
<file path=[Content_Types].xml><?xml version="1.0" encoding="utf-8"?>
<Types xmlns="http://schemas.openxmlformats.org/package/2006/content-types">
  <Default Extension="png" ContentType="image/png"/>
  <Default Extension="tmp" ContentType="image/png"/>
  <Default Extension="jpeg" ContentType="image/jpeg"/>
  <Default Extension="emf" ContentType="image/x-emf"/>
  <Default Extension="rels" ContentType="application/vnd.openxmlformats-package.relationships+xml"/>
  <Default Extension="xml" ContentType="application/xml"/>
  <Default Extension="wdp" ContentType="image/vnd.ms-photo"/>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76"/>
  </p:notesMasterIdLst>
  <p:sldIdLst>
    <p:sldId id="256" r:id="rId2"/>
    <p:sldId id="602" r:id="rId3"/>
    <p:sldId id="270" r:id="rId4"/>
    <p:sldId id="603" r:id="rId5"/>
    <p:sldId id="604" r:id="rId6"/>
    <p:sldId id="605" r:id="rId7"/>
    <p:sldId id="606" r:id="rId8"/>
    <p:sldId id="607" r:id="rId9"/>
    <p:sldId id="608" r:id="rId10"/>
    <p:sldId id="609" r:id="rId11"/>
    <p:sldId id="610" r:id="rId12"/>
    <p:sldId id="611" r:id="rId13"/>
    <p:sldId id="612" r:id="rId14"/>
    <p:sldId id="613" r:id="rId15"/>
    <p:sldId id="614" r:id="rId16"/>
    <p:sldId id="615" r:id="rId17"/>
    <p:sldId id="616" r:id="rId18"/>
    <p:sldId id="617" r:id="rId19"/>
    <p:sldId id="618" r:id="rId20"/>
    <p:sldId id="619" r:id="rId21"/>
    <p:sldId id="620" r:id="rId22"/>
    <p:sldId id="621" r:id="rId23"/>
    <p:sldId id="506" r:id="rId24"/>
    <p:sldId id="507" r:id="rId25"/>
    <p:sldId id="508" r:id="rId26"/>
    <p:sldId id="492" r:id="rId27"/>
    <p:sldId id="467" r:id="rId28"/>
    <p:sldId id="377" r:id="rId29"/>
    <p:sldId id="468" r:id="rId30"/>
    <p:sldId id="482" r:id="rId31"/>
    <p:sldId id="484" r:id="rId32"/>
    <p:sldId id="485" r:id="rId33"/>
    <p:sldId id="488" r:id="rId34"/>
    <p:sldId id="519" r:id="rId35"/>
    <p:sldId id="537" r:id="rId36"/>
    <p:sldId id="524" r:id="rId37"/>
    <p:sldId id="515" r:id="rId38"/>
    <p:sldId id="517" r:id="rId39"/>
    <p:sldId id="534" r:id="rId40"/>
    <p:sldId id="565" r:id="rId41"/>
    <p:sldId id="527" r:id="rId42"/>
    <p:sldId id="514" r:id="rId43"/>
    <p:sldId id="536" r:id="rId44"/>
    <p:sldId id="582" r:id="rId45"/>
    <p:sldId id="535" r:id="rId46"/>
    <p:sldId id="539" r:id="rId47"/>
    <p:sldId id="526" r:id="rId48"/>
    <p:sldId id="601" r:id="rId49"/>
    <p:sldId id="542" r:id="rId50"/>
    <p:sldId id="570" r:id="rId51"/>
    <p:sldId id="566" r:id="rId52"/>
    <p:sldId id="567" r:id="rId53"/>
    <p:sldId id="568" r:id="rId54"/>
    <p:sldId id="569" r:id="rId55"/>
    <p:sldId id="563" r:id="rId56"/>
    <p:sldId id="622" r:id="rId57"/>
    <p:sldId id="623" r:id="rId58"/>
    <p:sldId id="564" r:id="rId59"/>
    <p:sldId id="553" r:id="rId60"/>
    <p:sldId id="583" r:id="rId61"/>
    <p:sldId id="573" r:id="rId62"/>
    <p:sldId id="574" r:id="rId63"/>
    <p:sldId id="597" r:id="rId64"/>
    <p:sldId id="576" r:id="rId65"/>
    <p:sldId id="592" r:id="rId66"/>
    <p:sldId id="596" r:id="rId67"/>
    <p:sldId id="600" r:id="rId68"/>
    <p:sldId id="599" r:id="rId69"/>
    <p:sldId id="591" r:id="rId70"/>
    <p:sldId id="577" r:id="rId71"/>
    <p:sldId id="410" r:id="rId72"/>
    <p:sldId id="501" r:id="rId73"/>
    <p:sldId id="372" r:id="rId74"/>
    <p:sldId id="392" r:id="rId75"/>
  </p:sldIdLst>
  <p:sldSz cx="12192000" cy="6858000"/>
  <p:notesSz cx="6735763" cy="9866313"/>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TOYO UNIV" initials="TU" lastIdx="8" clrIdx="0">
    <p:extLst>
      <p:ext uri="{19B8F6BF-5375-455C-9EA6-DF929625EA0E}">
        <p15:presenceInfo xmlns:p15="http://schemas.microsoft.com/office/powerpoint/2012/main" userId="S-1-5-21-4259740017-2034340058-1337131147-112657"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EF9D6"/>
    <a:srgbClr val="E01633"/>
    <a:srgbClr val="003399"/>
    <a:srgbClr val="234F77"/>
    <a:srgbClr val="FAE2DA"/>
    <a:srgbClr val="FFEECD"/>
    <a:srgbClr val="EE9CA2"/>
    <a:srgbClr val="EFA48D"/>
    <a:srgbClr val="C00000"/>
    <a:srgbClr val="24285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スタイル (中間)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10A1B5D5-9B99-4C35-A422-299274C87663}" styleName="中間スタイル 1 - アクセント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FABFCF23-3B69-468F-B69F-88F6DE6A72F2}" styleName="中間スタイル 1 - アクセント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EB9631B5-78F2-41C9-869B-9F39066F8104}" styleName="中間スタイル 3 - アクセント 4">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4"/>
          </a:solidFill>
        </a:fill>
      </a:tcStyle>
    </a:lastCol>
    <a:firstCol>
      <a:tcTxStyle b="on">
        <a:fontRef idx="minor">
          <a:scrgbClr r="0" g="0" b="0"/>
        </a:fontRef>
        <a:schemeClr val="lt1"/>
      </a:tcTxStyle>
      <a:tcStyle>
        <a:tcBdr/>
        <a:fill>
          <a:solidFill>
            <a:schemeClr val="accent4"/>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4"/>
          </a:solidFill>
        </a:fill>
      </a:tcStyle>
    </a:firstRow>
  </a:tblStyle>
  <a:tblStyle styleId="{17292A2E-F333-43FB-9621-5CBBE7FDCDCB}" styleName="淡色スタイル 2 - アクセント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5A111915-BE36-4E01-A7E5-04B1672EAD32}" styleName="淡色スタイル 2 - アクセント 5">
    <a:wholeTbl>
      <a:tcTxStyle>
        <a:fontRef idx="minor">
          <a:scrgbClr r="0" g="0" b="0"/>
        </a:fontRef>
        <a:schemeClr val="tx1"/>
      </a:tcTxStyle>
      <a:tcStyle>
        <a:tcBdr>
          <a:left>
            <a:lnRef idx="1">
              <a:schemeClr val="accent5"/>
            </a:lnRef>
          </a:left>
          <a:right>
            <a:lnRef idx="1">
              <a:schemeClr val="accent5"/>
            </a:lnRef>
          </a:right>
          <a:top>
            <a:lnRef idx="1">
              <a:schemeClr val="accent5"/>
            </a:lnRef>
          </a:top>
          <a:bottom>
            <a:lnRef idx="1">
              <a:schemeClr val="accent5"/>
            </a:lnRef>
          </a:bottom>
          <a:insideH>
            <a:ln>
              <a:noFill/>
            </a:ln>
          </a:insideH>
          <a:insideV>
            <a:ln>
              <a:noFill/>
            </a:ln>
          </a:insideV>
        </a:tcBdr>
        <a:fill>
          <a:noFill/>
        </a:fill>
      </a:tcStyle>
    </a:wholeTbl>
    <a:band1H>
      <a:tcStyle>
        <a:tcBdr>
          <a:top>
            <a:lnRef idx="1">
              <a:schemeClr val="accent5"/>
            </a:lnRef>
          </a:top>
          <a:bottom>
            <a:lnRef idx="1">
              <a:schemeClr val="accent5"/>
            </a:lnRef>
          </a:bottom>
        </a:tcBdr>
      </a:tcStyle>
    </a:band1H>
    <a:band1V>
      <a:tcStyle>
        <a:tcBdr>
          <a:left>
            <a:lnRef idx="1">
              <a:schemeClr val="accent5"/>
            </a:lnRef>
          </a:left>
          <a:right>
            <a:lnRef idx="1">
              <a:schemeClr val="accent5"/>
            </a:lnRef>
          </a:right>
        </a:tcBdr>
      </a:tcStyle>
    </a:band1V>
    <a:band2V>
      <a:tcStyle>
        <a:tcBdr>
          <a:left>
            <a:lnRef idx="1">
              <a:schemeClr val="accent5"/>
            </a:lnRef>
          </a:left>
          <a:right>
            <a:lnRef idx="1">
              <a:schemeClr val="accent5"/>
            </a:lnRef>
          </a:right>
        </a:tcBdr>
      </a:tcStyle>
    </a:band2V>
    <a:lastCol>
      <a:tcTxStyle b="on"/>
      <a:tcStyle>
        <a:tcBdr/>
      </a:tcStyle>
    </a:lastCol>
    <a:firstCol>
      <a:tcTxStyle b="on"/>
      <a:tcStyle>
        <a:tcBdr/>
      </a:tcStyle>
    </a:firstCol>
    <a:lastRow>
      <a:tcTxStyle b="on"/>
      <a:tcStyle>
        <a:tcBdr>
          <a:top>
            <a:ln w="50800" cmpd="dbl">
              <a:solidFill>
                <a:schemeClr val="accent5"/>
              </a:solidFill>
            </a:ln>
          </a:top>
        </a:tcBdr>
      </a:tcStyle>
    </a:lastRow>
    <a:firstRow>
      <a:tcTxStyle b="on">
        <a:fontRef idx="minor">
          <a:scrgbClr r="0" g="0" b="0"/>
        </a:fontRef>
        <a:schemeClr val="bg1"/>
      </a:tcTxStyle>
      <a:tcStyle>
        <a:tcBdr/>
        <a:fillRef idx="1">
          <a:schemeClr val="accent5"/>
        </a:fillRef>
      </a:tcStyle>
    </a:firstRow>
  </a:tblStyle>
  <a:tblStyle styleId="{912C8C85-51F0-491E-9774-3900AFEF0FD7}" styleName="淡色スタイル 2 - アクセント 6">
    <a:wholeTbl>
      <a:tcTxStyle>
        <a:fontRef idx="minor">
          <a:scrgbClr r="0" g="0" b="0"/>
        </a:fontRef>
        <a:schemeClr val="tx1"/>
      </a:tcTxStyle>
      <a:tcStyle>
        <a:tcBdr>
          <a:left>
            <a:lnRef idx="1">
              <a:schemeClr val="accent6"/>
            </a:lnRef>
          </a:left>
          <a:right>
            <a:lnRef idx="1">
              <a:schemeClr val="accent6"/>
            </a:lnRef>
          </a:right>
          <a:top>
            <a:lnRef idx="1">
              <a:schemeClr val="accent6"/>
            </a:lnRef>
          </a:top>
          <a:bottom>
            <a:lnRef idx="1">
              <a:schemeClr val="accent6"/>
            </a:lnRef>
          </a:bottom>
          <a:insideH>
            <a:ln>
              <a:noFill/>
            </a:ln>
          </a:insideH>
          <a:insideV>
            <a:ln>
              <a:noFill/>
            </a:ln>
          </a:insideV>
        </a:tcBdr>
        <a:fill>
          <a:noFill/>
        </a:fill>
      </a:tcStyle>
    </a:wholeTbl>
    <a:band1H>
      <a:tcStyle>
        <a:tcBdr>
          <a:top>
            <a:lnRef idx="1">
              <a:schemeClr val="accent6"/>
            </a:lnRef>
          </a:top>
          <a:bottom>
            <a:lnRef idx="1">
              <a:schemeClr val="accent6"/>
            </a:lnRef>
          </a:bottom>
        </a:tcBdr>
      </a:tcStyle>
    </a:band1H>
    <a:band1V>
      <a:tcStyle>
        <a:tcBdr>
          <a:left>
            <a:lnRef idx="1">
              <a:schemeClr val="accent6"/>
            </a:lnRef>
          </a:left>
          <a:right>
            <a:lnRef idx="1">
              <a:schemeClr val="accent6"/>
            </a:lnRef>
          </a:right>
        </a:tcBdr>
      </a:tcStyle>
    </a:band1V>
    <a:band2V>
      <a:tcStyle>
        <a:tcBdr>
          <a:left>
            <a:lnRef idx="1">
              <a:schemeClr val="accent6"/>
            </a:lnRef>
          </a:left>
          <a:right>
            <a:lnRef idx="1">
              <a:schemeClr val="accent6"/>
            </a:lnRef>
          </a:right>
        </a:tcBdr>
      </a:tcStyle>
    </a:band2V>
    <a:lastCol>
      <a:tcTxStyle b="on"/>
      <a:tcStyle>
        <a:tcBdr/>
      </a:tcStyle>
    </a:lastCol>
    <a:firstCol>
      <a:tcTxStyle b="on"/>
      <a:tcStyle>
        <a:tcBdr/>
      </a:tcStyle>
    </a:firstCol>
    <a:lastRow>
      <a:tcTxStyle b="on"/>
      <a:tcStyle>
        <a:tcBdr>
          <a:top>
            <a:ln w="50800" cmpd="dbl">
              <a:solidFill>
                <a:schemeClr val="accent6"/>
              </a:solidFill>
            </a:ln>
          </a:top>
        </a:tcBdr>
      </a:tcStyle>
    </a:lastRow>
    <a:firstRow>
      <a:tcTxStyle b="on">
        <a:fontRef idx="minor">
          <a:scrgbClr r="0" g="0" b="0"/>
        </a:fontRef>
        <a:schemeClr val="bg1"/>
      </a:tcTxStyle>
      <a:tcStyle>
        <a:tcBdr/>
        <a:fillRef idx="1">
          <a:schemeClr val="accent6"/>
        </a:fillRef>
      </a:tcStyle>
    </a:firstRow>
  </a:tblStyle>
  <a:tblStyle styleId="{9DCAF9ED-07DC-4A11-8D7F-57B35C25682E}" styleName="中間スタイル 1 - アクセント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1FECB4D8-DB02-4DC6-A0A2-4F2EBAE1DC90}" styleName="中間スタイル 1 - アクセント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21E4AEA4-8DFA-4A89-87EB-49C32662AFE0}" styleName="中間スタイル 2 - アクセント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2D5ABB26-0587-4C30-8999-92F81FD0307C}" styleName="スタイルなし、表のグリッド線なし">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8986" autoAdjust="0"/>
    <p:restoredTop sz="78597" autoAdjust="0"/>
  </p:normalViewPr>
  <p:slideViewPr>
    <p:cSldViewPr snapToGrid="0">
      <p:cViewPr varScale="1">
        <p:scale>
          <a:sx n="116" d="100"/>
          <a:sy n="116" d="100"/>
        </p:scale>
        <p:origin x="738" y="84"/>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notesMaster" Target="notesMasters/notesMaster1.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viewProps" Target="viewProps.xml"/><Relationship Id="rId5" Type="http://schemas.openxmlformats.org/officeDocument/2006/relationships/slide" Target="slides/slide4.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presProps" Target="presProps.xml"/><Relationship Id="rId8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commentAuthors" Target="commentAuthor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theme" Target="theme/theme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s>
</file>

<file path=ppt/charts/_rels/chart1.xml.rels><?xml version="1.0" encoding="UTF-8" standalone="yes"?>
<Relationships xmlns="http://schemas.openxmlformats.org/package/2006/relationships"><Relationship Id="rId3" Type="http://schemas.openxmlformats.org/officeDocument/2006/relationships/oleObject" Target="file:///\\hkfs02\data2\s13201401349\Desktop\all&#20104;&#20633;&#35519;&#26619;.xlsx" TargetMode="External"/><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ja-JP"/>
  <c:roundedCorners val="0"/>
  <mc:AlternateContent xmlns:mc="http://schemas.openxmlformats.org/markup-compatibility/2006">
    <mc:Choice xmlns:c14="http://schemas.microsoft.com/office/drawing/2007/8/2/chart" Requires="c14">
      <c14:style val="104"/>
    </mc:Choice>
    <mc:Fallback>
      <c:style val="4"/>
    </mc:Fallback>
  </mc:AlternateContent>
  <c:chart>
    <c:autoTitleDeleted val="1"/>
    <c:plotArea>
      <c:layout/>
      <c:pieChart>
        <c:varyColors val="1"/>
        <c:ser>
          <c:idx val="0"/>
          <c:order val="0"/>
          <c:dPt>
            <c:idx val="0"/>
            <c:bubble3D val="0"/>
            <c:spPr>
              <a:solidFill>
                <a:schemeClr val="accent2">
                  <a:shade val="58000"/>
                </a:schemeClr>
              </a:solidFill>
              <a:ln w="19050">
                <a:solidFill>
                  <a:schemeClr val="lt1"/>
                </a:solidFill>
              </a:ln>
              <a:effectLst/>
            </c:spPr>
          </c:dPt>
          <c:dPt>
            <c:idx val="1"/>
            <c:bubble3D val="0"/>
            <c:spPr>
              <a:solidFill>
                <a:schemeClr val="accent2">
                  <a:shade val="86000"/>
                </a:schemeClr>
              </a:solidFill>
              <a:ln w="19050">
                <a:solidFill>
                  <a:schemeClr val="lt1"/>
                </a:solidFill>
              </a:ln>
              <a:effectLst/>
            </c:spPr>
          </c:dPt>
          <c:dPt>
            <c:idx val="2"/>
            <c:bubble3D val="0"/>
            <c:spPr>
              <a:solidFill>
                <a:schemeClr val="accent2">
                  <a:tint val="86000"/>
                </a:schemeClr>
              </a:solidFill>
              <a:ln w="19050">
                <a:solidFill>
                  <a:schemeClr val="lt1"/>
                </a:solidFill>
              </a:ln>
              <a:effectLst/>
            </c:spPr>
          </c:dPt>
          <c:dPt>
            <c:idx val="3"/>
            <c:bubble3D val="0"/>
            <c:spPr>
              <a:solidFill>
                <a:schemeClr val="accent2">
                  <a:tint val="58000"/>
                </a:schemeClr>
              </a:solidFill>
              <a:ln w="19050">
                <a:solidFill>
                  <a:schemeClr val="lt1"/>
                </a:solidFill>
              </a:ln>
              <a:effectLst/>
            </c:spPr>
          </c:dPt>
          <c:dLbls>
            <c:dLbl>
              <c:idx val="0"/>
              <c:layout>
                <c:manualLayout>
                  <c:x val="4.3701720275359415E-2"/>
                  <c:y val="4.4939544448977006E-2"/>
                </c:manualLayout>
              </c:layout>
              <c:tx>
                <c:rich>
                  <a:bodyPr rot="0" spcFirstLastPara="1" vertOverflow="ellipsis" vert="horz" wrap="square" lIns="38100" tIns="19050" rIns="38100" bIns="19050" anchor="ctr" anchorCtr="1">
                    <a:noAutofit/>
                  </a:bodyPr>
                  <a:lstStyle/>
                  <a:p>
                    <a:pPr>
                      <a:defRPr sz="900" b="0" i="0" u="none" strike="noStrike" kern="1200" baseline="0">
                        <a:solidFill>
                          <a:schemeClr val="tx1">
                            <a:lumMod val="75000"/>
                            <a:lumOff val="25000"/>
                          </a:schemeClr>
                        </a:solidFill>
                        <a:latin typeface="+mn-lt"/>
                        <a:ea typeface="+mn-ea"/>
                        <a:cs typeface="+mn-cs"/>
                      </a:defRPr>
                    </a:pPr>
                    <a:fld id="{5617AB3B-F474-4749-86B9-D212EAD30422}" type="VALUE">
                      <a:rPr lang="en-US" altLang="ja-JP" sz="1500"/>
                      <a:pPr>
                        <a:defRPr/>
                      </a:pPr>
                      <a:t>[値]</a:t>
                    </a:fld>
                    <a:endParaRPr lang="ja-JP" altLang="en-US" sz="1500" dirty="0"/>
                  </a:p>
                  <a:p>
                    <a:pPr>
                      <a:defRPr/>
                    </a:pPr>
                    <a:r>
                      <a:rPr lang="ja-JP" altLang="en-US" sz="1500" dirty="0"/>
                      <a:t>知人に聞く</a:t>
                    </a:r>
                  </a:p>
                </c:rich>
              </c:tx>
              <c:spPr>
                <a:noFill/>
                <a:ln>
                  <a:noFill/>
                </a:ln>
                <a:effectLst/>
              </c:spPr>
              <c:txPr>
                <a:bodyPr rot="0" spcFirstLastPara="1" vertOverflow="ellipsis" vert="horz" wrap="square" lIns="38100" tIns="19050" rIns="38100" bIns="19050" anchor="ctr" anchorCtr="1">
                  <a:noAutofit/>
                </a:bodyPr>
                <a:lstStyle/>
                <a:p>
                  <a:pPr>
                    <a:defRPr sz="900" b="0" i="0" u="none" strike="noStrike" kern="1200" baseline="0">
                      <a:solidFill>
                        <a:schemeClr val="tx1">
                          <a:lumMod val="75000"/>
                          <a:lumOff val="25000"/>
                        </a:schemeClr>
                      </a:solidFill>
                      <a:latin typeface="+mn-lt"/>
                      <a:ea typeface="+mn-ea"/>
                      <a:cs typeface="+mn-cs"/>
                    </a:defRPr>
                  </a:pPr>
                  <a:endParaRPr lang="ja-JP"/>
                </a:p>
              </c:txPr>
              <c:showLegendKey val="0"/>
              <c:showVal val="1"/>
              <c:showCatName val="0"/>
              <c:showSerName val="0"/>
              <c:showPercent val="0"/>
              <c:showBubbleSize val="0"/>
              <c:extLst>
                <c:ext xmlns:c15="http://schemas.microsoft.com/office/drawing/2012/chart" uri="{CE6537A1-D6FC-4f65-9D91-7224C49458BB}">
                  <c15:layout>
                    <c:manualLayout>
                      <c:w val="0.29722222222222222"/>
                      <c:h val="0.18171286329265315"/>
                    </c:manualLayout>
                  </c15:layout>
                  <c15:dlblFieldTable/>
                  <c15:showDataLabelsRange val="0"/>
                </c:ext>
              </c:extLst>
            </c:dLbl>
            <c:dLbl>
              <c:idx val="1"/>
              <c:layout>
                <c:manualLayout>
                  <c:x val="4.8501749781277338E-3"/>
                  <c:y val="-0.13228018372703415"/>
                </c:manualLayout>
              </c:layout>
              <c:tx>
                <c:rich>
                  <a:bodyPr/>
                  <a:lstStyle/>
                  <a:p>
                    <a:fld id="{D0343DED-99B2-44C6-8A91-4B0EBA1D29B1}" type="VALUE">
                      <a:rPr lang="en-US" altLang="ja-JP" sz="1500"/>
                      <a:pPr/>
                      <a:t>[値]</a:t>
                    </a:fld>
                    <a:endParaRPr lang="ja-JP" altLang="en-US" sz="1500" dirty="0"/>
                  </a:p>
                  <a:p>
                    <a:r>
                      <a:rPr lang="ja-JP" altLang="en-US" sz="1500" dirty="0"/>
                      <a:t>ネットで検索</a:t>
                    </a:r>
                  </a:p>
                </c:rich>
              </c:tx>
              <c:showLegendKey val="0"/>
              <c:showVal val="1"/>
              <c:showCatName val="0"/>
              <c:showSerName val="0"/>
              <c:showPercent val="0"/>
              <c:showBubbleSize val="0"/>
              <c:extLst>
                <c:ext xmlns:c15="http://schemas.microsoft.com/office/drawing/2012/chart" uri="{CE6537A1-D6FC-4f65-9D91-7224C49458BB}">
                  <c15:layout>
                    <c:manualLayout>
                      <c:w val="0.24783333333333332"/>
                      <c:h val="0.22982152560635413"/>
                    </c:manualLayout>
                  </c15:layout>
                  <c15:dlblFieldTable/>
                  <c15:showDataLabelsRange val="0"/>
                </c:ext>
              </c:extLst>
            </c:dLbl>
            <c:dLbl>
              <c:idx val="2"/>
              <c:layout>
                <c:manualLayout>
                  <c:x val="6.7932675335052898E-3"/>
                  <c:y val="7.2081728759034694E-2"/>
                </c:manualLayout>
              </c:layout>
              <c:tx>
                <c:rich>
                  <a:bodyPr rot="0" spcFirstLastPara="1" vertOverflow="ellipsis" vert="horz" wrap="square" lIns="38100" tIns="19050" rIns="38100" bIns="19050" anchor="ctr" anchorCtr="1">
                    <a:noAutofit/>
                  </a:bodyPr>
                  <a:lstStyle/>
                  <a:p>
                    <a:pPr>
                      <a:defRPr sz="900" b="0" i="0" u="none" strike="noStrike" kern="1200" baseline="0">
                        <a:solidFill>
                          <a:schemeClr val="tx1">
                            <a:lumMod val="75000"/>
                            <a:lumOff val="25000"/>
                          </a:schemeClr>
                        </a:solidFill>
                        <a:latin typeface="+mn-lt"/>
                        <a:ea typeface="+mn-ea"/>
                        <a:cs typeface="+mn-cs"/>
                      </a:defRPr>
                    </a:pPr>
                    <a:fld id="{0FFA8AFC-2999-4466-A667-60D79FBFB646}" type="VALUE">
                      <a:rPr lang="en-US" altLang="ja-JP" sz="1500"/>
                      <a:pPr>
                        <a:defRPr/>
                      </a:pPr>
                      <a:t>[値]</a:t>
                    </a:fld>
                    <a:endParaRPr lang="ja-JP" altLang="en-US" sz="1500" dirty="0"/>
                  </a:p>
                  <a:p>
                    <a:pPr>
                      <a:defRPr/>
                    </a:pPr>
                    <a:r>
                      <a:rPr lang="ja-JP" altLang="en-US" sz="1500" dirty="0"/>
                      <a:t>何もしない</a:t>
                    </a:r>
                  </a:p>
                </c:rich>
              </c:tx>
              <c:spPr>
                <a:noFill/>
                <a:ln>
                  <a:noFill/>
                </a:ln>
                <a:effectLst/>
              </c:spPr>
              <c:txPr>
                <a:bodyPr rot="0" spcFirstLastPara="1" vertOverflow="ellipsis" vert="horz" wrap="square" lIns="38100" tIns="19050" rIns="38100" bIns="19050" anchor="ctr" anchorCtr="1">
                  <a:noAutofit/>
                </a:bodyPr>
                <a:lstStyle/>
                <a:p>
                  <a:pPr>
                    <a:defRPr sz="900" b="0" i="0" u="none" strike="noStrike" kern="1200" baseline="0">
                      <a:solidFill>
                        <a:schemeClr val="tx1">
                          <a:lumMod val="75000"/>
                          <a:lumOff val="25000"/>
                        </a:schemeClr>
                      </a:solidFill>
                      <a:latin typeface="+mn-lt"/>
                      <a:ea typeface="+mn-ea"/>
                      <a:cs typeface="+mn-cs"/>
                    </a:defRPr>
                  </a:pPr>
                  <a:endParaRPr lang="ja-JP"/>
                </a:p>
              </c:txPr>
              <c:showLegendKey val="0"/>
              <c:showVal val="1"/>
              <c:showCatName val="0"/>
              <c:showSerName val="0"/>
              <c:showPercent val="0"/>
              <c:showBubbleSize val="0"/>
              <c:extLst>
                <c:ext xmlns:c15="http://schemas.microsoft.com/office/drawing/2012/chart" uri="{CE6537A1-D6FC-4f65-9D91-7224C49458BB}">
                  <c15:layout>
                    <c:manualLayout>
                      <c:w val="0.28765288713910758"/>
                      <c:h val="0.1851160619152909"/>
                    </c:manualLayout>
                  </c15:layout>
                  <c15:dlblFieldTable/>
                  <c15:showDataLabelsRange val="0"/>
                </c:ext>
              </c:extLst>
            </c:dLbl>
            <c:dLbl>
              <c:idx val="3"/>
              <c:layout>
                <c:manualLayout>
                  <c:x val="-9.971221452549188E-2"/>
                  <c:y val="3.3991021708206426E-3"/>
                </c:manualLayout>
              </c:layout>
              <c:tx>
                <c:rich>
                  <a:bodyPr rot="0" spcFirstLastPara="1" vertOverflow="ellipsis" vert="horz" wrap="square" lIns="38100" tIns="19050" rIns="38100" bIns="19050" anchor="ctr" anchorCtr="1">
                    <a:noAutofit/>
                  </a:bodyPr>
                  <a:lstStyle/>
                  <a:p>
                    <a:pPr>
                      <a:defRPr sz="900" b="0" i="0" u="none" strike="noStrike" kern="1200" baseline="0">
                        <a:solidFill>
                          <a:schemeClr val="tx1">
                            <a:lumMod val="75000"/>
                            <a:lumOff val="25000"/>
                          </a:schemeClr>
                        </a:solidFill>
                        <a:latin typeface="+mn-lt"/>
                        <a:ea typeface="+mn-ea"/>
                        <a:cs typeface="+mn-cs"/>
                      </a:defRPr>
                    </a:pPr>
                    <a:fld id="{85C4141E-0529-4A00-BC22-564C406FB6E4}" type="VALUE">
                      <a:rPr lang="en-US" altLang="ja-JP" sz="1500"/>
                      <a:pPr>
                        <a:defRPr/>
                      </a:pPr>
                      <a:t>[値]</a:t>
                    </a:fld>
                    <a:endParaRPr lang="ja-JP" altLang="en-US" sz="1500" dirty="0"/>
                  </a:p>
                  <a:p>
                    <a:pPr>
                      <a:defRPr/>
                    </a:pPr>
                    <a:r>
                      <a:rPr lang="ja-JP" altLang="en-US" sz="1500" dirty="0"/>
                      <a:t>その他</a:t>
                    </a:r>
                  </a:p>
                </c:rich>
              </c:tx>
              <c:spPr>
                <a:noFill/>
                <a:ln>
                  <a:noFill/>
                </a:ln>
                <a:effectLst/>
              </c:spPr>
              <c:txPr>
                <a:bodyPr rot="0" spcFirstLastPara="1" vertOverflow="ellipsis" vert="horz" wrap="square" lIns="38100" tIns="19050" rIns="38100" bIns="19050" anchor="ctr" anchorCtr="1">
                  <a:noAutofit/>
                </a:bodyPr>
                <a:lstStyle/>
                <a:p>
                  <a:pPr>
                    <a:defRPr sz="900" b="0" i="0" u="none" strike="noStrike" kern="1200" baseline="0">
                      <a:solidFill>
                        <a:schemeClr val="tx1">
                          <a:lumMod val="75000"/>
                          <a:lumOff val="25000"/>
                        </a:schemeClr>
                      </a:solidFill>
                      <a:latin typeface="+mn-lt"/>
                      <a:ea typeface="+mn-ea"/>
                      <a:cs typeface="+mn-cs"/>
                    </a:defRPr>
                  </a:pPr>
                  <a:endParaRPr lang="ja-JP"/>
                </a:p>
              </c:txPr>
              <c:showLegendKey val="0"/>
              <c:showVal val="1"/>
              <c:showCatName val="0"/>
              <c:showSerName val="0"/>
              <c:showPercent val="0"/>
              <c:showBubbleSize val="0"/>
              <c:extLst>
                <c:ext xmlns:c15="http://schemas.microsoft.com/office/drawing/2012/chart" uri="{CE6537A1-D6FC-4f65-9D91-7224C49458BB}">
                  <c15:layout>
                    <c:manualLayout>
                      <c:w val="0.28958333333333336"/>
                      <c:h val="0.20979570306416898"/>
                    </c:manualLayout>
                  </c15:layout>
                  <c15:dlblFieldTable/>
                  <c15:showDataLabelsRange val="0"/>
                </c:ext>
              </c:extLst>
            </c:dLbl>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ja-JP"/>
              </a:p>
            </c:txPr>
            <c:showLegendKey val="0"/>
            <c:showVal val="1"/>
            <c:showCatName val="0"/>
            <c:showSerName val="0"/>
            <c:showPercent val="0"/>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val>
            <c:numRef>
              <c:f>all!$A$65:$D$65</c:f>
              <c:numCache>
                <c:formatCode>0%</c:formatCode>
                <c:ptCount val="4"/>
                <c:pt idx="0">
                  <c:v>0.14035087719298245</c:v>
                </c:pt>
                <c:pt idx="1">
                  <c:v>0.49122807017543857</c:v>
                </c:pt>
                <c:pt idx="2">
                  <c:v>0.33333333333333331</c:v>
                </c:pt>
                <c:pt idx="3">
                  <c:v>3.5087719298245612E-2</c:v>
                </c:pt>
              </c:numCache>
            </c:numRef>
          </c:val>
        </c:ser>
        <c:dLbls>
          <c:showLegendKey val="0"/>
          <c:showVal val="1"/>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ja-JP"/>
    </a:p>
  </c:txPr>
  <c:externalData r:id="rId3">
    <c:autoUpdate val="0"/>
  </c:externalData>
</c:chartSpace>
</file>

<file path=ppt/charts/colors1.xml><?xml version="1.0" encoding="utf-8"?>
<cs:colorStyle xmlns:cs="http://schemas.microsoft.com/office/drawing/2012/chartStyle" xmlns:a="http://schemas.openxmlformats.org/drawingml/2006/main" meth="withinLinear" id="15">
  <a:schemeClr val="accent2"/>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18831" cy="495029"/>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15373" y="0"/>
            <a:ext cx="2918831" cy="495029"/>
          </a:xfrm>
          <a:prstGeom prst="rect">
            <a:avLst/>
          </a:prstGeom>
        </p:spPr>
        <p:txBody>
          <a:bodyPr vert="horz" lIns="91440" tIns="45720" rIns="91440" bIns="45720" rtlCol="0"/>
          <a:lstStyle>
            <a:lvl1pPr algn="r">
              <a:defRPr sz="1200"/>
            </a:lvl1pPr>
          </a:lstStyle>
          <a:p>
            <a:fld id="{09F73B48-84B7-4660-8A59-7157D7EB1A05}" type="datetimeFigureOut">
              <a:rPr kumimoji="1" lang="ja-JP" altLang="en-US" smtClean="0"/>
              <a:t>2016/12/14</a:t>
            </a:fld>
            <a:endParaRPr kumimoji="1" lang="ja-JP" altLang="en-US"/>
          </a:p>
        </p:txBody>
      </p:sp>
      <p:sp>
        <p:nvSpPr>
          <p:cNvPr id="4" name="スライド イメージ プレースホルダー 3"/>
          <p:cNvSpPr>
            <a:spLocks noGrp="1" noRot="1" noChangeAspect="1"/>
          </p:cNvSpPr>
          <p:nvPr>
            <p:ph type="sldImg" idx="2"/>
          </p:nvPr>
        </p:nvSpPr>
        <p:spPr>
          <a:xfrm>
            <a:off x="409575" y="1233488"/>
            <a:ext cx="5916613" cy="3328987"/>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73577" y="4748163"/>
            <a:ext cx="5388610" cy="3884861"/>
          </a:xfrm>
          <a:prstGeom prst="rect">
            <a:avLst/>
          </a:prstGeom>
        </p:spPr>
        <p:txBody>
          <a:bodyPr vert="horz" lIns="91440" tIns="45720" rIns="91440" bIns="45720"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0" y="9371286"/>
            <a:ext cx="2918831" cy="495028"/>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15373" y="9371286"/>
            <a:ext cx="2918831" cy="495028"/>
          </a:xfrm>
          <a:prstGeom prst="rect">
            <a:avLst/>
          </a:prstGeom>
        </p:spPr>
        <p:txBody>
          <a:bodyPr vert="horz" lIns="91440" tIns="45720" rIns="91440" bIns="45720" rtlCol="0" anchor="b"/>
          <a:lstStyle>
            <a:lvl1pPr algn="r">
              <a:defRPr sz="1200"/>
            </a:lvl1pPr>
          </a:lstStyle>
          <a:p>
            <a:fld id="{8CFABF18-AD31-4643-9FBB-31ECF73F595C}" type="slidenum">
              <a:rPr kumimoji="1" lang="ja-JP" altLang="en-US" smtClean="0"/>
              <a:t>‹#›</a:t>
            </a:fld>
            <a:endParaRPr kumimoji="1" lang="ja-JP" altLang="en-US"/>
          </a:p>
        </p:txBody>
      </p:sp>
    </p:spTree>
    <p:extLst>
      <p:ext uri="{BB962C8B-B14F-4D97-AF65-F5344CB8AC3E}">
        <p14:creationId xmlns:p14="http://schemas.microsoft.com/office/powerpoint/2010/main" val="1047027058"/>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8CFABF18-AD31-4643-9FBB-31ECF73F595C}" type="slidenum">
              <a:rPr kumimoji="1" lang="ja-JP" altLang="en-US" smtClean="0"/>
              <a:t>1</a:t>
            </a:fld>
            <a:endParaRPr kumimoji="1" lang="ja-JP" altLang="en-US" dirty="0"/>
          </a:p>
        </p:txBody>
      </p:sp>
    </p:spTree>
    <p:extLst>
      <p:ext uri="{BB962C8B-B14F-4D97-AF65-F5344CB8AC3E}">
        <p14:creationId xmlns:p14="http://schemas.microsoft.com/office/powerpoint/2010/main" val="347144607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8CFABF18-AD31-4643-9FBB-31ECF73F595C}" type="slidenum">
              <a:rPr kumimoji="1" lang="ja-JP" altLang="en-US" smtClean="0"/>
              <a:t>12</a:t>
            </a:fld>
            <a:endParaRPr kumimoji="1" lang="ja-JP" altLang="en-US"/>
          </a:p>
        </p:txBody>
      </p:sp>
    </p:spTree>
    <p:extLst>
      <p:ext uri="{BB962C8B-B14F-4D97-AF65-F5344CB8AC3E}">
        <p14:creationId xmlns:p14="http://schemas.microsoft.com/office/powerpoint/2010/main" val="36263466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8CFABF18-AD31-4643-9FBB-31ECF73F595C}" type="slidenum">
              <a:rPr kumimoji="1" lang="ja-JP" altLang="en-US" smtClean="0"/>
              <a:t>43</a:t>
            </a:fld>
            <a:endParaRPr kumimoji="1" lang="ja-JP" altLang="en-US"/>
          </a:p>
        </p:txBody>
      </p:sp>
    </p:spTree>
    <p:extLst>
      <p:ext uri="{BB962C8B-B14F-4D97-AF65-F5344CB8AC3E}">
        <p14:creationId xmlns:p14="http://schemas.microsoft.com/office/powerpoint/2010/main" val="20691462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8CFABF18-AD31-4643-9FBB-31ECF73F595C}" type="slidenum">
              <a:rPr kumimoji="1" lang="ja-JP" altLang="en-US" smtClean="0"/>
              <a:t>64</a:t>
            </a:fld>
            <a:endParaRPr kumimoji="1" lang="ja-JP" altLang="en-US"/>
          </a:p>
        </p:txBody>
      </p:sp>
    </p:spTree>
    <p:extLst>
      <p:ext uri="{BB962C8B-B14F-4D97-AF65-F5344CB8AC3E}">
        <p14:creationId xmlns:p14="http://schemas.microsoft.com/office/powerpoint/2010/main" val="119026116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タイトル スライド">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ja-JP" altLang="en-US" smtClean="0"/>
              <a:t>マスター タイトルの書式設定</a:t>
            </a:r>
            <a:endParaRPr lang="en-US" dirty="0"/>
          </a:p>
        </p:txBody>
      </p:sp>
      <p:sp>
        <p:nvSpPr>
          <p:cNvPr id="3" name="Subtitle 2"/>
          <p:cNvSpPr>
            <a:spLocks noGrp="1"/>
          </p:cNvSpPr>
          <p:nvPr>
            <p:ph type="subTitle" idx="1"/>
          </p:nvPr>
        </p:nvSpPr>
        <p:spPr>
          <a:xfrm>
            <a:off x="1100051" y="4455621"/>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ja-JP" altLang="en-US" smtClean="0"/>
              <a:t>マスター サブタイトルの書式設定</a:t>
            </a:r>
            <a:endParaRPr lang="en-US" dirty="0"/>
          </a:p>
        </p:txBody>
      </p:sp>
      <p:sp>
        <p:nvSpPr>
          <p:cNvPr id="4" name="Date Placeholder 3"/>
          <p:cNvSpPr>
            <a:spLocks noGrp="1"/>
          </p:cNvSpPr>
          <p:nvPr>
            <p:ph type="dt" sz="half" idx="10"/>
          </p:nvPr>
        </p:nvSpPr>
        <p:spPr/>
        <p:txBody>
          <a:bodyPr/>
          <a:lstStyle/>
          <a:p>
            <a:fld id="{5DCCB183-EBB9-4DE8-B770-4C46A7912563}" type="datetime1">
              <a:rPr kumimoji="1" lang="ja-JP" altLang="en-US" smtClean="0"/>
              <a:t>2016/12/14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F46A3120-87D5-48FE-95FF-B9D32DB3470B}" type="slidenum">
              <a:rPr kumimoji="1" lang="ja-JP" altLang="en-US" smtClean="0"/>
              <a:t>‹#›</a:t>
            </a:fld>
            <a:endParaRPr kumimoji="1" lang="ja-JP" altLang="en-US" dirty="0"/>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72112565"/>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fld id="{700021D9-30C1-497E-B101-C41AFAA707C3}" type="datetime1">
              <a:rPr kumimoji="1" lang="ja-JP" altLang="en-US" smtClean="0"/>
              <a:t>2016/12/14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F46A3120-87D5-48FE-95FF-B9D32DB3470B}" type="slidenum">
              <a:rPr kumimoji="1" lang="ja-JP" altLang="en-US" smtClean="0"/>
              <a:t>‹#›</a:t>
            </a:fld>
            <a:endParaRPr kumimoji="1" lang="ja-JP" altLang="en-US"/>
          </a:p>
        </p:txBody>
      </p:sp>
    </p:spTree>
    <p:extLst>
      <p:ext uri="{BB962C8B-B14F-4D97-AF65-F5344CB8AC3E}">
        <p14:creationId xmlns:p14="http://schemas.microsoft.com/office/powerpoint/2010/main" val="1642894090"/>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縦書きタイトルと&#10;縦書きテキスト">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2302"/>
            <a:ext cx="2628900" cy="5759898"/>
          </a:xfrm>
        </p:spPr>
        <p:txBody>
          <a:bodyPr vert="eaVert"/>
          <a:lstStyle/>
          <a:p>
            <a:r>
              <a:rPr lang="ja-JP" altLang="en-US" smtClean="0"/>
              <a:t>マスター タイトルの書式設定</a:t>
            </a:r>
            <a:endParaRPr lang="en-US" dirty="0"/>
          </a:p>
        </p:txBody>
      </p:sp>
      <p:sp>
        <p:nvSpPr>
          <p:cNvPr id="3" name="Vertical Text Placeholder 2"/>
          <p:cNvSpPr>
            <a:spLocks noGrp="1"/>
          </p:cNvSpPr>
          <p:nvPr>
            <p:ph type="body" orient="vert" idx="1"/>
          </p:nvPr>
        </p:nvSpPr>
        <p:spPr>
          <a:xfrm>
            <a:off x="838200" y="412302"/>
            <a:ext cx="7734300" cy="5759898"/>
          </a:xfrm>
        </p:spPr>
        <p:txBody>
          <a:bodyPr vert="eaVert" lIns="45720" tIns="0" rIns="45720" bIns="0"/>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fld id="{F28C522E-A9A2-47FB-93D3-B0B6F7BAAE28}" type="datetime1">
              <a:rPr kumimoji="1" lang="ja-JP" altLang="en-US" smtClean="0"/>
              <a:t>2016/12/14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F46A3120-87D5-48FE-95FF-B9D32DB3470B}" type="slidenum">
              <a:rPr kumimoji="1" lang="ja-JP" altLang="en-US" smtClean="0"/>
              <a:t>‹#›</a:t>
            </a:fld>
            <a:endParaRPr kumimoji="1" lang="ja-JP" altLang="en-US"/>
          </a:p>
        </p:txBody>
      </p:sp>
    </p:spTree>
    <p:extLst>
      <p:ext uri="{BB962C8B-B14F-4D97-AF65-F5344CB8AC3E}">
        <p14:creationId xmlns:p14="http://schemas.microsoft.com/office/powerpoint/2010/main" val="4118699767"/>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Content Placeholder 2"/>
          <p:cNvSpPr>
            <a:spLocks noGrp="1"/>
          </p:cNvSpPr>
          <p:nvPr>
            <p:ph idx="1"/>
          </p:nvPr>
        </p:nvSpPr>
        <p:spPr/>
        <p:txBody>
          <a:bodyPr/>
          <a:lstStyle/>
          <a:p>
            <a:pPr lvl="0"/>
            <a:r>
              <a:rPr lang="ja-JP" altLang="en-US" dirty="0" smtClean="0"/>
              <a:t>マスター テキストの書式設定</a:t>
            </a:r>
          </a:p>
          <a:p>
            <a:pPr lvl="1"/>
            <a:r>
              <a:rPr lang="ja-JP" altLang="en-US" dirty="0" smtClean="0"/>
              <a:t>第 </a:t>
            </a:r>
            <a:r>
              <a:rPr lang="en-US" altLang="ja-JP" dirty="0" smtClean="0"/>
              <a:t>2 </a:t>
            </a:r>
            <a:r>
              <a:rPr lang="ja-JP" altLang="en-US" dirty="0" smtClean="0"/>
              <a:t>レベル</a:t>
            </a:r>
          </a:p>
          <a:p>
            <a:pPr lvl="2"/>
            <a:r>
              <a:rPr lang="ja-JP" altLang="en-US" dirty="0" smtClean="0"/>
              <a:t>第 </a:t>
            </a:r>
            <a:r>
              <a:rPr lang="en-US" altLang="ja-JP" dirty="0" smtClean="0"/>
              <a:t>3 </a:t>
            </a:r>
            <a:r>
              <a:rPr lang="ja-JP" altLang="en-US" dirty="0" smtClean="0"/>
              <a:t>レベル</a:t>
            </a:r>
          </a:p>
          <a:p>
            <a:pPr lvl="3"/>
            <a:r>
              <a:rPr lang="ja-JP" altLang="en-US" dirty="0" smtClean="0"/>
              <a:t>第 </a:t>
            </a:r>
            <a:r>
              <a:rPr lang="en-US" altLang="ja-JP" dirty="0" smtClean="0"/>
              <a:t>4 </a:t>
            </a:r>
            <a:r>
              <a:rPr lang="ja-JP" altLang="en-US" dirty="0" smtClean="0"/>
              <a:t>レベル</a:t>
            </a:r>
          </a:p>
          <a:p>
            <a:pPr lvl="4"/>
            <a:r>
              <a:rPr lang="ja-JP" altLang="en-US" dirty="0" smtClean="0"/>
              <a:t>第 </a:t>
            </a:r>
            <a:r>
              <a:rPr lang="en-US" altLang="ja-JP" dirty="0" smtClean="0"/>
              <a:t>5 </a:t>
            </a:r>
            <a:r>
              <a:rPr lang="ja-JP" altLang="en-US" dirty="0" smtClean="0"/>
              <a:t>レベル</a:t>
            </a:r>
            <a:endParaRPr lang="en-US" dirty="0"/>
          </a:p>
        </p:txBody>
      </p:sp>
      <p:sp>
        <p:nvSpPr>
          <p:cNvPr id="4" name="Date Placeholder 3"/>
          <p:cNvSpPr>
            <a:spLocks noGrp="1"/>
          </p:cNvSpPr>
          <p:nvPr>
            <p:ph type="dt" sz="half" idx="10"/>
          </p:nvPr>
        </p:nvSpPr>
        <p:spPr/>
        <p:txBody>
          <a:bodyPr/>
          <a:lstStyle/>
          <a:p>
            <a:fld id="{A1D607B9-0CE3-41EE-A651-3C4D90725D55}" type="datetime1">
              <a:rPr kumimoji="1" lang="ja-JP" altLang="en-US" smtClean="0"/>
              <a:t>2016/12/14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F46A3120-87D5-48FE-95FF-B9D32DB3470B}" type="slidenum">
              <a:rPr kumimoji="1" lang="ja-JP" altLang="en-US" smtClean="0"/>
              <a:t>‹#›</a:t>
            </a:fld>
            <a:endParaRPr kumimoji="1" lang="ja-JP" altLang="en-US"/>
          </a:p>
        </p:txBody>
      </p:sp>
    </p:spTree>
    <p:extLst>
      <p:ext uri="{BB962C8B-B14F-4D97-AF65-F5344CB8AC3E}">
        <p14:creationId xmlns:p14="http://schemas.microsoft.com/office/powerpoint/2010/main" val="3317054120"/>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セクション見出し">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85000"/>
              </a:lnSpc>
              <a:defRPr sz="8000" b="0">
                <a:solidFill>
                  <a:schemeClr val="tx1">
                    <a:lumMod val="85000"/>
                    <a:lumOff val="15000"/>
                  </a:schemeClr>
                </a:solidFill>
              </a:defRPr>
            </a:lvl1p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smtClean="0"/>
              <a:t>マスター テキストの書式設定</a:t>
            </a:r>
          </a:p>
        </p:txBody>
      </p:sp>
      <p:sp>
        <p:nvSpPr>
          <p:cNvPr id="4" name="Date Placeholder 3"/>
          <p:cNvSpPr>
            <a:spLocks noGrp="1"/>
          </p:cNvSpPr>
          <p:nvPr>
            <p:ph type="dt" sz="half" idx="10"/>
          </p:nvPr>
        </p:nvSpPr>
        <p:spPr/>
        <p:txBody>
          <a:bodyPr/>
          <a:lstStyle/>
          <a:p>
            <a:fld id="{15E3D826-240E-482F-B768-A31A389B6240}" type="datetime1">
              <a:rPr kumimoji="1" lang="ja-JP" altLang="en-US" smtClean="0"/>
              <a:t>2016/12/14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F46A3120-87D5-48FE-95FF-B9D32DB3470B}" type="slidenum">
              <a:rPr kumimoji="1" lang="ja-JP" altLang="en-US" smtClean="0"/>
              <a:t>‹#›</a:t>
            </a:fld>
            <a:endParaRPr kumimoji="1" lang="ja-JP" altLang="en-US"/>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07711008"/>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ja-JP" altLang="en-US" smtClean="0"/>
              <a:t>マスター タイトルの書式設定</a:t>
            </a:r>
            <a:endParaRPr lang="en-US" dirty="0"/>
          </a:p>
        </p:txBody>
      </p:sp>
      <p:sp>
        <p:nvSpPr>
          <p:cNvPr id="3" name="Content Placeholder 2"/>
          <p:cNvSpPr>
            <a:spLocks noGrp="1"/>
          </p:cNvSpPr>
          <p:nvPr>
            <p:ph sz="half" idx="1"/>
          </p:nvPr>
        </p:nvSpPr>
        <p:spPr>
          <a:xfrm>
            <a:off x="1097278" y="1845734"/>
            <a:ext cx="4937760" cy="4023360"/>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Content Placeholder 3"/>
          <p:cNvSpPr>
            <a:spLocks noGrp="1"/>
          </p:cNvSpPr>
          <p:nvPr>
            <p:ph sz="half" idx="2"/>
          </p:nvPr>
        </p:nvSpPr>
        <p:spPr>
          <a:xfrm>
            <a:off x="6217920" y="1845735"/>
            <a:ext cx="4937760" cy="4023360"/>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5" name="Date Placeholder 4"/>
          <p:cNvSpPr>
            <a:spLocks noGrp="1"/>
          </p:cNvSpPr>
          <p:nvPr>
            <p:ph type="dt" sz="half" idx="10"/>
          </p:nvPr>
        </p:nvSpPr>
        <p:spPr/>
        <p:txBody>
          <a:bodyPr/>
          <a:lstStyle/>
          <a:p>
            <a:fld id="{F08D4D50-1AFA-44A0-AEF4-7B0658053969}" type="datetime1">
              <a:rPr kumimoji="1" lang="ja-JP" altLang="en-US" smtClean="0"/>
              <a:t>2016/12/14</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F46A3120-87D5-48FE-95FF-B9D32DB3470B}" type="slidenum">
              <a:rPr kumimoji="1" lang="ja-JP" altLang="en-US" smtClean="0"/>
              <a:t>‹#›</a:t>
            </a:fld>
            <a:endParaRPr kumimoji="1" lang="ja-JP" altLang="en-US"/>
          </a:p>
        </p:txBody>
      </p:sp>
    </p:spTree>
    <p:extLst>
      <p:ext uri="{BB962C8B-B14F-4D97-AF65-F5344CB8AC3E}">
        <p14:creationId xmlns:p14="http://schemas.microsoft.com/office/powerpoint/2010/main" val="374806316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4" name="Content Placeholder 3"/>
          <p:cNvSpPr>
            <a:spLocks noGrp="1"/>
          </p:cNvSpPr>
          <p:nvPr>
            <p:ph sz="half" idx="2"/>
          </p:nvPr>
        </p:nvSpPr>
        <p:spPr>
          <a:xfrm>
            <a:off x="1097280" y="2582334"/>
            <a:ext cx="4937760" cy="3378200"/>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6" name="Content Placeholder 5"/>
          <p:cNvSpPr>
            <a:spLocks noGrp="1"/>
          </p:cNvSpPr>
          <p:nvPr>
            <p:ph sz="quarter" idx="4"/>
          </p:nvPr>
        </p:nvSpPr>
        <p:spPr>
          <a:xfrm>
            <a:off x="6217920" y="2582334"/>
            <a:ext cx="4937760" cy="3378200"/>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7" name="Date Placeholder 6"/>
          <p:cNvSpPr>
            <a:spLocks noGrp="1"/>
          </p:cNvSpPr>
          <p:nvPr>
            <p:ph type="dt" sz="half" idx="10"/>
          </p:nvPr>
        </p:nvSpPr>
        <p:spPr/>
        <p:txBody>
          <a:bodyPr/>
          <a:lstStyle/>
          <a:p>
            <a:fld id="{EACE9023-2DE4-4C71-A478-A568E5D28E8A}" type="datetime1">
              <a:rPr kumimoji="1" lang="ja-JP" altLang="en-US" smtClean="0"/>
              <a:t>2016/12/14</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F46A3120-87D5-48FE-95FF-B9D32DB3470B}" type="slidenum">
              <a:rPr kumimoji="1" lang="ja-JP" altLang="en-US" smtClean="0"/>
              <a:t>‹#›</a:t>
            </a:fld>
            <a:endParaRPr kumimoji="1" lang="ja-JP" altLang="en-US"/>
          </a:p>
        </p:txBody>
      </p:sp>
    </p:spTree>
    <p:extLst>
      <p:ext uri="{BB962C8B-B14F-4D97-AF65-F5344CB8AC3E}">
        <p14:creationId xmlns:p14="http://schemas.microsoft.com/office/powerpoint/2010/main" val="287085804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Date Placeholder 2"/>
          <p:cNvSpPr>
            <a:spLocks noGrp="1"/>
          </p:cNvSpPr>
          <p:nvPr>
            <p:ph type="dt" sz="half" idx="10"/>
          </p:nvPr>
        </p:nvSpPr>
        <p:spPr/>
        <p:txBody>
          <a:bodyPr/>
          <a:lstStyle/>
          <a:p>
            <a:fld id="{8728B1D2-94B6-4C27-9DE3-390BCFCAE749}" type="datetime1">
              <a:rPr kumimoji="1" lang="ja-JP" altLang="en-US" smtClean="0"/>
              <a:t>2016/12/14</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F46A3120-87D5-48FE-95FF-B9D32DB3470B}" type="slidenum">
              <a:rPr kumimoji="1" lang="ja-JP" altLang="en-US" smtClean="0"/>
              <a:t>‹#›</a:t>
            </a:fld>
            <a:endParaRPr kumimoji="1" lang="ja-JP" altLang="en-US"/>
          </a:p>
        </p:txBody>
      </p:sp>
    </p:spTree>
    <p:extLst>
      <p:ext uri="{BB962C8B-B14F-4D97-AF65-F5344CB8AC3E}">
        <p14:creationId xmlns:p14="http://schemas.microsoft.com/office/powerpoint/2010/main" val="92661730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白紙">
    <p:spTree>
      <p:nvGrpSpPr>
        <p:cNvPr id="1" name=""/>
        <p:cNvGrpSpPr/>
        <p:nvPr/>
      </p:nvGrpSpPr>
      <p:grpSpPr>
        <a:xfrm>
          <a:off x="0" y="0"/>
          <a:ext cx="0" cy="0"/>
          <a:chOff x="0" y="0"/>
          <a:chExt cx="0" cy="0"/>
        </a:xfrm>
      </p:grpSpPr>
      <p:sp>
        <p:nvSpPr>
          <p:cNvPr id="5" name="Rectangle 4"/>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55C9FF62-F293-41E8-9728-E5F789A1093E}" type="datetime1">
              <a:rPr kumimoji="1" lang="ja-JP" altLang="en-US" smtClean="0"/>
              <a:t>2016/12/14</a:t>
            </a:fld>
            <a:endParaRPr kumimoji="1" lang="ja-JP" altLang="en-US"/>
          </a:p>
        </p:txBody>
      </p:sp>
      <p:sp>
        <p:nvSpPr>
          <p:cNvPr id="8" name="Footer Placeholder 7"/>
          <p:cNvSpPr>
            <a:spLocks noGrp="1"/>
          </p:cNvSpPr>
          <p:nvPr>
            <p:ph type="ftr" sz="quarter" idx="11"/>
          </p:nvPr>
        </p:nvSpPr>
        <p:spPr/>
        <p:txBody>
          <a:bodyPr/>
          <a:lstStyle>
            <a:lvl1pPr>
              <a:defRPr>
                <a:solidFill>
                  <a:srgbClr val="FFFFFF"/>
                </a:solidFill>
              </a:defRPr>
            </a:lvl1pPr>
          </a:lstStyle>
          <a:p>
            <a:endParaRPr kumimoji="1" lang="ja-JP" altLang="en-US"/>
          </a:p>
        </p:txBody>
      </p:sp>
      <p:sp>
        <p:nvSpPr>
          <p:cNvPr id="9" name="Slide Number Placeholder 8"/>
          <p:cNvSpPr>
            <a:spLocks noGrp="1"/>
          </p:cNvSpPr>
          <p:nvPr>
            <p:ph type="sldNum" sz="quarter" idx="12"/>
          </p:nvPr>
        </p:nvSpPr>
        <p:spPr/>
        <p:txBody>
          <a:bodyPr/>
          <a:lstStyle/>
          <a:p>
            <a:fld id="{F46A3120-87D5-48FE-95FF-B9D32DB3470B}" type="slidenum">
              <a:rPr kumimoji="1" lang="ja-JP" altLang="en-US" smtClean="0"/>
              <a:t>‹#›</a:t>
            </a:fld>
            <a:endParaRPr kumimoji="1" lang="ja-JP" altLang="en-US"/>
          </a:p>
        </p:txBody>
      </p:sp>
    </p:spTree>
    <p:extLst>
      <p:ext uri="{BB962C8B-B14F-4D97-AF65-F5344CB8AC3E}">
        <p14:creationId xmlns:p14="http://schemas.microsoft.com/office/powerpoint/2010/main" val="55232769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タイトル付きの&#10;コンテンツ">
    <p:spTree>
      <p:nvGrpSpPr>
        <p:cNvPr id="1" name=""/>
        <p:cNvGrpSpPr/>
        <p:nvPr/>
      </p:nvGrpSpPr>
      <p:grpSpPr>
        <a:xfrm>
          <a:off x="0" y="0"/>
          <a:ext cx="0" cy="0"/>
          <a:chOff x="0" y="0"/>
          <a:chExt cx="0" cy="0"/>
        </a:xfrm>
      </p:grpSpPr>
      <p:sp>
        <p:nvSpPr>
          <p:cNvPr id="8" name="Rectangle 7"/>
          <p:cNvSpPr/>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ja-JP" altLang="en-US" smtClean="0"/>
              <a:t>マスター タイトルの書式設定</a:t>
            </a:r>
            <a:endParaRPr lang="en-US" dirty="0"/>
          </a:p>
        </p:txBody>
      </p:sp>
      <p:sp>
        <p:nvSpPr>
          <p:cNvPr id="3" name="Content Placeholder 2"/>
          <p:cNvSpPr>
            <a:spLocks noGrp="1"/>
          </p:cNvSpPr>
          <p:nvPr>
            <p:ph idx="1"/>
          </p:nvPr>
        </p:nvSpPr>
        <p:spPr>
          <a:xfrm>
            <a:off x="4800600" y="731520"/>
            <a:ext cx="6492240" cy="5257800"/>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
        <p:nvSpPr>
          <p:cNvPr id="5" name="Date Placeholder 4"/>
          <p:cNvSpPr>
            <a:spLocks noGrp="1"/>
          </p:cNvSpPr>
          <p:nvPr>
            <p:ph type="dt" sz="half" idx="10"/>
          </p:nvPr>
        </p:nvSpPr>
        <p:spPr>
          <a:xfrm>
            <a:off x="465512" y="6459785"/>
            <a:ext cx="2618510" cy="365125"/>
          </a:xfrm>
        </p:spPr>
        <p:txBody>
          <a:bodyPr/>
          <a:lstStyle>
            <a:lvl1pPr algn="l">
              <a:defRPr/>
            </a:lvl1pPr>
          </a:lstStyle>
          <a:p>
            <a:fld id="{CCA2EF97-215F-4F15-A991-15113A069C2B}" type="datetime1">
              <a:rPr kumimoji="1" lang="ja-JP" altLang="en-US" smtClean="0"/>
              <a:t>2016/12/14</a:t>
            </a:fld>
            <a:endParaRPr kumimoji="1" lang="ja-JP" altLang="en-US"/>
          </a:p>
        </p:txBody>
      </p:sp>
      <p:sp>
        <p:nvSpPr>
          <p:cNvPr id="6" name="Footer Placeholder 5"/>
          <p:cNvSpPr>
            <a:spLocks noGrp="1"/>
          </p:cNvSpPr>
          <p:nvPr>
            <p:ph type="ftr" sz="quarter" idx="11"/>
          </p:nvPr>
        </p:nvSpPr>
        <p:spPr>
          <a:xfrm>
            <a:off x="4800600" y="6459785"/>
            <a:ext cx="4648200" cy="365125"/>
          </a:xfrm>
        </p:spPr>
        <p:txBody>
          <a:bodyPr/>
          <a:lstStyle>
            <a:lvl1pPr algn="l">
              <a:defRPr>
                <a:solidFill>
                  <a:schemeClr val="tx2"/>
                </a:solidFill>
              </a:defRPr>
            </a:lvl1pPr>
          </a:lstStyle>
          <a:p>
            <a:endParaRPr kumimoji="1" lang="ja-JP" altLang="en-US"/>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F46A3120-87D5-48FE-95FF-B9D32DB3470B}" type="slidenum">
              <a:rPr kumimoji="1" lang="ja-JP" altLang="en-US" smtClean="0"/>
              <a:t>‹#›</a:t>
            </a:fld>
            <a:endParaRPr kumimoji="1" lang="ja-JP" altLang="en-US"/>
          </a:p>
        </p:txBody>
      </p:sp>
    </p:spTree>
    <p:extLst>
      <p:ext uri="{BB962C8B-B14F-4D97-AF65-F5344CB8AC3E}">
        <p14:creationId xmlns:p14="http://schemas.microsoft.com/office/powerpoint/2010/main" val="16070888"/>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タイトル付きの図">
    <p:spTree>
      <p:nvGrpSpPr>
        <p:cNvPr id="1" name=""/>
        <p:cNvGrpSpPr/>
        <p:nvPr/>
      </p:nvGrpSpPr>
      <p:grpSpPr>
        <a:xfrm>
          <a:off x="0" y="0"/>
          <a:ext cx="0" cy="0"/>
          <a:chOff x="0" y="0"/>
          <a:chExt cx="0" cy="0"/>
        </a:xfrm>
      </p:grpSpPr>
      <p:sp>
        <p:nvSpPr>
          <p:cNvPr id="8" name="Rectangle 7"/>
          <p:cNvSpPr/>
          <p:nvPr/>
        </p:nvSpPr>
        <p:spPr>
          <a:xfrm>
            <a:off x="0" y="4953000"/>
            <a:ext cx="12188825"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491507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645" cy="822960"/>
          </a:xfrm>
        </p:spPr>
        <p:txBody>
          <a:bodyPr lIns="91440" tIns="0" rIns="91440" bIns="0" anchor="b">
            <a:noAutofit/>
          </a:bodyPr>
          <a:lstStyle>
            <a:lvl1pPr>
              <a:defRPr sz="3600" b="0">
                <a:solidFill>
                  <a:srgbClr val="FFFFFF"/>
                </a:solidFill>
              </a:defRPr>
            </a:lvl1pPr>
          </a:lstStyle>
          <a:p>
            <a:r>
              <a:rPr lang="ja-JP" altLang="en-US" smtClean="0"/>
              <a:t>マスター タイトルの書式設定</a:t>
            </a:r>
            <a:endParaRPr lang="en-US" dirty="0"/>
          </a:p>
        </p:txBody>
      </p:sp>
      <p:sp>
        <p:nvSpPr>
          <p:cNvPr id="3" name="Picture Placeholder 2"/>
          <p:cNvSpPr>
            <a:spLocks noGrp="1" noChangeAspect="1"/>
          </p:cNvSpPr>
          <p:nvPr>
            <p:ph type="pic" idx="1"/>
          </p:nvPr>
        </p:nvSpPr>
        <p:spPr>
          <a:xfrm>
            <a:off x="15" y="0"/>
            <a:ext cx="12191985" cy="4915076"/>
          </a:xfrm>
          <a:solidFill>
            <a:schemeClr val="bg2">
              <a:lumMod val="90000"/>
            </a:schemeClr>
          </a:solidFill>
        </p:spPr>
        <p:txBody>
          <a:bodyPr lIns="457200" tIns="45720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smtClean="0"/>
              <a:t>図を追加</a:t>
            </a:r>
            <a:endParaRPr lang="en-US" dirty="0"/>
          </a:p>
        </p:txBody>
      </p:sp>
      <p:sp>
        <p:nvSpPr>
          <p:cNvPr id="4" name="Text Placeholder 3"/>
          <p:cNvSpPr>
            <a:spLocks noGrp="1"/>
          </p:cNvSpPr>
          <p:nvPr>
            <p:ph type="body" sz="half" idx="2"/>
          </p:nvPr>
        </p:nvSpPr>
        <p:spPr>
          <a:xfrm>
            <a:off x="1097280" y="5907024"/>
            <a:ext cx="10113264"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
        <p:nvSpPr>
          <p:cNvPr id="5" name="Date Placeholder 4"/>
          <p:cNvSpPr>
            <a:spLocks noGrp="1"/>
          </p:cNvSpPr>
          <p:nvPr>
            <p:ph type="dt" sz="half" idx="10"/>
          </p:nvPr>
        </p:nvSpPr>
        <p:spPr/>
        <p:txBody>
          <a:bodyPr/>
          <a:lstStyle/>
          <a:p>
            <a:fld id="{68A828B6-21F5-46DE-9F01-12990B91A6B2}" type="datetime1">
              <a:rPr kumimoji="1" lang="ja-JP" altLang="en-US" smtClean="0"/>
              <a:t>2016/12/14</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F46A3120-87D5-48FE-95FF-B9D32DB3470B}" type="slidenum">
              <a:rPr kumimoji="1" lang="ja-JP" altLang="en-US" smtClean="0"/>
              <a:t>‹#›</a:t>
            </a:fld>
            <a:endParaRPr kumimoji="1" lang="ja-JP" altLang="en-US"/>
          </a:p>
        </p:txBody>
      </p:sp>
    </p:spTree>
    <p:extLst>
      <p:ext uri="{BB962C8B-B14F-4D97-AF65-F5344CB8AC3E}">
        <p14:creationId xmlns:p14="http://schemas.microsoft.com/office/powerpoint/2010/main" val="367728058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6334316"/>
            <a:ext cx="12191985" cy="664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defRPr>
            </a:lvl1pPr>
          </a:lstStyle>
          <a:p>
            <a:fld id="{1F0F9DFA-BCF5-46C4-AD13-ECCD231420C3}" type="datetime1">
              <a:rPr kumimoji="1" lang="ja-JP" altLang="en-US" smtClean="0"/>
              <a:t>2016/12/14</a:t>
            </a:fld>
            <a:endParaRPr kumimoji="1" lang="ja-JP" altLang="en-US"/>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kumimoji="1" lang="ja-JP" altLang="en-US"/>
          </a:p>
        </p:txBody>
      </p:sp>
      <p:sp>
        <p:nvSpPr>
          <p:cNvPr id="6" name="Slide Number Placeholder 5"/>
          <p:cNvSpPr>
            <a:spLocks noGrp="1"/>
          </p:cNvSpPr>
          <p:nvPr>
            <p:ph type="sldNum" sz="quarter" idx="4"/>
          </p:nvPr>
        </p:nvSpPr>
        <p:spPr>
          <a:xfrm>
            <a:off x="9900458" y="6459785"/>
            <a:ext cx="1312025" cy="365125"/>
          </a:xfrm>
          <a:prstGeom prst="rect">
            <a:avLst/>
          </a:prstGeom>
        </p:spPr>
        <p:txBody>
          <a:bodyPr vert="horz" lIns="91440" tIns="45720" rIns="91440" bIns="45720" rtlCol="0" anchor="ctr"/>
          <a:lstStyle>
            <a:lvl1pPr algn="r">
              <a:defRPr sz="2800">
                <a:solidFill>
                  <a:srgbClr val="FFFFFF"/>
                </a:solidFill>
              </a:defRPr>
            </a:lvl1pPr>
          </a:lstStyle>
          <a:p>
            <a:fld id="{F46A3120-87D5-48FE-95FF-B9D32DB3470B}" type="slidenum">
              <a:rPr lang="ja-JP" altLang="en-US" smtClean="0"/>
              <a:pPr/>
              <a:t>‹#›</a:t>
            </a:fld>
            <a:endParaRPr lang="ja-JP" altLang="en-US" dirty="0"/>
          </a:p>
        </p:txBody>
      </p:sp>
      <p:cxnSp>
        <p:nvCxnSpPr>
          <p:cNvPr id="10" name="Straight Connector 9"/>
          <p:cNvCxnSpPr/>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03360472"/>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iming>
    <p:tnLst>
      <p:par>
        <p:cTn id="1" dur="indefinite" restart="never" nodeType="tmRoot"/>
      </p:par>
    </p:tnLst>
  </p:timing>
  <p:hf hdr="0" ftr="0" dt="0"/>
  <p:txStyles>
    <p:titleStyle>
      <a:lvl1pPr algn="l" defTabSz="914400" rtl="0" eaLnBrk="1" latinLnBrk="0" hangingPunct="1">
        <a:lnSpc>
          <a:spcPct val="85000"/>
        </a:lnSpc>
        <a:spcBef>
          <a:spcPct val="0"/>
        </a:spcBef>
        <a:buNone/>
        <a:defRPr kumimoji="1"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kumimoji="1"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kumimoji="1"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microsoft.com/office/2007/relationships/hdphoto" Target="../media/hdphoto1.wdp"/></Relationships>
</file>

<file path=ppt/slides/_rels/slide10.xml.rels><?xml version="1.0" encoding="UTF-8" standalone="yes"?>
<Relationships xmlns="http://schemas.openxmlformats.org/package/2006/relationships"><Relationship Id="rId2" Type="http://schemas.openxmlformats.org/officeDocument/2006/relationships/image" Target="../media/image5.gif"/><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6.png"/><Relationship Id="rId1" Type="http://schemas.openxmlformats.org/officeDocument/2006/relationships/slideLayout" Target="../slideLayouts/slideLayout2.xml"/><Relationship Id="rId4" Type="http://schemas.openxmlformats.org/officeDocument/2006/relationships/image" Target="../media/image7.jpeg"/></Relationships>
</file>

<file path=ppt/slides/_rels/slide1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1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image" Target="../media/image14.jpe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1.png"/><Relationship Id="rId1" Type="http://schemas.openxmlformats.org/officeDocument/2006/relationships/slideLayout" Target="../slideLayouts/slideLayout2.xml"/><Relationship Id="rId5" Type="http://schemas.openxmlformats.org/officeDocument/2006/relationships/image" Target="../media/image2.png"/><Relationship Id="rId4" Type="http://schemas.openxmlformats.org/officeDocument/2006/relationships/image" Target="../media/image16.png"/></Relationships>
</file>

<file path=ppt/slides/_rels/slide3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19.emf"/><Relationship Id="rId2" Type="http://schemas.openxmlformats.org/officeDocument/2006/relationships/image" Target="../media/image18.emf"/><Relationship Id="rId1" Type="http://schemas.openxmlformats.org/officeDocument/2006/relationships/slideLayout" Target="../slideLayouts/slideLayout2.xml"/><Relationship Id="rId6" Type="http://schemas.openxmlformats.org/officeDocument/2006/relationships/image" Target="../media/image22.emf"/><Relationship Id="rId5" Type="http://schemas.openxmlformats.org/officeDocument/2006/relationships/image" Target="../media/image21.emf"/><Relationship Id="rId4" Type="http://schemas.openxmlformats.org/officeDocument/2006/relationships/image" Target="../media/image20.emf"/></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2.xml"/><Relationship Id="rId6" Type="http://schemas.openxmlformats.org/officeDocument/2006/relationships/image" Target="../media/image27.png"/><Relationship Id="rId5" Type="http://schemas.openxmlformats.org/officeDocument/2006/relationships/image" Target="../media/image26.png"/><Relationship Id="rId4" Type="http://schemas.openxmlformats.org/officeDocument/2006/relationships/image" Target="../media/image25.png"/></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8" Type="http://schemas.openxmlformats.org/officeDocument/2006/relationships/image" Target="../media/image34.png"/><Relationship Id="rId13" Type="http://schemas.openxmlformats.org/officeDocument/2006/relationships/image" Target="../media/image39.png"/><Relationship Id="rId18" Type="http://schemas.openxmlformats.org/officeDocument/2006/relationships/image" Target="../media/image44.png"/><Relationship Id="rId3" Type="http://schemas.openxmlformats.org/officeDocument/2006/relationships/image" Target="../media/image29.png"/><Relationship Id="rId21" Type="http://schemas.openxmlformats.org/officeDocument/2006/relationships/image" Target="../media/image47.png"/><Relationship Id="rId7" Type="http://schemas.openxmlformats.org/officeDocument/2006/relationships/image" Target="../media/image33.png"/><Relationship Id="rId12" Type="http://schemas.openxmlformats.org/officeDocument/2006/relationships/image" Target="../media/image38.png"/><Relationship Id="rId17" Type="http://schemas.openxmlformats.org/officeDocument/2006/relationships/image" Target="../media/image43.png"/><Relationship Id="rId2" Type="http://schemas.openxmlformats.org/officeDocument/2006/relationships/image" Target="../media/image28.png"/><Relationship Id="rId16" Type="http://schemas.openxmlformats.org/officeDocument/2006/relationships/image" Target="../media/image42.png"/><Relationship Id="rId20" Type="http://schemas.openxmlformats.org/officeDocument/2006/relationships/image" Target="../media/image46.png"/><Relationship Id="rId1" Type="http://schemas.openxmlformats.org/officeDocument/2006/relationships/slideLayout" Target="../slideLayouts/slideLayout7.xml"/><Relationship Id="rId6" Type="http://schemas.openxmlformats.org/officeDocument/2006/relationships/image" Target="../media/image32.png"/><Relationship Id="rId11" Type="http://schemas.openxmlformats.org/officeDocument/2006/relationships/image" Target="../media/image37.png"/><Relationship Id="rId24" Type="http://schemas.openxmlformats.org/officeDocument/2006/relationships/image" Target="../media/image50.png"/><Relationship Id="rId5" Type="http://schemas.openxmlformats.org/officeDocument/2006/relationships/image" Target="../media/image31.png"/><Relationship Id="rId15" Type="http://schemas.openxmlformats.org/officeDocument/2006/relationships/image" Target="../media/image41.png"/><Relationship Id="rId23" Type="http://schemas.openxmlformats.org/officeDocument/2006/relationships/image" Target="../media/image49.png"/><Relationship Id="rId10" Type="http://schemas.openxmlformats.org/officeDocument/2006/relationships/image" Target="../media/image36.png"/><Relationship Id="rId19" Type="http://schemas.openxmlformats.org/officeDocument/2006/relationships/image" Target="../media/image45.png"/><Relationship Id="rId4" Type="http://schemas.openxmlformats.org/officeDocument/2006/relationships/image" Target="../media/image30.png"/><Relationship Id="rId9" Type="http://schemas.openxmlformats.org/officeDocument/2006/relationships/image" Target="../media/image35.png"/><Relationship Id="rId14" Type="http://schemas.openxmlformats.org/officeDocument/2006/relationships/image" Target="../media/image40.png"/><Relationship Id="rId22" Type="http://schemas.openxmlformats.org/officeDocument/2006/relationships/image" Target="../media/image48.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3" Type="http://schemas.openxmlformats.org/officeDocument/2006/relationships/image" Target="../media/image52.tmp"/><Relationship Id="rId2" Type="http://schemas.openxmlformats.org/officeDocument/2006/relationships/image" Target="../media/image51.tmp"/><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3" Type="http://schemas.openxmlformats.org/officeDocument/2006/relationships/image" Target="../media/image54.tmp"/><Relationship Id="rId2" Type="http://schemas.openxmlformats.org/officeDocument/2006/relationships/image" Target="../media/image53.tmp"/><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3" Type="http://schemas.openxmlformats.org/officeDocument/2006/relationships/image" Target="../media/image56.tmp"/><Relationship Id="rId2" Type="http://schemas.openxmlformats.org/officeDocument/2006/relationships/image" Target="../media/image55.tmp"/><Relationship Id="rId1"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3" Type="http://schemas.openxmlformats.org/officeDocument/2006/relationships/image" Target="../media/image58.tmp"/><Relationship Id="rId2" Type="http://schemas.openxmlformats.org/officeDocument/2006/relationships/image" Target="../media/image57.tmp"/><Relationship Id="rId1" Type="http://schemas.openxmlformats.org/officeDocument/2006/relationships/slideLayout" Target="../slideLayouts/slideLayout7.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3" Type="http://schemas.openxmlformats.org/officeDocument/2006/relationships/image" Target="../media/image60.tmp"/><Relationship Id="rId2" Type="http://schemas.openxmlformats.org/officeDocument/2006/relationships/image" Target="../media/image59.tmp"/><Relationship Id="rId1" Type="http://schemas.openxmlformats.org/officeDocument/2006/relationships/slideLayout" Target="../slideLayouts/slideLayout7.xml"/><Relationship Id="rId5" Type="http://schemas.openxmlformats.org/officeDocument/2006/relationships/image" Target="../media/image62.tmp"/><Relationship Id="rId4" Type="http://schemas.openxmlformats.org/officeDocument/2006/relationships/image" Target="../media/image61.tmp"/></Relationships>
</file>

<file path=ppt/slides/_rels/slide57.xml.rels><?xml version="1.0" encoding="UTF-8" standalone="yes"?>
<Relationships xmlns="http://schemas.openxmlformats.org/package/2006/relationships"><Relationship Id="rId3" Type="http://schemas.openxmlformats.org/officeDocument/2006/relationships/image" Target="../media/image64.tmp"/><Relationship Id="rId2" Type="http://schemas.openxmlformats.org/officeDocument/2006/relationships/image" Target="../media/image63.tmp"/><Relationship Id="rId1" Type="http://schemas.openxmlformats.org/officeDocument/2006/relationships/slideLayout" Target="../slideLayouts/slideLayout7.xml"/><Relationship Id="rId5" Type="http://schemas.openxmlformats.org/officeDocument/2006/relationships/image" Target="../media/image66.tmp"/><Relationship Id="rId4" Type="http://schemas.openxmlformats.org/officeDocument/2006/relationships/image" Target="../media/image65.tmp"/></Relationships>
</file>

<file path=ppt/slides/_rels/slide58.xml.rels><?xml version="1.0" encoding="UTF-8" standalone="yes"?>
<Relationships xmlns="http://schemas.openxmlformats.org/package/2006/relationships"><Relationship Id="rId3" Type="http://schemas.openxmlformats.org/officeDocument/2006/relationships/image" Target="../media/image68.tmp"/><Relationship Id="rId2" Type="http://schemas.openxmlformats.org/officeDocument/2006/relationships/image" Target="../media/image67.tmp"/><Relationship Id="rId1" Type="http://schemas.openxmlformats.org/officeDocument/2006/relationships/slideLayout" Target="../slideLayouts/slideLayout7.xml"/><Relationship Id="rId5" Type="http://schemas.openxmlformats.org/officeDocument/2006/relationships/image" Target="../media/image70.tmp"/><Relationship Id="rId4" Type="http://schemas.openxmlformats.org/officeDocument/2006/relationships/image" Target="../media/image69.tmp"/></Relationships>
</file>

<file path=ppt/slides/_rels/slide59.xml.rels><?xml version="1.0" encoding="UTF-8" standalone="yes"?>
<Relationships xmlns="http://schemas.openxmlformats.org/package/2006/relationships"><Relationship Id="rId3" Type="http://schemas.openxmlformats.org/officeDocument/2006/relationships/image" Target="../media/image72.tmp"/><Relationship Id="rId2" Type="http://schemas.openxmlformats.org/officeDocument/2006/relationships/image" Target="../media/image71.tmp"/><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4.gif"/><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7.xml.rels><?xml version="1.0" encoding="UTF-8" standalone="yes"?>
<Relationships xmlns="http://schemas.openxmlformats.org/package/2006/relationships"><Relationship Id="rId3" Type="http://schemas.openxmlformats.org/officeDocument/2006/relationships/image" Target="../media/image73.png"/><Relationship Id="rId2" Type="http://schemas.openxmlformats.org/officeDocument/2006/relationships/image" Target="../media/image24.png"/><Relationship Id="rId1" Type="http://schemas.openxmlformats.org/officeDocument/2006/relationships/slideLayout" Target="../slideLayouts/slideLayout6.xml"/></Relationships>
</file>

<file path=ppt/slides/_rels/slide68.xml.rels><?xml version="1.0" encoding="UTF-8" standalone="yes"?>
<Relationships xmlns="http://schemas.openxmlformats.org/package/2006/relationships"><Relationship Id="rId3" Type="http://schemas.openxmlformats.org/officeDocument/2006/relationships/image" Target="../media/image74.png"/><Relationship Id="rId2" Type="http://schemas.openxmlformats.org/officeDocument/2006/relationships/image" Target="../media/image25.png"/><Relationship Id="rId1" Type="http://schemas.openxmlformats.org/officeDocument/2006/relationships/slideLayout" Target="../slideLayouts/slideLayout6.xml"/><Relationship Id="rId6" Type="http://schemas.microsoft.com/office/2007/relationships/hdphoto" Target="../media/hdphoto2.wdp"/><Relationship Id="rId5" Type="http://schemas.openxmlformats.org/officeDocument/2006/relationships/image" Target="../media/image76.png"/><Relationship Id="rId4" Type="http://schemas.openxmlformats.org/officeDocument/2006/relationships/image" Target="../media/image75.png"/></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4.gif"/><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3" Type="http://schemas.openxmlformats.org/officeDocument/2006/relationships/hyperlink" Target="http://contentmarketinglab.jp/content-marketing/what.html" TargetMode="External"/><Relationship Id="rId2" Type="http://schemas.openxmlformats.org/officeDocument/2006/relationships/hyperlink" Target="http://www.netratings.co.jp/email_magazine/2015/08/20150818.html" TargetMode="External"/><Relationship Id="rId1" Type="http://schemas.openxmlformats.org/officeDocument/2006/relationships/slideLayout" Target="../slideLayouts/slideLayout2.xml"/><Relationship Id="rId6" Type="http://schemas.openxmlformats.org/officeDocument/2006/relationships/hyperlink" Target="http://phaledge.co.jp/marketing/urikomanai.html" TargetMode="External"/><Relationship Id="rId5" Type="http://schemas.openxmlformats.org/officeDocument/2006/relationships/hyperlink" Target="http://brand.lipton.jp/recipe/howto/" TargetMode="External"/><Relationship Id="rId4" Type="http://schemas.openxmlformats.org/officeDocument/2006/relationships/hyperlink" Target="http://www.nittoh-tea.com/enjoy/brew/" TargetMode="External"/></Relationships>
</file>

<file path=ppt/slides/_rels/slide7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5.gi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flip="none" rotWithShape="1">
          <a:gsLst>
            <a:gs pos="100000">
              <a:schemeClr val="accent3">
                <a:lumMod val="20000"/>
                <a:lumOff val="80000"/>
              </a:schemeClr>
            </a:gs>
            <a:gs pos="84000">
              <a:schemeClr val="accent5">
                <a:lumMod val="40000"/>
                <a:lumOff val="60000"/>
              </a:schemeClr>
            </a:gs>
            <a:gs pos="52000">
              <a:srgbClr val="FEF9D6"/>
            </a:gs>
            <a:gs pos="0">
              <a:srgbClr val="EE9CA2"/>
            </a:gs>
          </a:gsLst>
          <a:lin ang="2700000" scaled="1"/>
          <a:tileRect/>
        </a:gradFill>
        <a:effectLst/>
      </p:bgPr>
    </p:bg>
    <p:spTree>
      <p:nvGrpSpPr>
        <p:cNvPr id="1" name=""/>
        <p:cNvGrpSpPr/>
        <p:nvPr/>
      </p:nvGrpSpPr>
      <p:grpSpPr>
        <a:xfrm>
          <a:off x="0" y="0"/>
          <a:ext cx="0" cy="0"/>
          <a:chOff x="0" y="0"/>
          <a:chExt cx="0" cy="0"/>
        </a:xfrm>
      </p:grpSpPr>
      <p:sp>
        <p:nvSpPr>
          <p:cNvPr id="2" name="タイトル 1"/>
          <p:cNvSpPr>
            <a:spLocks noGrp="1"/>
          </p:cNvSpPr>
          <p:nvPr>
            <p:ph type="ctrTitle"/>
          </p:nvPr>
        </p:nvSpPr>
        <p:spPr>
          <a:xfrm>
            <a:off x="484034" y="998621"/>
            <a:ext cx="10674417" cy="890812"/>
          </a:xfrm>
        </p:spPr>
        <p:txBody>
          <a:bodyPr anchor="t">
            <a:normAutofit fontScale="90000"/>
          </a:bodyPr>
          <a:lstStyle/>
          <a:p>
            <a:pPr algn="r"/>
            <a:r>
              <a:rPr kumimoji="1" lang="ja-JP" altLang="en-US" sz="7200" dirty="0" smtClean="0">
                <a:solidFill>
                  <a:schemeClr val="tx2"/>
                </a:solidFill>
                <a:latin typeface="HGP創英角ﾎﾟｯﾌﾟ体" panose="040B0A00000000000000" pitchFamily="50" charset="-128"/>
                <a:ea typeface="HGP創英角ﾎﾟｯﾌﾟ体" panose="040B0A00000000000000" pitchFamily="50" charset="-128"/>
              </a:rPr>
              <a:t>シン・コンテンツマーケティング</a:t>
            </a:r>
            <a:r>
              <a:rPr kumimoji="1" lang="en-US" altLang="ja-JP" sz="7200" dirty="0" smtClean="0"/>
              <a:t/>
            </a:r>
            <a:br>
              <a:rPr kumimoji="1" lang="en-US" altLang="ja-JP" sz="7200" dirty="0" smtClean="0"/>
            </a:br>
            <a:endParaRPr kumimoji="1" lang="ja-JP" altLang="en-US" sz="7200" dirty="0"/>
          </a:p>
        </p:txBody>
      </p:sp>
      <p:sp>
        <p:nvSpPr>
          <p:cNvPr id="3" name="サブタイトル 2"/>
          <p:cNvSpPr>
            <a:spLocks noGrp="1"/>
          </p:cNvSpPr>
          <p:nvPr>
            <p:ph type="subTitle" idx="1"/>
          </p:nvPr>
        </p:nvSpPr>
        <p:spPr/>
        <p:txBody>
          <a:bodyPr/>
          <a:lstStyle/>
          <a:p>
            <a:pPr algn="r"/>
            <a:r>
              <a:rPr lang="ja-JP" altLang="en-US" dirty="0" smtClean="0"/>
              <a:t>東洋大学峰尾ゼミナール３年</a:t>
            </a:r>
            <a:endParaRPr lang="en-US" altLang="ja-JP" dirty="0" smtClean="0"/>
          </a:p>
          <a:p>
            <a:pPr algn="r"/>
            <a:r>
              <a:rPr lang="ja-JP" altLang="en-US" dirty="0" smtClean="0"/>
              <a:t>猪股海</a:t>
            </a:r>
            <a:r>
              <a:rPr lang="ja-JP" altLang="en-US" dirty="0"/>
              <a:t>　</a:t>
            </a:r>
            <a:r>
              <a:rPr lang="ja-JP" altLang="en-US" dirty="0" smtClean="0"/>
              <a:t>大部瑞季</a:t>
            </a:r>
            <a:r>
              <a:rPr lang="ja-JP" altLang="en-US" dirty="0"/>
              <a:t>　</a:t>
            </a:r>
            <a:r>
              <a:rPr lang="ja-JP" altLang="en-US" dirty="0" smtClean="0"/>
              <a:t>大野由稀</a:t>
            </a:r>
            <a:r>
              <a:rPr lang="ja-JP" altLang="en-US" dirty="0"/>
              <a:t>　</a:t>
            </a:r>
            <a:r>
              <a:rPr lang="ja-JP" altLang="en-US" dirty="0" smtClean="0"/>
              <a:t>加藤紀子</a:t>
            </a:r>
            <a:r>
              <a:rPr lang="ja-JP" altLang="en-US" dirty="0"/>
              <a:t>　</a:t>
            </a:r>
            <a:r>
              <a:rPr lang="ja-JP" altLang="en-US" dirty="0" smtClean="0"/>
              <a:t>花上詩絵里</a:t>
            </a:r>
            <a:endParaRPr lang="ja-JP" altLang="en-US" dirty="0"/>
          </a:p>
          <a:p>
            <a:endParaRPr kumimoji="1" lang="ja-JP" altLang="en-US" dirty="0">
              <a:solidFill>
                <a:schemeClr val="bg1">
                  <a:lumMod val="95000"/>
                </a:schemeClr>
              </a:solidFill>
            </a:endParaRPr>
          </a:p>
        </p:txBody>
      </p:sp>
      <p:sp>
        <p:nvSpPr>
          <p:cNvPr id="5" name="スライド番号プレースホルダー 4"/>
          <p:cNvSpPr>
            <a:spLocks noGrp="1"/>
          </p:cNvSpPr>
          <p:nvPr>
            <p:ph type="sldNum" sz="quarter" idx="12"/>
          </p:nvPr>
        </p:nvSpPr>
        <p:spPr/>
        <p:txBody>
          <a:bodyPr/>
          <a:lstStyle/>
          <a:p>
            <a:fld id="{F46A3120-87D5-48FE-95FF-B9D32DB3470B}" type="slidenum">
              <a:rPr kumimoji="1" lang="ja-JP" altLang="en-US" smtClean="0"/>
              <a:t>1</a:t>
            </a:fld>
            <a:endParaRPr kumimoji="1" lang="ja-JP" altLang="en-US" dirty="0"/>
          </a:p>
        </p:txBody>
      </p:sp>
      <p:pic>
        <p:nvPicPr>
          <p:cNvPr id="6" name="図 5"/>
          <p:cNvPicPr>
            <a:picLocks noChangeAspect="1"/>
          </p:cNvPicPr>
          <p:nvPr/>
        </p:nvPicPr>
        <p:blipFill>
          <a:blip r:embed="rId3" cstate="print">
            <a:extLst>
              <a:ext uri="{BEBA8EAE-BF5A-486C-A8C5-ECC9F3942E4B}">
                <a14:imgProps xmlns:a14="http://schemas.microsoft.com/office/drawing/2010/main">
                  <a14:imgLayer r:embed="rId4">
                    <a14:imgEffect>
                      <a14:artisticGlowEdges/>
                    </a14:imgEffect>
                  </a14:imgLayer>
                </a14:imgProps>
              </a:ext>
              <a:ext uri="{28A0092B-C50C-407E-A947-70E740481C1C}">
                <a14:useLocalDpi xmlns:a14="http://schemas.microsoft.com/office/drawing/2010/main" val="0"/>
              </a:ext>
            </a:extLst>
          </a:blip>
          <a:stretch>
            <a:fillRect/>
          </a:stretch>
        </p:blipFill>
        <p:spPr>
          <a:xfrm>
            <a:off x="0" y="1818507"/>
            <a:ext cx="3431739" cy="4535340"/>
          </a:xfrm>
          <a:prstGeom prst="rect">
            <a:avLst/>
          </a:prstGeom>
          <a:effectLst>
            <a:softEdge rad="0"/>
          </a:effectLst>
        </p:spPr>
      </p:pic>
    </p:spTree>
    <p:extLst>
      <p:ext uri="{BB962C8B-B14F-4D97-AF65-F5344CB8AC3E}">
        <p14:creationId xmlns:p14="http://schemas.microsoft.com/office/powerpoint/2010/main" val="363662706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はじ</a:t>
            </a:r>
            <a:r>
              <a:rPr lang="ja-JP" altLang="en-US" dirty="0" smtClean="0"/>
              <a:t>め</a:t>
            </a:r>
            <a:r>
              <a:rPr lang="ja-JP" altLang="en-US" dirty="0"/>
              <a:t>に</a:t>
            </a:r>
            <a:endParaRPr kumimoji="1" lang="ja-JP" altLang="en-US" dirty="0"/>
          </a:p>
        </p:txBody>
      </p:sp>
      <p:pic>
        <p:nvPicPr>
          <p:cNvPr id="4" name="コンテンツ プレースホルダー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951869" y="1825625"/>
            <a:ext cx="8288262" cy="4351338"/>
          </a:xfrm>
        </p:spPr>
      </p:pic>
      <p:sp>
        <p:nvSpPr>
          <p:cNvPr id="3" name="スライド番号プレースホルダー 2"/>
          <p:cNvSpPr>
            <a:spLocks noGrp="1"/>
          </p:cNvSpPr>
          <p:nvPr>
            <p:ph type="sldNum" sz="quarter" idx="12"/>
          </p:nvPr>
        </p:nvSpPr>
        <p:spPr/>
        <p:txBody>
          <a:bodyPr/>
          <a:lstStyle/>
          <a:p>
            <a:fld id="{F46A3120-87D5-48FE-95FF-B9D32DB3470B}" type="slidenum">
              <a:rPr kumimoji="1" lang="ja-JP" altLang="en-US" smtClean="0"/>
              <a:t>10</a:t>
            </a:fld>
            <a:endParaRPr kumimoji="1" lang="ja-JP" altLang="en-US"/>
          </a:p>
        </p:txBody>
      </p:sp>
      <p:sp>
        <p:nvSpPr>
          <p:cNvPr id="5" name="円形吹き出し 4"/>
          <p:cNvSpPr/>
          <p:nvPr/>
        </p:nvSpPr>
        <p:spPr>
          <a:xfrm>
            <a:off x="116977" y="3711395"/>
            <a:ext cx="1960605" cy="1148930"/>
          </a:xfrm>
          <a:prstGeom prst="wedgeEllipseCallout">
            <a:avLst>
              <a:gd name="adj1" fmla="val 72473"/>
              <a:gd name="adj2" fmla="val 27991"/>
            </a:avLst>
          </a:prstGeom>
          <a:ln/>
        </p:spPr>
        <p:style>
          <a:lnRef idx="2">
            <a:schemeClr val="accent2"/>
          </a:lnRef>
          <a:fillRef idx="1">
            <a:schemeClr val="lt1"/>
          </a:fillRef>
          <a:effectRef idx="0">
            <a:schemeClr val="accent2"/>
          </a:effectRef>
          <a:fontRef idx="minor">
            <a:schemeClr val="dk1"/>
          </a:fontRef>
        </p:style>
        <p:txBody>
          <a:bodyPr rtlCol="0" anchor="ctr"/>
          <a:lstStyle/>
          <a:p>
            <a:pPr marL="0" marR="0" indent="0" algn="ctr" defTabSz="914400" eaLnBrk="1" fontAlgn="auto" latinLnBrk="0" hangingPunct="1">
              <a:lnSpc>
                <a:spcPct val="100000"/>
              </a:lnSpc>
              <a:spcBef>
                <a:spcPts val="0"/>
              </a:spcBef>
              <a:spcAft>
                <a:spcPts val="0"/>
              </a:spcAft>
              <a:buClrTx/>
              <a:buSzTx/>
              <a:buFontTx/>
              <a:buNone/>
              <a:tabLst/>
            </a:pPr>
            <a:r>
              <a:rPr kumimoji="0" lang="en-US" altLang="ja-JP" sz="2400" b="1" kern="0" dirty="0" smtClean="0">
                <a:solidFill>
                  <a:schemeClr val="tx1"/>
                </a:solidFill>
                <a:latin typeface="Calibri" panose="020F0502020204030204"/>
                <a:ea typeface="ＭＳ Ｐゴシック" panose="020B0600070205080204" pitchFamily="50" charset="-128"/>
              </a:rPr>
              <a:t>CM</a:t>
            </a:r>
            <a:r>
              <a:rPr kumimoji="0" lang="ja-JP" altLang="en-US" sz="2000" b="0" i="0" u="none" strike="noStrike" kern="0" cap="none" spc="0" normalizeH="0" baseline="0" noProof="0" dirty="0" smtClean="0">
                <a:ln>
                  <a:noFill/>
                </a:ln>
                <a:solidFill>
                  <a:schemeClr val="tx1"/>
                </a:solidFill>
                <a:effectLst/>
                <a:uLnTx/>
                <a:uFillTx/>
                <a:latin typeface="Calibri" panose="020F0502020204030204"/>
                <a:ea typeface="ＭＳ Ｐゴシック" panose="020B0600070205080204" pitchFamily="50" charset="-128"/>
                <a:cs typeface="+mn-cs"/>
              </a:rPr>
              <a:t>や</a:t>
            </a:r>
            <a:r>
              <a:rPr kumimoji="0" lang="en-US" altLang="ja-JP" sz="2400" b="1" i="0" u="none" strike="noStrike" kern="0" cap="none" spc="0" normalizeH="0" baseline="0" noProof="0" dirty="0" smtClean="0">
                <a:ln>
                  <a:noFill/>
                </a:ln>
                <a:solidFill>
                  <a:schemeClr val="tx1"/>
                </a:solidFill>
                <a:effectLst/>
                <a:uLnTx/>
                <a:uFillTx/>
                <a:latin typeface="Calibri" panose="020F0502020204030204"/>
                <a:ea typeface="ＭＳ Ｐゴシック" panose="020B0600070205080204" pitchFamily="50" charset="-128"/>
                <a:cs typeface="+mn-cs"/>
              </a:rPr>
              <a:t>DM</a:t>
            </a:r>
            <a:r>
              <a:rPr kumimoji="0" lang="ja-JP" altLang="en-US" sz="2000" b="0" i="0" u="none" strike="noStrike" kern="0" cap="none" spc="0" normalizeH="0" baseline="0" noProof="0" dirty="0" smtClean="0">
                <a:ln>
                  <a:noFill/>
                </a:ln>
                <a:solidFill>
                  <a:schemeClr val="tx1"/>
                </a:solidFill>
                <a:effectLst/>
                <a:uLnTx/>
                <a:uFillTx/>
                <a:latin typeface="Calibri" panose="020F0502020204030204"/>
                <a:ea typeface="ＭＳ Ｐゴシック" panose="020B0600070205080204" pitchFamily="50" charset="-128"/>
                <a:cs typeface="+mn-cs"/>
              </a:rPr>
              <a:t>など</a:t>
            </a:r>
            <a:endParaRPr kumimoji="0" lang="en-US" altLang="ja-JP" sz="2000" b="0" i="0" u="none" strike="noStrike" kern="0" cap="none" spc="0" normalizeH="0" baseline="0" noProof="0" dirty="0" smtClean="0">
              <a:ln>
                <a:noFill/>
              </a:ln>
              <a:solidFill>
                <a:schemeClr val="tx1"/>
              </a:solidFill>
              <a:effectLst/>
              <a:uLnTx/>
              <a:uFillTx/>
              <a:latin typeface="Calibri" panose="020F0502020204030204"/>
              <a:ea typeface="ＭＳ Ｐゴシック" panose="020B0600070205080204" pitchFamily="50" charset="-128"/>
              <a:cs typeface="+mn-cs"/>
            </a:endParaRPr>
          </a:p>
        </p:txBody>
      </p:sp>
      <p:sp>
        <p:nvSpPr>
          <p:cNvPr id="7" name="円形吹き出し 6"/>
          <p:cNvSpPr/>
          <p:nvPr/>
        </p:nvSpPr>
        <p:spPr>
          <a:xfrm>
            <a:off x="9532826" y="3814119"/>
            <a:ext cx="2659174" cy="1260389"/>
          </a:xfrm>
          <a:prstGeom prst="wedgeEllipseCallout">
            <a:avLst>
              <a:gd name="adj1" fmla="val -56976"/>
              <a:gd name="adj2" fmla="val 16618"/>
            </a:avLst>
          </a:prstGeom>
          <a:ln/>
        </p:spPr>
        <p:style>
          <a:lnRef idx="2">
            <a:schemeClr val="accent2"/>
          </a:lnRef>
          <a:fillRef idx="1">
            <a:schemeClr val="lt1"/>
          </a:fillRef>
          <a:effectRef idx="0">
            <a:schemeClr val="accent2"/>
          </a:effectRef>
          <a:fontRef idx="minor">
            <a:schemeClr val="dk1"/>
          </a:fontRef>
        </p:style>
        <p:txBody>
          <a:bodyPr rtlCol="0" anchor="ctr"/>
          <a:lstStyle/>
          <a:p>
            <a:pPr marL="0" marR="0" indent="0" algn="ctr" defTabSz="914400" eaLnBrk="1" fontAlgn="auto" latinLnBrk="0" hangingPunct="1">
              <a:lnSpc>
                <a:spcPct val="100000"/>
              </a:lnSpc>
              <a:spcBef>
                <a:spcPts val="0"/>
              </a:spcBef>
              <a:spcAft>
                <a:spcPts val="0"/>
              </a:spcAft>
              <a:buClrTx/>
              <a:buSzTx/>
              <a:buFontTx/>
              <a:buNone/>
              <a:tabLst/>
            </a:pPr>
            <a:r>
              <a:rPr kumimoji="0" lang="ja-JP" altLang="en-US" b="1" i="0" u="none" strike="noStrike" kern="0" cap="none" spc="0" normalizeH="0" baseline="0" noProof="0" dirty="0" smtClean="0">
                <a:ln>
                  <a:noFill/>
                </a:ln>
                <a:solidFill>
                  <a:schemeClr val="tx1"/>
                </a:solidFill>
                <a:effectLst/>
                <a:uLnTx/>
                <a:uFillTx/>
                <a:latin typeface="Calibri" panose="020F0502020204030204"/>
                <a:ea typeface="ＭＳ Ｐゴシック" panose="020B0600070205080204" pitchFamily="50" charset="-128"/>
                <a:cs typeface="+mn-cs"/>
              </a:rPr>
              <a:t>ハウツー記事</a:t>
            </a:r>
            <a:r>
              <a:rPr kumimoji="0" lang="ja-JP" altLang="en-US" sz="1600" b="0" i="0" u="none" strike="noStrike" kern="0" cap="none" spc="0" normalizeH="0" baseline="0" noProof="0" dirty="0" smtClean="0">
                <a:ln>
                  <a:noFill/>
                </a:ln>
                <a:solidFill>
                  <a:schemeClr val="tx1"/>
                </a:solidFill>
                <a:effectLst/>
                <a:uLnTx/>
                <a:uFillTx/>
                <a:latin typeface="Calibri" panose="020F0502020204030204"/>
                <a:ea typeface="ＭＳ Ｐゴシック" panose="020B0600070205080204" pitchFamily="50" charset="-128"/>
                <a:cs typeface="+mn-cs"/>
              </a:rPr>
              <a:t>や</a:t>
            </a:r>
            <a:r>
              <a:rPr kumimoji="0" lang="ja-JP" altLang="en-US" b="1" i="0" u="none" strike="noStrike" kern="0" cap="none" spc="0" normalizeH="0" baseline="0" noProof="0" dirty="0" smtClean="0">
                <a:ln>
                  <a:noFill/>
                </a:ln>
                <a:solidFill>
                  <a:schemeClr val="tx1"/>
                </a:solidFill>
                <a:effectLst/>
                <a:uLnTx/>
                <a:uFillTx/>
                <a:latin typeface="Calibri" panose="020F0502020204030204"/>
                <a:ea typeface="ＭＳ Ｐゴシック" panose="020B0600070205080204" pitchFamily="50" charset="-128"/>
                <a:cs typeface="+mn-cs"/>
              </a:rPr>
              <a:t>動画</a:t>
            </a:r>
            <a:r>
              <a:rPr kumimoji="0" lang="ja-JP" altLang="en-US" sz="1600" b="0" i="0" u="none" strike="noStrike" kern="0" cap="none" spc="0" normalizeH="0" baseline="0" noProof="0" dirty="0" smtClean="0">
                <a:ln>
                  <a:noFill/>
                </a:ln>
                <a:solidFill>
                  <a:schemeClr val="tx1"/>
                </a:solidFill>
                <a:effectLst/>
                <a:uLnTx/>
                <a:uFillTx/>
                <a:latin typeface="Calibri" panose="020F0502020204030204"/>
                <a:ea typeface="ＭＳ Ｐゴシック" panose="020B0600070205080204" pitchFamily="50" charset="-128"/>
                <a:cs typeface="+mn-cs"/>
              </a:rPr>
              <a:t>、</a:t>
            </a:r>
            <a:r>
              <a:rPr kumimoji="0" lang="ja-JP" altLang="en-US" b="1" i="0" u="none" strike="noStrike" kern="0" cap="none" spc="0" normalizeH="0" baseline="0" noProof="0" dirty="0" smtClean="0">
                <a:ln>
                  <a:noFill/>
                </a:ln>
                <a:solidFill>
                  <a:schemeClr val="tx1"/>
                </a:solidFill>
                <a:effectLst/>
                <a:uLnTx/>
                <a:uFillTx/>
                <a:latin typeface="Calibri" panose="020F0502020204030204"/>
                <a:ea typeface="ＭＳ Ｐゴシック" panose="020B0600070205080204" pitchFamily="50" charset="-128"/>
                <a:cs typeface="+mn-cs"/>
              </a:rPr>
              <a:t>ブログ記事</a:t>
            </a:r>
            <a:r>
              <a:rPr kumimoji="0" lang="ja-JP" altLang="en-US" sz="1600" b="0" i="0" u="none" strike="noStrike" kern="0" cap="none" spc="0" normalizeH="0" baseline="0" noProof="0" dirty="0" smtClean="0">
                <a:ln>
                  <a:noFill/>
                </a:ln>
                <a:solidFill>
                  <a:schemeClr val="tx1"/>
                </a:solidFill>
                <a:effectLst/>
                <a:uLnTx/>
                <a:uFillTx/>
                <a:latin typeface="Calibri" panose="020F0502020204030204"/>
                <a:ea typeface="ＭＳ Ｐゴシック" panose="020B0600070205080204" pitchFamily="50" charset="-128"/>
                <a:cs typeface="+mn-cs"/>
              </a:rPr>
              <a:t>など</a:t>
            </a:r>
            <a:endParaRPr kumimoji="0" lang="en-US" altLang="ja-JP" sz="1600" b="0" i="0" u="none" strike="noStrike" kern="0" cap="none" spc="0" normalizeH="0" baseline="0" noProof="0" dirty="0" smtClean="0">
              <a:ln>
                <a:noFill/>
              </a:ln>
              <a:solidFill>
                <a:schemeClr val="tx1"/>
              </a:solidFill>
              <a:effectLst/>
              <a:uLnTx/>
              <a:uFillTx/>
              <a:latin typeface="Calibri" panose="020F0502020204030204"/>
              <a:ea typeface="ＭＳ Ｐゴシック" panose="020B0600070205080204" pitchFamily="50" charset="-128"/>
              <a:cs typeface="+mn-cs"/>
            </a:endParaRPr>
          </a:p>
        </p:txBody>
      </p:sp>
      <p:sp>
        <p:nvSpPr>
          <p:cNvPr id="8" name="正方形/長方形 7"/>
          <p:cNvSpPr/>
          <p:nvPr/>
        </p:nvSpPr>
        <p:spPr>
          <a:xfrm>
            <a:off x="463728" y="6455578"/>
            <a:ext cx="5893473" cy="369332"/>
          </a:xfrm>
          <a:prstGeom prst="rect">
            <a:avLst/>
          </a:prstGeom>
        </p:spPr>
        <p:txBody>
          <a:bodyPr wrap="none">
            <a:spAutoFit/>
          </a:bodyPr>
          <a:lstStyle/>
          <a:p>
            <a:r>
              <a:rPr lang="ja-JP" altLang="en-US" dirty="0"/>
              <a:t>http://contentmarketinglab.jp/content-marketing/what.html</a:t>
            </a:r>
          </a:p>
        </p:txBody>
      </p:sp>
      <p:sp>
        <p:nvSpPr>
          <p:cNvPr id="9" name="爆発 2 8"/>
          <p:cNvSpPr/>
          <p:nvPr/>
        </p:nvSpPr>
        <p:spPr>
          <a:xfrm>
            <a:off x="5832390" y="1441622"/>
            <a:ext cx="5395784" cy="4724399"/>
          </a:xfrm>
          <a:prstGeom prst="irregularSeal2">
            <a:avLst/>
          </a:prstGeom>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ja-JP" altLang="en-US" sz="2400" dirty="0"/>
              <a:t>生活者との信頼関係を構築</a:t>
            </a:r>
            <a:r>
              <a:rPr lang="ja-JP" altLang="en-US" sz="2400" dirty="0" smtClean="0"/>
              <a:t>し</a:t>
            </a:r>
            <a:endParaRPr lang="en-US" altLang="ja-JP" sz="2400" dirty="0" smtClean="0"/>
          </a:p>
          <a:p>
            <a:pPr algn="ctr"/>
            <a:r>
              <a:rPr lang="ja-JP" altLang="en-US" sz="2400" dirty="0" smtClean="0"/>
              <a:t>購入</a:t>
            </a:r>
            <a:r>
              <a:rPr lang="ja-JP" altLang="en-US" sz="2400" dirty="0"/>
              <a:t>支援を</a:t>
            </a:r>
            <a:r>
              <a:rPr lang="ja-JP" altLang="en-US" sz="2400" dirty="0" smtClean="0"/>
              <a:t>行うことが目的！</a:t>
            </a:r>
            <a:endParaRPr kumimoji="0" lang="ja-JP" altLang="en-US" sz="2400" b="0" i="0" u="none" strike="noStrike" kern="0" cap="none" spc="0" normalizeH="0" baseline="0" noProof="0" dirty="0" smtClean="0">
              <a:ln>
                <a:noFill/>
              </a:ln>
              <a:solidFill>
                <a:prstClr val="white"/>
              </a:solidFill>
              <a:effectLst/>
              <a:uLnTx/>
              <a:uFillTx/>
              <a:latin typeface="Calibri" panose="020F0502020204030204"/>
              <a:ea typeface="ＭＳ Ｐゴシック" panose="020B0600070205080204" pitchFamily="50" charset="-128"/>
            </a:endParaRPr>
          </a:p>
        </p:txBody>
      </p:sp>
    </p:spTree>
    <p:extLst>
      <p:ext uri="{BB962C8B-B14F-4D97-AF65-F5344CB8AC3E}">
        <p14:creationId xmlns:p14="http://schemas.microsoft.com/office/powerpoint/2010/main" val="12961833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5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9"/>
                                        </p:tgtEl>
                                        <p:attrNameLst>
                                          <p:attrName>style.visibility</p:attrName>
                                        </p:attrNameLst>
                                      </p:cBhvr>
                                      <p:to>
                                        <p:strVal val="visible"/>
                                      </p:to>
                                    </p:set>
                                    <p:anim calcmode="lin" valueType="num">
                                      <p:cBhvr additive="base">
                                        <p:cTn id="17" dur="500" fill="hold"/>
                                        <p:tgtEl>
                                          <p:spTgt spid="9"/>
                                        </p:tgtEl>
                                        <p:attrNameLst>
                                          <p:attrName>ppt_x</p:attrName>
                                        </p:attrNameLst>
                                      </p:cBhvr>
                                      <p:tavLst>
                                        <p:tav tm="0">
                                          <p:val>
                                            <p:strVal val="#ppt_x"/>
                                          </p:val>
                                        </p:tav>
                                        <p:tav tm="100000">
                                          <p:val>
                                            <p:strVal val="#ppt_x"/>
                                          </p:val>
                                        </p:tav>
                                      </p:tavLst>
                                    </p:anim>
                                    <p:anim calcmode="lin" valueType="num">
                                      <p:cBhvr additive="base">
                                        <p:cTn id="18"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7" grpId="0" animBg="1"/>
      <p:bldP spid="9"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現状分析</a:t>
            </a:r>
            <a:endParaRPr kumimoji="1" lang="ja-JP" altLang="en-US" dirty="0"/>
          </a:p>
        </p:txBody>
      </p:sp>
      <p:sp>
        <p:nvSpPr>
          <p:cNvPr id="4" name="スライド番号プレースホルダー 3"/>
          <p:cNvSpPr>
            <a:spLocks noGrp="1"/>
          </p:cNvSpPr>
          <p:nvPr>
            <p:ph type="sldNum" sz="quarter" idx="12"/>
          </p:nvPr>
        </p:nvSpPr>
        <p:spPr/>
        <p:txBody>
          <a:bodyPr/>
          <a:lstStyle/>
          <a:p>
            <a:fld id="{F46A3120-87D5-48FE-95FF-B9D32DB3470B}" type="slidenum">
              <a:rPr kumimoji="1" lang="ja-JP" altLang="en-US" smtClean="0"/>
              <a:t>11</a:t>
            </a:fld>
            <a:endParaRPr kumimoji="1" lang="ja-JP" altLang="en-US"/>
          </a:p>
        </p:txBody>
      </p:sp>
      <p:sp>
        <p:nvSpPr>
          <p:cNvPr id="5" name="円形吹き出し 4"/>
          <p:cNvSpPr/>
          <p:nvPr/>
        </p:nvSpPr>
        <p:spPr>
          <a:xfrm>
            <a:off x="1581664" y="2462369"/>
            <a:ext cx="9445468" cy="1890584"/>
          </a:xfrm>
          <a:prstGeom prst="wedgeEllipseCallout">
            <a:avLst>
              <a:gd name="adj1" fmla="val -26458"/>
              <a:gd name="adj2" fmla="val 91912"/>
            </a:avLst>
          </a:prstGeom>
          <a:solidFill>
            <a:schemeClr val="accent5">
              <a:lumMod val="20000"/>
              <a:lumOff val="80000"/>
            </a:schemeClr>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500" dirty="0" smtClean="0">
                <a:solidFill>
                  <a:schemeClr val="tx1">
                    <a:lumMod val="75000"/>
                    <a:lumOff val="25000"/>
                  </a:schemeClr>
                </a:solidFill>
              </a:rPr>
              <a:t>実際に行われている企業のコンテンツを見ていく</a:t>
            </a:r>
            <a:endParaRPr kumimoji="1" lang="ja-JP" altLang="en-US" sz="2500" dirty="0">
              <a:solidFill>
                <a:schemeClr val="tx1">
                  <a:lumMod val="75000"/>
                  <a:lumOff val="25000"/>
                </a:schemeClr>
              </a:solidFill>
            </a:endParaRPr>
          </a:p>
        </p:txBody>
      </p:sp>
      <p:pic>
        <p:nvPicPr>
          <p:cNvPr id="6" name="図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286231" y="4352953"/>
            <a:ext cx="1332369" cy="1760841"/>
          </a:xfrm>
          <a:prstGeom prst="rect">
            <a:avLst/>
          </a:prstGeom>
        </p:spPr>
      </p:pic>
    </p:spTree>
    <p:extLst>
      <p:ext uri="{BB962C8B-B14F-4D97-AF65-F5344CB8AC3E}">
        <p14:creationId xmlns:p14="http://schemas.microsoft.com/office/powerpoint/2010/main" val="88143897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現状分析</a:t>
            </a:r>
            <a:endParaRPr kumimoji="1" lang="ja-JP" altLang="en-US" dirty="0"/>
          </a:p>
        </p:txBody>
      </p:sp>
      <p:sp>
        <p:nvSpPr>
          <p:cNvPr id="4" name="スライド番号プレースホルダー 3"/>
          <p:cNvSpPr>
            <a:spLocks noGrp="1"/>
          </p:cNvSpPr>
          <p:nvPr>
            <p:ph type="sldNum" sz="quarter" idx="12"/>
          </p:nvPr>
        </p:nvSpPr>
        <p:spPr/>
        <p:txBody>
          <a:bodyPr/>
          <a:lstStyle/>
          <a:p>
            <a:fld id="{F46A3120-87D5-48FE-95FF-B9D32DB3470B}" type="slidenum">
              <a:rPr kumimoji="1" lang="ja-JP" altLang="en-US" smtClean="0"/>
              <a:t>12</a:t>
            </a:fld>
            <a:endParaRPr kumimoji="1" lang="ja-JP" altLang="en-US"/>
          </a:p>
        </p:txBody>
      </p:sp>
      <p:sp>
        <p:nvSpPr>
          <p:cNvPr id="6" name="角丸四角形 5"/>
          <p:cNvSpPr/>
          <p:nvPr/>
        </p:nvSpPr>
        <p:spPr>
          <a:xfrm>
            <a:off x="6513265" y="2900173"/>
            <a:ext cx="4642415" cy="2617326"/>
          </a:xfrm>
          <a:prstGeom prst="roundRect">
            <a:avLst/>
          </a:prstGeom>
          <a:solidFill>
            <a:schemeClr val="bg1"/>
          </a:solidFill>
          <a:ln w="19050">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91440" lvl="0" indent="-91440">
              <a:lnSpc>
                <a:spcPct val="90000"/>
              </a:lnSpc>
              <a:spcBef>
                <a:spcPts val="1200"/>
              </a:spcBef>
              <a:spcAft>
                <a:spcPts val="200"/>
              </a:spcAft>
              <a:buClr>
                <a:srgbClr val="4A66AC"/>
              </a:buClr>
              <a:buSzPct val="100000"/>
              <a:buFont typeface="Calibri" panose="020F0502020204030204" pitchFamily="34" charset="0"/>
              <a:buChar char=" "/>
            </a:pPr>
            <a:r>
              <a:rPr lang="ja-JP" altLang="en-US" sz="2000" dirty="0">
                <a:solidFill>
                  <a:prstClr val="black">
                    <a:lumMod val="75000"/>
                    <a:lumOff val="25000"/>
                  </a:prstClr>
                </a:solidFill>
              </a:rPr>
              <a:t>調査</a:t>
            </a:r>
            <a:r>
              <a:rPr lang="ja-JP" altLang="en-US" sz="2000" dirty="0" smtClean="0">
                <a:solidFill>
                  <a:prstClr val="black">
                    <a:lumMod val="75000"/>
                    <a:lumOff val="25000"/>
                  </a:prstClr>
                </a:solidFill>
              </a:rPr>
              <a:t>日　 　　</a:t>
            </a:r>
            <a:r>
              <a:rPr lang="en-US" altLang="ja-JP" sz="2000" dirty="0" smtClean="0">
                <a:solidFill>
                  <a:prstClr val="black">
                    <a:lumMod val="75000"/>
                    <a:lumOff val="25000"/>
                  </a:prstClr>
                </a:solidFill>
              </a:rPr>
              <a:t>2016</a:t>
            </a:r>
            <a:r>
              <a:rPr lang="ja-JP" altLang="en-US" sz="2000" dirty="0">
                <a:solidFill>
                  <a:prstClr val="black">
                    <a:lumMod val="75000"/>
                    <a:lumOff val="25000"/>
                  </a:prstClr>
                </a:solidFill>
              </a:rPr>
              <a:t>年</a:t>
            </a:r>
            <a:r>
              <a:rPr lang="en-US" altLang="ja-JP" sz="2000" dirty="0">
                <a:solidFill>
                  <a:prstClr val="black">
                    <a:lumMod val="75000"/>
                    <a:lumOff val="25000"/>
                  </a:prstClr>
                </a:solidFill>
              </a:rPr>
              <a:t>10</a:t>
            </a:r>
            <a:r>
              <a:rPr lang="ja-JP" altLang="en-US" sz="2000" dirty="0">
                <a:solidFill>
                  <a:prstClr val="black">
                    <a:lumMod val="75000"/>
                    <a:lumOff val="25000"/>
                  </a:prstClr>
                </a:solidFill>
              </a:rPr>
              <a:t>月</a:t>
            </a:r>
            <a:r>
              <a:rPr lang="en-US" altLang="ja-JP" sz="2000" dirty="0">
                <a:solidFill>
                  <a:prstClr val="black">
                    <a:lumMod val="75000"/>
                    <a:lumOff val="25000"/>
                  </a:prstClr>
                </a:solidFill>
              </a:rPr>
              <a:t>4</a:t>
            </a:r>
            <a:r>
              <a:rPr lang="ja-JP" altLang="en-US" sz="2000" dirty="0">
                <a:solidFill>
                  <a:prstClr val="black">
                    <a:lumMod val="75000"/>
                    <a:lumOff val="25000"/>
                  </a:prstClr>
                </a:solidFill>
              </a:rPr>
              <a:t>日</a:t>
            </a:r>
            <a:endParaRPr lang="en-US" altLang="ja-JP" sz="2000" dirty="0">
              <a:solidFill>
                <a:prstClr val="black">
                  <a:lumMod val="75000"/>
                  <a:lumOff val="25000"/>
                </a:prstClr>
              </a:solidFill>
            </a:endParaRPr>
          </a:p>
          <a:p>
            <a:pPr marL="91440" lvl="0" indent="-91440">
              <a:lnSpc>
                <a:spcPct val="90000"/>
              </a:lnSpc>
              <a:spcBef>
                <a:spcPts val="1200"/>
              </a:spcBef>
              <a:spcAft>
                <a:spcPts val="200"/>
              </a:spcAft>
              <a:buClr>
                <a:srgbClr val="4A66AC"/>
              </a:buClr>
              <a:buSzPct val="100000"/>
              <a:buFont typeface="Calibri" panose="020F0502020204030204" pitchFamily="34" charset="0"/>
              <a:buChar char=" "/>
            </a:pPr>
            <a:r>
              <a:rPr lang="ja-JP" altLang="en-US" sz="2000" dirty="0" smtClean="0">
                <a:solidFill>
                  <a:prstClr val="black">
                    <a:lumMod val="75000"/>
                    <a:lumOff val="25000"/>
                  </a:prstClr>
                </a:solidFill>
              </a:rPr>
              <a:t>サンプル数</a:t>
            </a:r>
            <a:r>
              <a:rPr lang="ja-JP" altLang="en-US" sz="2000" dirty="0">
                <a:solidFill>
                  <a:prstClr val="black">
                    <a:lumMod val="75000"/>
                    <a:lumOff val="25000"/>
                  </a:prstClr>
                </a:solidFill>
              </a:rPr>
              <a:t>　</a:t>
            </a:r>
            <a:r>
              <a:rPr lang="en-US" altLang="ja-JP" sz="2000" dirty="0" smtClean="0">
                <a:solidFill>
                  <a:prstClr val="black">
                    <a:lumMod val="75000"/>
                    <a:lumOff val="25000"/>
                  </a:prstClr>
                </a:solidFill>
              </a:rPr>
              <a:t>33</a:t>
            </a:r>
          </a:p>
          <a:p>
            <a:pPr marL="91440" lvl="0" indent="-91440">
              <a:lnSpc>
                <a:spcPct val="90000"/>
              </a:lnSpc>
              <a:spcBef>
                <a:spcPts val="1200"/>
              </a:spcBef>
              <a:spcAft>
                <a:spcPts val="200"/>
              </a:spcAft>
              <a:buClr>
                <a:srgbClr val="4A66AC"/>
              </a:buClr>
              <a:buSzPct val="100000"/>
              <a:buFont typeface="Calibri" panose="020F0502020204030204" pitchFamily="34" charset="0"/>
              <a:buChar char=" "/>
            </a:pPr>
            <a:r>
              <a:rPr lang="ja-JP" altLang="en-US" sz="2000" dirty="0" smtClean="0">
                <a:solidFill>
                  <a:prstClr val="black">
                    <a:lumMod val="75000"/>
                    <a:lumOff val="25000"/>
                  </a:prstClr>
                </a:solidFill>
              </a:rPr>
              <a:t>調査対象　　企業のオウンドメディア</a:t>
            </a:r>
            <a:endParaRPr lang="en-US" altLang="ja-JP" sz="2000" dirty="0" smtClean="0">
              <a:solidFill>
                <a:prstClr val="black">
                  <a:lumMod val="75000"/>
                  <a:lumOff val="25000"/>
                </a:prstClr>
              </a:solidFill>
            </a:endParaRPr>
          </a:p>
          <a:p>
            <a:pPr marL="91440" lvl="0" indent="-91440" algn="r">
              <a:lnSpc>
                <a:spcPct val="90000"/>
              </a:lnSpc>
              <a:spcBef>
                <a:spcPts val="1200"/>
              </a:spcBef>
              <a:spcAft>
                <a:spcPts val="200"/>
              </a:spcAft>
              <a:buClr>
                <a:srgbClr val="4A66AC"/>
              </a:buClr>
              <a:buSzPct val="100000"/>
              <a:buFont typeface="Calibri" panose="020F0502020204030204" pitchFamily="34" charset="0"/>
              <a:buChar char=" "/>
            </a:pPr>
            <a:r>
              <a:rPr lang="ja-JP" altLang="en-US" dirty="0" smtClean="0">
                <a:solidFill>
                  <a:prstClr val="black">
                    <a:lumMod val="75000"/>
                    <a:lumOff val="25000"/>
                  </a:prstClr>
                </a:solidFill>
              </a:rPr>
              <a:t>　（キュレーションサイトは除く）</a:t>
            </a:r>
            <a:endParaRPr lang="en-US" altLang="ja-JP" dirty="0">
              <a:solidFill>
                <a:prstClr val="black">
                  <a:lumMod val="75000"/>
                  <a:lumOff val="25000"/>
                </a:prstClr>
              </a:solidFill>
            </a:endParaRPr>
          </a:p>
        </p:txBody>
      </p:sp>
      <p:sp>
        <p:nvSpPr>
          <p:cNvPr id="7" name="テキスト ボックス 6"/>
          <p:cNvSpPr txBox="1"/>
          <p:nvPr/>
        </p:nvSpPr>
        <p:spPr>
          <a:xfrm>
            <a:off x="1351829" y="2137462"/>
            <a:ext cx="6835758" cy="438582"/>
          </a:xfrm>
          <a:prstGeom prst="rect">
            <a:avLst/>
          </a:prstGeom>
          <a:noFill/>
        </p:spPr>
        <p:txBody>
          <a:bodyPr wrap="square" rtlCol="0">
            <a:spAutoFit/>
          </a:bodyPr>
          <a:lstStyle/>
          <a:p>
            <a:pPr marL="91440" lvl="0" indent="-91440">
              <a:lnSpc>
                <a:spcPct val="90000"/>
              </a:lnSpc>
              <a:spcBef>
                <a:spcPts val="1200"/>
              </a:spcBef>
              <a:spcAft>
                <a:spcPts val="200"/>
              </a:spcAft>
              <a:buClr>
                <a:srgbClr val="4A66AC"/>
              </a:buClr>
              <a:buSzPct val="100000"/>
              <a:buFont typeface="Calibri" panose="020F0502020204030204" pitchFamily="34" charset="0"/>
              <a:buChar char=" "/>
            </a:pPr>
            <a:r>
              <a:rPr lang="ja-JP" altLang="en-US" sz="2500" dirty="0">
                <a:solidFill>
                  <a:prstClr val="black">
                    <a:lumMod val="75000"/>
                    <a:lumOff val="25000"/>
                  </a:prstClr>
                </a:solidFill>
              </a:rPr>
              <a:t>動機（</a:t>
            </a:r>
            <a:r>
              <a:rPr lang="ja-JP" altLang="en-US" sz="2500" u="sng" dirty="0">
                <a:solidFill>
                  <a:prstClr val="black">
                    <a:lumMod val="75000"/>
                    <a:lumOff val="25000"/>
                  </a:prstClr>
                </a:solidFill>
              </a:rPr>
              <a:t>悩み・興味</a:t>
            </a:r>
            <a:r>
              <a:rPr lang="ja-JP" altLang="en-US" sz="2500" dirty="0">
                <a:solidFill>
                  <a:prstClr val="black">
                    <a:lumMod val="75000"/>
                    <a:lumOff val="25000"/>
                  </a:prstClr>
                </a:solidFill>
              </a:rPr>
              <a:t>）をインターネットで検索</a:t>
            </a:r>
            <a:endParaRPr lang="en-US" altLang="ja-JP" sz="2500" dirty="0">
              <a:solidFill>
                <a:prstClr val="black">
                  <a:lumMod val="75000"/>
                  <a:lumOff val="25000"/>
                </a:prstClr>
              </a:solidFill>
            </a:endParaRPr>
          </a:p>
        </p:txBody>
      </p:sp>
      <p:sp>
        <p:nvSpPr>
          <p:cNvPr id="10" name="線吹き出し 1 (枠付き) 9"/>
          <p:cNvSpPr/>
          <p:nvPr/>
        </p:nvSpPr>
        <p:spPr>
          <a:xfrm>
            <a:off x="1574251" y="2976146"/>
            <a:ext cx="3652657" cy="3483639"/>
          </a:xfrm>
          <a:prstGeom prst="borderCallout1">
            <a:avLst>
              <a:gd name="adj1" fmla="val 388"/>
              <a:gd name="adj2" fmla="val 11425"/>
              <a:gd name="adj3" fmla="val -12843"/>
              <a:gd name="adj4" fmla="val 38143"/>
            </a:avLst>
          </a:prstGeom>
          <a:solidFill>
            <a:schemeClr val="accent4">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buFont typeface="Wingdings" panose="05000000000000000000" pitchFamily="2" charset="2"/>
              <a:buChar char="u"/>
            </a:pPr>
            <a:r>
              <a:rPr kumimoji="1" lang="ja-JP" altLang="en-US" sz="1500" dirty="0" smtClean="0">
                <a:solidFill>
                  <a:schemeClr val="tx2"/>
                </a:solidFill>
              </a:rPr>
              <a:t>しみ　落とし方</a:t>
            </a:r>
            <a:endParaRPr kumimoji="1" lang="en-US" altLang="ja-JP" sz="1500" dirty="0" smtClean="0">
              <a:solidFill>
                <a:schemeClr val="tx2"/>
              </a:solidFill>
            </a:endParaRPr>
          </a:p>
          <a:p>
            <a:pPr marL="285750" indent="-285750">
              <a:buFont typeface="Wingdings" panose="05000000000000000000" pitchFamily="2" charset="2"/>
              <a:buChar char="u"/>
            </a:pPr>
            <a:r>
              <a:rPr lang="ja-JP" altLang="en-US" sz="1500" dirty="0" smtClean="0">
                <a:solidFill>
                  <a:schemeClr val="tx2"/>
                </a:solidFill>
              </a:rPr>
              <a:t>化粧　落とし方</a:t>
            </a:r>
            <a:endParaRPr lang="en-US" altLang="ja-JP" sz="1500" dirty="0" smtClean="0">
              <a:solidFill>
                <a:schemeClr val="tx2"/>
              </a:solidFill>
            </a:endParaRPr>
          </a:p>
          <a:p>
            <a:pPr marL="285750" indent="-285750">
              <a:buFont typeface="Wingdings" panose="05000000000000000000" pitchFamily="2" charset="2"/>
              <a:buChar char="u"/>
            </a:pPr>
            <a:r>
              <a:rPr kumimoji="1" lang="ja-JP" altLang="en-US" sz="1500" dirty="0" smtClean="0">
                <a:solidFill>
                  <a:schemeClr val="tx2"/>
                </a:solidFill>
              </a:rPr>
              <a:t>ヘアアレン</a:t>
            </a:r>
            <a:r>
              <a:rPr lang="ja-JP" altLang="en-US" sz="1500" dirty="0" smtClean="0">
                <a:solidFill>
                  <a:schemeClr val="tx2"/>
                </a:solidFill>
              </a:rPr>
              <a:t>ジ</a:t>
            </a:r>
            <a:endParaRPr lang="en-US" altLang="ja-JP" sz="1500" dirty="0" smtClean="0">
              <a:solidFill>
                <a:schemeClr val="tx2"/>
              </a:solidFill>
            </a:endParaRPr>
          </a:p>
          <a:p>
            <a:pPr marL="285750" indent="-285750">
              <a:buFont typeface="Wingdings" panose="05000000000000000000" pitchFamily="2" charset="2"/>
              <a:buChar char="u"/>
            </a:pPr>
            <a:r>
              <a:rPr kumimoji="1" lang="ja-JP" altLang="en-US" sz="1500" dirty="0" smtClean="0">
                <a:solidFill>
                  <a:schemeClr val="tx2"/>
                </a:solidFill>
              </a:rPr>
              <a:t>かんざし　ヘアアレンジ</a:t>
            </a:r>
            <a:endParaRPr kumimoji="1" lang="en-US" altLang="ja-JP" sz="1500" dirty="0" smtClean="0">
              <a:solidFill>
                <a:schemeClr val="tx2"/>
              </a:solidFill>
            </a:endParaRPr>
          </a:p>
          <a:p>
            <a:pPr marL="285750" indent="-285750">
              <a:buFont typeface="Wingdings" panose="05000000000000000000" pitchFamily="2" charset="2"/>
              <a:buChar char="u"/>
            </a:pPr>
            <a:r>
              <a:rPr lang="ja-JP" altLang="en-US" sz="1500" dirty="0" smtClean="0">
                <a:solidFill>
                  <a:schemeClr val="tx2"/>
                </a:solidFill>
              </a:rPr>
              <a:t>パン　作り方</a:t>
            </a:r>
            <a:endParaRPr lang="en-US" altLang="ja-JP" sz="1500" dirty="0" smtClean="0">
              <a:solidFill>
                <a:schemeClr val="tx2"/>
              </a:solidFill>
            </a:endParaRPr>
          </a:p>
          <a:p>
            <a:pPr marL="285750" indent="-285750">
              <a:buFont typeface="Wingdings" panose="05000000000000000000" pitchFamily="2" charset="2"/>
              <a:buChar char="u"/>
            </a:pPr>
            <a:r>
              <a:rPr kumimoji="1" lang="ja-JP" altLang="en-US" sz="1500" dirty="0" smtClean="0">
                <a:solidFill>
                  <a:schemeClr val="tx2"/>
                </a:solidFill>
              </a:rPr>
              <a:t>浴衣　　着付け</a:t>
            </a:r>
            <a:endParaRPr kumimoji="1" lang="en-US" altLang="ja-JP" sz="1500" dirty="0" smtClean="0">
              <a:solidFill>
                <a:schemeClr val="tx2"/>
              </a:solidFill>
            </a:endParaRPr>
          </a:p>
          <a:p>
            <a:pPr marL="285750" indent="-285750">
              <a:buFont typeface="Wingdings" panose="05000000000000000000" pitchFamily="2" charset="2"/>
              <a:buChar char="u"/>
            </a:pPr>
            <a:r>
              <a:rPr lang="ja-JP" altLang="en-US" sz="1500" dirty="0" smtClean="0">
                <a:solidFill>
                  <a:schemeClr val="tx2"/>
                </a:solidFill>
              </a:rPr>
              <a:t>エアコン　掃除方法</a:t>
            </a:r>
            <a:endParaRPr lang="en-US" altLang="ja-JP" sz="1500" dirty="0" smtClean="0">
              <a:solidFill>
                <a:schemeClr val="tx2"/>
              </a:solidFill>
            </a:endParaRPr>
          </a:p>
          <a:p>
            <a:pPr marL="285750" indent="-285750">
              <a:buFont typeface="Wingdings" panose="05000000000000000000" pitchFamily="2" charset="2"/>
              <a:buChar char="u"/>
            </a:pPr>
            <a:r>
              <a:rPr kumimoji="1" lang="ja-JP" altLang="en-US" sz="1500" dirty="0" smtClean="0">
                <a:solidFill>
                  <a:schemeClr val="tx2"/>
                </a:solidFill>
              </a:rPr>
              <a:t>チョコレートケーキ</a:t>
            </a:r>
            <a:endParaRPr kumimoji="1" lang="en-US" altLang="ja-JP" sz="1500" dirty="0" smtClean="0">
              <a:solidFill>
                <a:schemeClr val="tx2"/>
              </a:solidFill>
            </a:endParaRPr>
          </a:p>
          <a:p>
            <a:pPr marL="285750" indent="-285750">
              <a:buFont typeface="Wingdings" panose="05000000000000000000" pitchFamily="2" charset="2"/>
              <a:buChar char="u"/>
            </a:pPr>
            <a:r>
              <a:rPr lang="ja-JP" altLang="en-US" sz="1500" dirty="0" smtClean="0">
                <a:solidFill>
                  <a:schemeClr val="tx2"/>
                </a:solidFill>
              </a:rPr>
              <a:t>牛乳パック　リサイクル　アイデア</a:t>
            </a:r>
            <a:endParaRPr lang="en-US" altLang="ja-JP" sz="1500" dirty="0" smtClean="0">
              <a:solidFill>
                <a:schemeClr val="tx2"/>
              </a:solidFill>
            </a:endParaRPr>
          </a:p>
          <a:p>
            <a:pPr marL="285750" indent="-285750">
              <a:buFont typeface="Wingdings" panose="05000000000000000000" pitchFamily="2" charset="2"/>
              <a:buChar char="u"/>
            </a:pPr>
            <a:r>
              <a:rPr lang="ja-JP" altLang="en-US" sz="1500" dirty="0" smtClean="0">
                <a:solidFill>
                  <a:schemeClr val="tx2"/>
                </a:solidFill>
              </a:rPr>
              <a:t>靴　お手入れ方法</a:t>
            </a:r>
            <a:endParaRPr lang="en-US" altLang="ja-JP" sz="1500" dirty="0" smtClean="0">
              <a:solidFill>
                <a:schemeClr val="tx2"/>
              </a:solidFill>
            </a:endParaRPr>
          </a:p>
          <a:p>
            <a:pPr marL="285750" indent="-285750">
              <a:buFont typeface="Wingdings" panose="05000000000000000000" pitchFamily="2" charset="2"/>
              <a:buChar char="u"/>
            </a:pPr>
            <a:r>
              <a:rPr lang="ja-JP" altLang="en-US" sz="1500" dirty="0" smtClean="0">
                <a:solidFill>
                  <a:schemeClr val="tx2"/>
                </a:solidFill>
              </a:rPr>
              <a:t>かわいいラッピング　バレンタイン</a:t>
            </a:r>
            <a:endParaRPr lang="en-US" altLang="ja-JP" sz="1500" dirty="0" smtClean="0">
              <a:solidFill>
                <a:schemeClr val="tx2"/>
              </a:solidFill>
            </a:endParaRPr>
          </a:p>
          <a:p>
            <a:pPr marL="285750" indent="-285750">
              <a:buFont typeface="Wingdings" panose="05000000000000000000" pitchFamily="2" charset="2"/>
              <a:buChar char="u"/>
            </a:pPr>
            <a:r>
              <a:rPr lang="ja-JP" altLang="en-US" sz="1500" dirty="0" smtClean="0">
                <a:solidFill>
                  <a:schemeClr val="tx2"/>
                </a:solidFill>
              </a:rPr>
              <a:t>犬　飼い方</a:t>
            </a:r>
            <a:endParaRPr lang="en-US" altLang="ja-JP" sz="1500" dirty="0" smtClean="0">
              <a:solidFill>
                <a:schemeClr val="tx2"/>
              </a:solidFill>
            </a:endParaRPr>
          </a:p>
          <a:p>
            <a:pPr marL="285750" indent="-285750">
              <a:buFont typeface="Wingdings" panose="05000000000000000000" pitchFamily="2" charset="2"/>
              <a:buChar char="u"/>
            </a:pPr>
            <a:r>
              <a:rPr lang="ja-JP" altLang="en-US" sz="1500" dirty="0" smtClean="0">
                <a:solidFill>
                  <a:schemeClr val="tx2"/>
                </a:solidFill>
              </a:rPr>
              <a:t>美味しい　紅茶　入れ方</a:t>
            </a:r>
            <a:endParaRPr lang="en-US" altLang="ja-JP" sz="1500" dirty="0" smtClean="0">
              <a:solidFill>
                <a:schemeClr val="tx2"/>
              </a:solidFill>
            </a:endParaRPr>
          </a:p>
        </p:txBody>
      </p:sp>
    </p:spTree>
    <p:extLst>
      <p:ext uri="{BB962C8B-B14F-4D97-AF65-F5344CB8AC3E}">
        <p14:creationId xmlns:p14="http://schemas.microsoft.com/office/powerpoint/2010/main" val="358136066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雲 14"/>
          <p:cNvSpPr/>
          <p:nvPr/>
        </p:nvSpPr>
        <p:spPr>
          <a:xfrm>
            <a:off x="1159666" y="2031887"/>
            <a:ext cx="4130714" cy="4049674"/>
          </a:xfrm>
          <a:prstGeom prst="cloud">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タイトル 1"/>
          <p:cNvSpPr>
            <a:spLocks noGrp="1"/>
          </p:cNvSpPr>
          <p:nvPr>
            <p:ph type="title"/>
          </p:nvPr>
        </p:nvSpPr>
        <p:spPr/>
        <p:txBody>
          <a:bodyPr/>
          <a:lstStyle/>
          <a:p>
            <a:r>
              <a:rPr lang="ja-JP" altLang="en-US" dirty="0" smtClean="0"/>
              <a:t>現状</a:t>
            </a:r>
            <a:r>
              <a:rPr lang="ja-JP" altLang="en-US" dirty="0"/>
              <a:t>分析</a:t>
            </a:r>
            <a:endParaRPr kumimoji="1" lang="ja-JP" altLang="en-US" dirty="0"/>
          </a:p>
        </p:txBody>
      </p:sp>
      <p:pic>
        <p:nvPicPr>
          <p:cNvPr id="7" name="コンテンツ プレースホルダー 6"/>
          <p:cNvPicPr>
            <a:picLocks noGrp="1" noChangeAspect="1"/>
          </p:cNvPicPr>
          <p:nvPr>
            <p:ph idx="1"/>
          </p:nvPr>
        </p:nvPicPr>
        <p:blipFill>
          <a:blip r:embed="rId2"/>
          <a:stretch>
            <a:fillRect/>
          </a:stretch>
        </p:blipFill>
        <p:spPr>
          <a:xfrm>
            <a:off x="3281213" y="4268835"/>
            <a:ext cx="1738143" cy="1366430"/>
          </a:xfrm>
          <a:prstGeom prst="rect">
            <a:avLst/>
          </a:prstGeom>
        </p:spPr>
      </p:pic>
      <p:sp>
        <p:nvSpPr>
          <p:cNvPr id="4" name="スライド番号プレースホルダー 3"/>
          <p:cNvSpPr>
            <a:spLocks noGrp="1"/>
          </p:cNvSpPr>
          <p:nvPr>
            <p:ph type="sldNum" sz="quarter" idx="12"/>
          </p:nvPr>
        </p:nvSpPr>
        <p:spPr/>
        <p:txBody>
          <a:bodyPr/>
          <a:lstStyle/>
          <a:p>
            <a:fld id="{F46A3120-87D5-48FE-95FF-B9D32DB3470B}" type="slidenum">
              <a:rPr kumimoji="1" lang="ja-JP" altLang="en-US" smtClean="0"/>
              <a:t>13</a:t>
            </a:fld>
            <a:endParaRPr kumimoji="1" lang="ja-JP" altLang="en-US"/>
          </a:p>
        </p:txBody>
      </p:sp>
      <p:sp>
        <p:nvSpPr>
          <p:cNvPr id="6" name="円/楕円 5"/>
          <p:cNvSpPr/>
          <p:nvPr/>
        </p:nvSpPr>
        <p:spPr>
          <a:xfrm>
            <a:off x="1264706" y="2704808"/>
            <a:ext cx="1716329" cy="117998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500" dirty="0"/>
              <a:t>興味</a:t>
            </a:r>
            <a:endParaRPr kumimoji="1" lang="ja-JP" altLang="en-US" sz="2500" dirty="0"/>
          </a:p>
        </p:txBody>
      </p:sp>
      <p:pic>
        <p:nvPicPr>
          <p:cNvPr id="11" name="図 1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487148" y="2995704"/>
            <a:ext cx="1480301" cy="1956346"/>
          </a:xfrm>
          <a:prstGeom prst="rect">
            <a:avLst/>
          </a:prstGeom>
        </p:spPr>
      </p:pic>
      <p:grpSp>
        <p:nvGrpSpPr>
          <p:cNvPr id="13" name="グループ化 12"/>
          <p:cNvGrpSpPr/>
          <p:nvPr/>
        </p:nvGrpSpPr>
        <p:grpSpPr>
          <a:xfrm>
            <a:off x="6871195" y="2809246"/>
            <a:ext cx="4062968" cy="2826019"/>
            <a:chOff x="5856771" y="3246620"/>
            <a:chExt cx="4387336" cy="3106268"/>
          </a:xfrm>
        </p:grpSpPr>
        <p:pic>
          <p:nvPicPr>
            <p:cNvPr id="9" name="図 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856771" y="3246620"/>
              <a:ext cx="4387336" cy="3106268"/>
            </a:xfrm>
            <a:prstGeom prst="rect">
              <a:avLst/>
            </a:prstGeom>
          </p:spPr>
        </p:pic>
        <p:sp>
          <p:nvSpPr>
            <p:cNvPr id="12" name="角丸四角形 11"/>
            <p:cNvSpPr/>
            <p:nvPr/>
          </p:nvSpPr>
          <p:spPr>
            <a:xfrm>
              <a:off x="6245926" y="3744149"/>
              <a:ext cx="3400350" cy="142388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2500" dirty="0" smtClean="0"/>
                <a:t>32/33</a:t>
              </a:r>
              <a:r>
                <a:rPr lang="ja-JP" altLang="en-US" sz="2500" dirty="0" smtClean="0"/>
                <a:t>の</a:t>
              </a:r>
              <a:r>
                <a:rPr lang="ja-JP" altLang="en-US" sz="2500" dirty="0"/>
                <a:t>コンテンツがノウハウを提供するような内容であった</a:t>
              </a:r>
              <a:endParaRPr lang="en-US" altLang="ja-JP" sz="2500" dirty="0"/>
            </a:p>
          </p:txBody>
        </p:sp>
      </p:grpSp>
      <p:sp>
        <p:nvSpPr>
          <p:cNvPr id="5" name="右矢印 4"/>
          <p:cNvSpPr/>
          <p:nvPr/>
        </p:nvSpPr>
        <p:spPr>
          <a:xfrm>
            <a:off x="5261880" y="3629054"/>
            <a:ext cx="1725225" cy="97752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smtClean="0"/>
              <a:t>検索</a:t>
            </a:r>
            <a:endParaRPr kumimoji="1" lang="ja-JP" altLang="en-US" dirty="0"/>
          </a:p>
        </p:txBody>
      </p:sp>
      <p:sp>
        <p:nvSpPr>
          <p:cNvPr id="14" name="雲 13"/>
          <p:cNvSpPr/>
          <p:nvPr/>
        </p:nvSpPr>
        <p:spPr>
          <a:xfrm>
            <a:off x="7067603" y="1025973"/>
            <a:ext cx="3312929" cy="1556952"/>
          </a:xfrm>
          <a:prstGeom prst="cloud">
            <a:avLst/>
          </a:prstGeom>
        </p:spPr>
        <p:style>
          <a:lnRef idx="1">
            <a:schemeClr val="accent5"/>
          </a:lnRef>
          <a:fillRef idx="3">
            <a:schemeClr val="accent5"/>
          </a:fillRef>
          <a:effectRef idx="2">
            <a:schemeClr val="accent5"/>
          </a:effectRef>
          <a:fontRef idx="minor">
            <a:schemeClr val="lt1"/>
          </a:fontRef>
        </p:style>
        <p:txBody>
          <a:bodyPr rtlCol="0" anchor="ctr"/>
          <a:lstStyle/>
          <a:p>
            <a:pPr algn="ctr"/>
            <a:r>
              <a:rPr lang="ja-JP" altLang="en-US" sz="2000" b="1" dirty="0">
                <a:solidFill>
                  <a:schemeClr val="bg1"/>
                </a:solidFill>
              </a:rPr>
              <a:t>ノウハウ提供型の</a:t>
            </a:r>
            <a:endParaRPr lang="en-US" altLang="ja-JP" sz="2000" b="1" dirty="0">
              <a:solidFill>
                <a:schemeClr val="bg1"/>
              </a:solidFill>
            </a:endParaRPr>
          </a:p>
          <a:p>
            <a:pPr algn="ctr"/>
            <a:r>
              <a:rPr lang="ja-JP" altLang="en-US" sz="2000" b="1" u="sng" dirty="0">
                <a:solidFill>
                  <a:schemeClr val="bg1"/>
                </a:solidFill>
              </a:rPr>
              <a:t>ハウツー</a:t>
            </a:r>
            <a:r>
              <a:rPr lang="ja-JP" altLang="en-US" sz="2000" b="1" u="sng" dirty="0" smtClean="0">
                <a:solidFill>
                  <a:schemeClr val="bg1"/>
                </a:solidFill>
              </a:rPr>
              <a:t>記事に</a:t>
            </a:r>
            <a:endParaRPr lang="en-US" altLang="ja-JP" sz="2000" b="1" u="sng" dirty="0" smtClean="0">
              <a:solidFill>
                <a:schemeClr val="bg1"/>
              </a:solidFill>
            </a:endParaRPr>
          </a:p>
          <a:p>
            <a:pPr algn="ctr"/>
            <a:r>
              <a:rPr lang="ja-JP" altLang="en-US" sz="2000" b="1" u="sng" dirty="0" smtClean="0">
                <a:solidFill>
                  <a:schemeClr val="bg1"/>
                </a:solidFill>
              </a:rPr>
              <a:t>注目！！</a:t>
            </a:r>
            <a:endParaRPr kumimoji="1" lang="ja-JP" altLang="en-US" sz="2000" b="1" dirty="0">
              <a:solidFill>
                <a:schemeClr val="bg1"/>
              </a:solidFill>
            </a:endParaRPr>
          </a:p>
        </p:txBody>
      </p:sp>
    </p:spTree>
    <p:extLst>
      <p:ext uri="{BB962C8B-B14F-4D97-AF65-F5344CB8AC3E}">
        <p14:creationId xmlns:p14="http://schemas.microsoft.com/office/powerpoint/2010/main" val="20676014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heel(1)">
                                      <p:cBhvr>
                                        <p:cTn id="7" dur="20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現状分析</a:t>
            </a:r>
            <a:endParaRPr kumimoji="1" lang="ja-JP" altLang="en-US" dirty="0"/>
          </a:p>
        </p:txBody>
      </p:sp>
      <p:sp>
        <p:nvSpPr>
          <p:cNvPr id="4" name="スライド番号プレースホルダー 3"/>
          <p:cNvSpPr>
            <a:spLocks noGrp="1"/>
          </p:cNvSpPr>
          <p:nvPr>
            <p:ph type="sldNum" sz="quarter" idx="12"/>
          </p:nvPr>
        </p:nvSpPr>
        <p:spPr/>
        <p:txBody>
          <a:bodyPr/>
          <a:lstStyle/>
          <a:p>
            <a:fld id="{F46A3120-87D5-48FE-95FF-B9D32DB3470B}" type="slidenum">
              <a:rPr kumimoji="1" lang="ja-JP" altLang="en-US" smtClean="0"/>
              <a:t>14</a:t>
            </a:fld>
            <a:endParaRPr kumimoji="1" lang="ja-JP" altLang="en-US"/>
          </a:p>
        </p:txBody>
      </p:sp>
      <p:sp>
        <p:nvSpPr>
          <p:cNvPr id="6" name="円形吹き出し 5"/>
          <p:cNvSpPr/>
          <p:nvPr/>
        </p:nvSpPr>
        <p:spPr>
          <a:xfrm>
            <a:off x="1581664" y="2462369"/>
            <a:ext cx="9445468" cy="1890584"/>
          </a:xfrm>
          <a:prstGeom prst="wedgeEllipseCallout">
            <a:avLst>
              <a:gd name="adj1" fmla="val -26458"/>
              <a:gd name="adj2" fmla="val 91912"/>
            </a:avLst>
          </a:prstGeom>
          <a:solidFill>
            <a:schemeClr val="accent5">
              <a:lumMod val="20000"/>
              <a:lumOff val="80000"/>
            </a:schemeClr>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500" dirty="0" smtClean="0">
                <a:solidFill>
                  <a:schemeClr val="tx1">
                    <a:lumMod val="75000"/>
                    <a:lumOff val="25000"/>
                  </a:schemeClr>
                </a:solidFill>
              </a:rPr>
              <a:t>ハウツー記事内での違いを見ていく</a:t>
            </a:r>
            <a:endParaRPr kumimoji="1" lang="ja-JP" altLang="en-US" sz="2500" dirty="0">
              <a:solidFill>
                <a:schemeClr val="tx1">
                  <a:lumMod val="75000"/>
                  <a:lumOff val="25000"/>
                </a:schemeClr>
              </a:solidFill>
            </a:endParaRPr>
          </a:p>
        </p:txBody>
      </p:sp>
      <p:pic>
        <p:nvPicPr>
          <p:cNvPr id="7" name="図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286231" y="4352953"/>
            <a:ext cx="1332369" cy="1760841"/>
          </a:xfrm>
          <a:prstGeom prst="rect">
            <a:avLst/>
          </a:prstGeom>
        </p:spPr>
      </p:pic>
    </p:spTree>
    <p:extLst>
      <p:ext uri="{BB962C8B-B14F-4D97-AF65-F5344CB8AC3E}">
        <p14:creationId xmlns:p14="http://schemas.microsoft.com/office/powerpoint/2010/main" val="362137594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smtClean="0"/>
              <a:t>現状分析</a:t>
            </a:r>
            <a:endParaRPr kumimoji="1" lang="ja-JP" altLang="en-US" dirty="0"/>
          </a:p>
        </p:txBody>
      </p:sp>
      <p:sp>
        <p:nvSpPr>
          <p:cNvPr id="3" name="コンテンツ プレースホルダー 2"/>
          <p:cNvSpPr>
            <a:spLocks noGrp="1"/>
          </p:cNvSpPr>
          <p:nvPr>
            <p:ph idx="1"/>
          </p:nvPr>
        </p:nvSpPr>
        <p:spPr/>
        <p:txBody>
          <a:bodyPr>
            <a:normAutofit/>
          </a:bodyPr>
          <a:lstStyle/>
          <a:p>
            <a:pPr marL="0" indent="0">
              <a:buNone/>
            </a:pPr>
            <a:r>
              <a:rPr lang="ja-JP" altLang="en-US" sz="1800" b="1" dirty="0" smtClean="0"/>
              <a:t>　　　　</a:t>
            </a:r>
            <a:endParaRPr lang="en-US" altLang="ja-JP" sz="1800" b="1" dirty="0" smtClean="0"/>
          </a:p>
          <a:p>
            <a:pPr marL="0" indent="0">
              <a:buNone/>
            </a:pPr>
            <a:r>
              <a:rPr lang="ja-JP" altLang="en-US" sz="1800" dirty="0"/>
              <a:t>　</a:t>
            </a:r>
            <a:r>
              <a:rPr lang="ja-JP" altLang="en-US" sz="1800" dirty="0" smtClean="0"/>
              <a:t>　　　　　　　　　</a:t>
            </a:r>
            <a:endParaRPr lang="en-US" altLang="ja-JP" sz="1800" b="1" dirty="0"/>
          </a:p>
          <a:p>
            <a:pPr marL="0" indent="0">
              <a:buNone/>
            </a:pPr>
            <a:endParaRPr lang="en-US" altLang="ja-JP" sz="1800" dirty="0"/>
          </a:p>
          <a:p>
            <a:pPr marL="0" indent="0">
              <a:buNone/>
            </a:pPr>
            <a:endParaRPr lang="en-US" altLang="ja-JP" sz="1800" dirty="0"/>
          </a:p>
          <a:p>
            <a:pPr marL="0" indent="0">
              <a:buNone/>
            </a:pPr>
            <a:endParaRPr kumimoji="1" lang="en-US" altLang="ja-JP" sz="1800" dirty="0"/>
          </a:p>
          <a:p>
            <a:pPr marL="0" indent="0">
              <a:buNone/>
            </a:pPr>
            <a:endParaRPr kumimoji="1" lang="ja-JP" altLang="en-US" sz="1800" dirty="0"/>
          </a:p>
        </p:txBody>
      </p:sp>
      <p:sp>
        <p:nvSpPr>
          <p:cNvPr id="4" name="角丸四角形 3"/>
          <p:cNvSpPr/>
          <p:nvPr/>
        </p:nvSpPr>
        <p:spPr>
          <a:xfrm>
            <a:off x="1097280" y="2514776"/>
            <a:ext cx="2121408" cy="95842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dirty="0"/>
              <a:t>　</a:t>
            </a:r>
            <a:r>
              <a:rPr lang="ja-JP" altLang="en-US" sz="2800" dirty="0" smtClean="0"/>
              <a:t>日東紅茶</a:t>
            </a:r>
            <a:endParaRPr lang="en-US" altLang="ja-JP" sz="2800" b="1" dirty="0"/>
          </a:p>
        </p:txBody>
      </p:sp>
      <p:sp>
        <p:nvSpPr>
          <p:cNvPr id="10" name="スライド番号プレースホルダー 9"/>
          <p:cNvSpPr>
            <a:spLocks noGrp="1"/>
          </p:cNvSpPr>
          <p:nvPr>
            <p:ph type="sldNum" sz="quarter" idx="12"/>
          </p:nvPr>
        </p:nvSpPr>
        <p:spPr>
          <a:xfrm>
            <a:off x="10879975" y="6412130"/>
            <a:ext cx="1312025" cy="365125"/>
          </a:xfrm>
        </p:spPr>
        <p:txBody>
          <a:bodyPr/>
          <a:lstStyle/>
          <a:p>
            <a:fld id="{F46A3120-87D5-48FE-95FF-B9D32DB3470B}" type="slidenum">
              <a:rPr kumimoji="1" lang="ja-JP" altLang="en-US" smtClean="0"/>
              <a:t>15</a:t>
            </a:fld>
            <a:endParaRPr kumimoji="1" lang="ja-JP" altLang="en-US" dirty="0"/>
          </a:p>
        </p:txBody>
      </p:sp>
      <p:pic>
        <p:nvPicPr>
          <p:cNvPr id="9" name="図 8"/>
          <p:cNvPicPr>
            <a:picLocks noChangeAspect="1"/>
          </p:cNvPicPr>
          <p:nvPr/>
        </p:nvPicPr>
        <p:blipFill rotWithShape="1">
          <a:blip r:embed="rId2"/>
          <a:srcRect l="-229" t="-1172" r="229" b="7293"/>
          <a:stretch/>
        </p:blipFill>
        <p:spPr>
          <a:xfrm>
            <a:off x="6448301" y="120997"/>
            <a:ext cx="5277691" cy="6656258"/>
          </a:xfrm>
          <a:prstGeom prst="rect">
            <a:avLst/>
          </a:prstGeom>
        </p:spPr>
      </p:pic>
      <p:pic>
        <p:nvPicPr>
          <p:cNvPr id="12" name="図 11"/>
          <p:cNvPicPr>
            <a:picLocks noChangeAspect="1"/>
          </p:cNvPicPr>
          <p:nvPr/>
        </p:nvPicPr>
        <p:blipFill>
          <a:blip r:embed="rId3"/>
          <a:stretch>
            <a:fillRect/>
          </a:stretch>
        </p:blipFill>
        <p:spPr>
          <a:xfrm>
            <a:off x="192851" y="1902966"/>
            <a:ext cx="6694838" cy="446204"/>
          </a:xfrm>
          <a:prstGeom prst="rect">
            <a:avLst/>
          </a:prstGeom>
        </p:spPr>
      </p:pic>
      <p:sp>
        <p:nvSpPr>
          <p:cNvPr id="5" name="正方形/長方形 4"/>
          <p:cNvSpPr/>
          <p:nvPr/>
        </p:nvSpPr>
        <p:spPr>
          <a:xfrm>
            <a:off x="149742" y="6412130"/>
            <a:ext cx="4016484" cy="369332"/>
          </a:xfrm>
          <a:prstGeom prst="rect">
            <a:avLst/>
          </a:prstGeom>
        </p:spPr>
        <p:txBody>
          <a:bodyPr wrap="none">
            <a:spAutoFit/>
          </a:bodyPr>
          <a:lstStyle/>
          <a:p>
            <a:r>
              <a:rPr lang="ja-JP" altLang="en-US" dirty="0"/>
              <a:t>http://www.nittoh-tea.com/enjoy/brew/</a:t>
            </a:r>
          </a:p>
        </p:txBody>
      </p:sp>
      <p:sp>
        <p:nvSpPr>
          <p:cNvPr id="11" name="円形吹き出し 10"/>
          <p:cNvSpPr/>
          <p:nvPr/>
        </p:nvSpPr>
        <p:spPr>
          <a:xfrm>
            <a:off x="4037886" y="5386971"/>
            <a:ext cx="2671414" cy="647729"/>
          </a:xfrm>
          <a:prstGeom prst="wedgeEllipseCallout">
            <a:avLst>
              <a:gd name="adj1" fmla="val 47849"/>
              <a:gd name="adj2" fmla="val 79186"/>
            </a:avLst>
          </a:prstGeom>
          <a:solidFill>
            <a:srgbClr val="C7D0E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000" dirty="0" smtClean="0">
                <a:solidFill>
                  <a:schemeClr val="tx2"/>
                </a:solidFill>
              </a:rPr>
              <a:t>商品紹介</a:t>
            </a:r>
            <a:r>
              <a:rPr lang="ja-JP" altLang="en-US" sz="2000" dirty="0">
                <a:solidFill>
                  <a:schemeClr val="tx2"/>
                </a:solidFill>
              </a:rPr>
              <a:t>なし</a:t>
            </a:r>
            <a:endParaRPr kumimoji="1" lang="ja-JP" altLang="en-US" sz="2000" dirty="0">
              <a:solidFill>
                <a:schemeClr val="tx2"/>
              </a:solidFill>
            </a:endParaRPr>
          </a:p>
        </p:txBody>
      </p:sp>
    </p:spTree>
    <p:extLst>
      <p:ext uri="{BB962C8B-B14F-4D97-AF65-F5344CB8AC3E}">
        <p14:creationId xmlns:p14="http://schemas.microsoft.com/office/powerpoint/2010/main" val="410948785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現状分析</a:t>
            </a:r>
            <a:endParaRPr kumimoji="1" lang="ja-JP" altLang="en-US" dirty="0"/>
          </a:p>
        </p:txBody>
      </p:sp>
      <p:sp>
        <p:nvSpPr>
          <p:cNvPr id="3" name="コンテンツ プレースホルダー 2"/>
          <p:cNvSpPr>
            <a:spLocks noGrp="1"/>
          </p:cNvSpPr>
          <p:nvPr>
            <p:ph idx="1"/>
          </p:nvPr>
        </p:nvSpPr>
        <p:spPr/>
        <p:txBody>
          <a:bodyPr/>
          <a:lstStyle/>
          <a:p>
            <a:pPr marL="0" indent="0">
              <a:buNone/>
            </a:pPr>
            <a:endParaRPr lang="en-US" altLang="ja-JP" sz="1800" dirty="0" smtClean="0"/>
          </a:p>
          <a:p>
            <a:pPr marL="0" indent="0">
              <a:buNone/>
            </a:pPr>
            <a:r>
              <a:rPr lang="ja-JP" altLang="en-US" sz="1800" dirty="0" smtClean="0"/>
              <a:t>　　　　　　　　</a:t>
            </a:r>
            <a:endParaRPr kumimoji="1" lang="ja-JP" altLang="en-US" dirty="0"/>
          </a:p>
        </p:txBody>
      </p:sp>
      <p:sp>
        <p:nvSpPr>
          <p:cNvPr id="16" name="スライド番号プレースホルダー 15"/>
          <p:cNvSpPr>
            <a:spLocks noGrp="1"/>
          </p:cNvSpPr>
          <p:nvPr>
            <p:ph type="sldNum" sz="quarter" idx="12"/>
          </p:nvPr>
        </p:nvSpPr>
        <p:spPr>
          <a:xfrm>
            <a:off x="10879975" y="6400409"/>
            <a:ext cx="1312025" cy="365125"/>
          </a:xfrm>
        </p:spPr>
        <p:txBody>
          <a:bodyPr/>
          <a:lstStyle/>
          <a:p>
            <a:fld id="{F46A3120-87D5-48FE-95FF-B9D32DB3470B}" type="slidenum">
              <a:rPr kumimoji="1" lang="ja-JP" altLang="en-US" smtClean="0"/>
              <a:t>16</a:t>
            </a:fld>
            <a:endParaRPr kumimoji="1" lang="ja-JP" altLang="en-US" dirty="0"/>
          </a:p>
        </p:txBody>
      </p:sp>
      <p:pic>
        <p:nvPicPr>
          <p:cNvPr id="12" name="図 11"/>
          <p:cNvPicPr>
            <a:picLocks noChangeAspect="1"/>
          </p:cNvPicPr>
          <p:nvPr/>
        </p:nvPicPr>
        <p:blipFill>
          <a:blip r:embed="rId2"/>
          <a:stretch>
            <a:fillRect/>
          </a:stretch>
        </p:blipFill>
        <p:spPr>
          <a:xfrm>
            <a:off x="6382226" y="124539"/>
            <a:ext cx="5238272" cy="6458432"/>
          </a:xfrm>
          <a:prstGeom prst="rect">
            <a:avLst/>
          </a:prstGeom>
        </p:spPr>
      </p:pic>
      <p:pic>
        <p:nvPicPr>
          <p:cNvPr id="13" name="図 12"/>
          <p:cNvPicPr>
            <a:picLocks noChangeAspect="1"/>
          </p:cNvPicPr>
          <p:nvPr/>
        </p:nvPicPr>
        <p:blipFill>
          <a:blip r:embed="rId3"/>
          <a:stretch>
            <a:fillRect/>
          </a:stretch>
        </p:blipFill>
        <p:spPr>
          <a:xfrm>
            <a:off x="5160484" y="5504727"/>
            <a:ext cx="6460014" cy="1260807"/>
          </a:xfrm>
          <a:prstGeom prst="rect">
            <a:avLst/>
          </a:prstGeom>
        </p:spPr>
      </p:pic>
      <p:sp>
        <p:nvSpPr>
          <p:cNvPr id="15" name="角丸四角形 14"/>
          <p:cNvSpPr/>
          <p:nvPr/>
        </p:nvSpPr>
        <p:spPr>
          <a:xfrm>
            <a:off x="1097280" y="2572441"/>
            <a:ext cx="2121408" cy="95842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a:t>　</a:t>
            </a:r>
            <a:r>
              <a:rPr lang="ja-JP" altLang="en-US" sz="2800" dirty="0" smtClean="0"/>
              <a:t>Ｌｉｐｔｏｎ</a:t>
            </a:r>
            <a:endParaRPr lang="en-US" altLang="ja-JP" sz="2800" b="1" dirty="0"/>
          </a:p>
        </p:txBody>
      </p:sp>
      <p:sp>
        <p:nvSpPr>
          <p:cNvPr id="14" name="円形吹き出し 13"/>
          <p:cNvSpPr/>
          <p:nvPr/>
        </p:nvSpPr>
        <p:spPr>
          <a:xfrm>
            <a:off x="3024632" y="4649547"/>
            <a:ext cx="2671414" cy="647729"/>
          </a:xfrm>
          <a:prstGeom prst="wedgeEllipseCallout">
            <a:avLst>
              <a:gd name="adj1" fmla="val 34281"/>
              <a:gd name="adj2" fmla="val 119884"/>
            </a:avLst>
          </a:prstGeom>
          <a:solidFill>
            <a:srgbClr val="C7D0E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000" dirty="0" smtClean="0">
                <a:solidFill>
                  <a:schemeClr val="tx2"/>
                </a:solidFill>
              </a:rPr>
              <a:t>商品紹介あり</a:t>
            </a:r>
            <a:endParaRPr kumimoji="1" lang="ja-JP" altLang="en-US" sz="2000" dirty="0">
              <a:solidFill>
                <a:schemeClr val="tx2"/>
              </a:solidFill>
            </a:endParaRPr>
          </a:p>
        </p:txBody>
      </p:sp>
      <p:pic>
        <p:nvPicPr>
          <p:cNvPr id="17" name="図 16"/>
          <p:cNvPicPr>
            <a:picLocks noChangeAspect="1"/>
          </p:cNvPicPr>
          <p:nvPr/>
        </p:nvPicPr>
        <p:blipFill>
          <a:blip r:embed="rId4"/>
          <a:stretch>
            <a:fillRect/>
          </a:stretch>
        </p:blipFill>
        <p:spPr>
          <a:xfrm>
            <a:off x="192851" y="1902966"/>
            <a:ext cx="6694838" cy="446204"/>
          </a:xfrm>
          <a:prstGeom prst="rect">
            <a:avLst/>
          </a:prstGeom>
        </p:spPr>
      </p:pic>
      <p:sp>
        <p:nvSpPr>
          <p:cNvPr id="4" name="正方形/長方形 3"/>
          <p:cNvSpPr/>
          <p:nvPr/>
        </p:nvSpPr>
        <p:spPr>
          <a:xfrm>
            <a:off x="14497" y="6396202"/>
            <a:ext cx="3661708" cy="369332"/>
          </a:xfrm>
          <a:prstGeom prst="rect">
            <a:avLst/>
          </a:prstGeom>
        </p:spPr>
        <p:txBody>
          <a:bodyPr wrap="none">
            <a:spAutoFit/>
          </a:bodyPr>
          <a:lstStyle/>
          <a:p>
            <a:r>
              <a:rPr lang="ja-JP" altLang="en-US" dirty="0"/>
              <a:t>http://brand.lipton.jp/recipe/howto/</a:t>
            </a:r>
          </a:p>
        </p:txBody>
      </p:sp>
    </p:spTree>
    <p:extLst>
      <p:ext uri="{BB962C8B-B14F-4D97-AF65-F5344CB8AC3E}">
        <p14:creationId xmlns:p14="http://schemas.microsoft.com/office/powerpoint/2010/main" val="427837322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現状分析</a:t>
            </a:r>
            <a:endParaRPr kumimoji="1" lang="ja-JP" altLang="en-US" dirty="0"/>
          </a:p>
        </p:txBody>
      </p:sp>
      <p:sp>
        <p:nvSpPr>
          <p:cNvPr id="4" name="スライド番号プレースホルダー 3"/>
          <p:cNvSpPr>
            <a:spLocks noGrp="1"/>
          </p:cNvSpPr>
          <p:nvPr>
            <p:ph type="sldNum" sz="quarter" idx="12"/>
          </p:nvPr>
        </p:nvSpPr>
        <p:spPr>
          <a:xfrm>
            <a:off x="10793852" y="6450884"/>
            <a:ext cx="1312025" cy="365125"/>
          </a:xfrm>
        </p:spPr>
        <p:txBody>
          <a:bodyPr/>
          <a:lstStyle/>
          <a:p>
            <a:fld id="{F46A3120-87D5-48FE-95FF-B9D32DB3470B}" type="slidenum">
              <a:rPr kumimoji="1" lang="ja-JP" altLang="en-US" smtClean="0"/>
              <a:t>17</a:t>
            </a:fld>
            <a:endParaRPr kumimoji="1" lang="ja-JP" altLang="en-US" dirty="0"/>
          </a:p>
        </p:txBody>
      </p:sp>
      <p:graphicFrame>
        <p:nvGraphicFramePr>
          <p:cNvPr id="8" name="表 7"/>
          <p:cNvGraphicFramePr>
            <a:graphicFrameLocks noGrp="1"/>
          </p:cNvGraphicFramePr>
          <p:nvPr>
            <p:extLst/>
          </p:nvPr>
        </p:nvGraphicFramePr>
        <p:xfrm>
          <a:off x="1896163" y="4921383"/>
          <a:ext cx="6129340" cy="1541112"/>
        </p:xfrm>
        <a:graphic>
          <a:graphicData uri="http://schemas.openxmlformats.org/drawingml/2006/table">
            <a:tbl>
              <a:tblPr firstRow="1" bandRow="1">
                <a:tableStyleId>{5C22544A-7EE6-4342-B048-85BDC9FD1C3A}</a:tableStyleId>
              </a:tblPr>
              <a:tblGrid>
                <a:gridCol w="3064670"/>
                <a:gridCol w="3064670"/>
              </a:tblGrid>
              <a:tr h="770556">
                <a:tc>
                  <a:txBody>
                    <a:bodyPr/>
                    <a:lstStyle/>
                    <a:p>
                      <a:pPr algn="ctr"/>
                      <a:r>
                        <a:rPr kumimoji="1" lang="ja-JP" altLang="en-US" dirty="0" smtClean="0">
                          <a:solidFill>
                            <a:schemeClr val="tx2"/>
                          </a:solidFill>
                        </a:rPr>
                        <a:t>商品紹介なし</a:t>
                      </a:r>
                      <a:endParaRPr kumimoji="1" lang="ja-JP" altLang="en-US" dirty="0">
                        <a:solidFill>
                          <a:schemeClr val="tx2"/>
                        </a:solidFill>
                      </a:endParaRPr>
                    </a:p>
                  </a:txBody>
                  <a:tcPr anchor="ctr">
                    <a:solidFill>
                      <a:srgbClr val="E28E94"/>
                    </a:solidFill>
                  </a:tcPr>
                </a:tc>
                <a:tc>
                  <a:txBody>
                    <a:bodyPr/>
                    <a:lstStyle/>
                    <a:p>
                      <a:pPr algn="ctr"/>
                      <a:r>
                        <a:rPr kumimoji="1" lang="ja-JP" altLang="en-US" dirty="0" smtClean="0">
                          <a:solidFill>
                            <a:schemeClr val="tx2"/>
                          </a:solidFill>
                        </a:rPr>
                        <a:t>商品紹介あり</a:t>
                      </a:r>
                      <a:endParaRPr kumimoji="1" lang="ja-JP" altLang="en-US" dirty="0">
                        <a:solidFill>
                          <a:schemeClr val="tx2"/>
                        </a:solidFill>
                      </a:endParaRPr>
                    </a:p>
                  </a:txBody>
                  <a:tcPr anchor="ctr">
                    <a:solidFill>
                      <a:srgbClr val="F4D934"/>
                    </a:solidFill>
                  </a:tcPr>
                </a:tc>
              </a:tr>
              <a:tr h="770556">
                <a:tc>
                  <a:txBody>
                    <a:bodyPr/>
                    <a:lstStyle/>
                    <a:p>
                      <a:pPr algn="ctr"/>
                      <a:r>
                        <a:rPr kumimoji="1" lang="en-US" altLang="ja-JP" sz="2300" dirty="0" smtClean="0"/>
                        <a:t>14</a:t>
                      </a:r>
                      <a:r>
                        <a:rPr kumimoji="1" lang="ja-JP" altLang="en-US" sz="2300" dirty="0" smtClean="0"/>
                        <a:t>社</a:t>
                      </a:r>
                      <a:endParaRPr kumimoji="1" lang="ja-JP" altLang="en-US" sz="2300" dirty="0"/>
                    </a:p>
                  </a:txBody>
                  <a:tcPr anchor="ctr"/>
                </a:tc>
                <a:tc>
                  <a:txBody>
                    <a:bodyPr/>
                    <a:lstStyle/>
                    <a:p>
                      <a:pPr algn="ctr"/>
                      <a:r>
                        <a:rPr kumimoji="1" lang="en-US" altLang="ja-JP" sz="2300" dirty="0" smtClean="0"/>
                        <a:t>19</a:t>
                      </a:r>
                      <a:r>
                        <a:rPr kumimoji="1" lang="ja-JP" altLang="en-US" sz="2300" dirty="0" smtClean="0"/>
                        <a:t>社</a:t>
                      </a:r>
                      <a:endParaRPr kumimoji="1" lang="ja-JP" altLang="en-US" sz="2300" dirty="0"/>
                    </a:p>
                  </a:txBody>
                  <a:tcPr anchor="ctr"/>
                </a:tc>
              </a:tr>
            </a:tbl>
          </a:graphicData>
        </a:graphic>
      </p:graphicFrame>
      <p:sp>
        <p:nvSpPr>
          <p:cNvPr id="5" name="円/楕円 4"/>
          <p:cNvSpPr/>
          <p:nvPr/>
        </p:nvSpPr>
        <p:spPr>
          <a:xfrm>
            <a:off x="790832" y="2021288"/>
            <a:ext cx="8340005" cy="180216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300" dirty="0"/>
              <a:t>同じハウツー記事でもページ内</a:t>
            </a:r>
            <a:r>
              <a:rPr lang="ja-JP" altLang="en-US" sz="2300" dirty="0" smtClean="0"/>
              <a:t>に</a:t>
            </a:r>
            <a:endParaRPr lang="en-US" altLang="ja-JP" sz="2300" dirty="0" smtClean="0"/>
          </a:p>
          <a:p>
            <a:pPr algn="ctr"/>
            <a:r>
              <a:rPr lang="ja-JP" altLang="en-US" sz="2300" dirty="0" smtClean="0"/>
              <a:t>商品</a:t>
            </a:r>
            <a:r>
              <a:rPr lang="ja-JP" altLang="en-US" sz="2300" dirty="0"/>
              <a:t>紹介を載せているものといないものがある</a:t>
            </a:r>
          </a:p>
        </p:txBody>
      </p:sp>
      <p:sp>
        <p:nvSpPr>
          <p:cNvPr id="10" name="下矢印 9"/>
          <p:cNvSpPr/>
          <p:nvPr/>
        </p:nvSpPr>
        <p:spPr>
          <a:xfrm>
            <a:off x="4703659" y="3998964"/>
            <a:ext cx="514350" cy="757238"/>
          </a:xfrm>
          <a:prstGeom prst="downArrow">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テキスト ボックス 10"/>
          <p:cNvSpPr txBox="1"/>
          <p:nvPr/>
        </p:nvSpPr>
        <p:spPr>
          <a:xfrm>
            <a:off x="2939152" y="4192917"/>
            <a:ext cx="4043363" cy="369332"/>
          </a:xfrm>
          <a:prstGeom prst="rect">
            <a:avLst/>
          </a:prstGeom>
          <a:noFill/>
        </p:spPr>
        <p:txBody>
          <a:bodyPr wrap="square" rtlCol="0">
            <a:spAutoFit/>
          </a:bodyPr>
          <a:lstStyle/>
          <a:p>
            <a:r>
              <a:rPr kumimoji="1" lang="ja-JP" altLang="en-US" dirty="0" smtClean="0"/>
              <a:t>先ほどの</a:t>
            </a:r>
            <a:r>
              <a:rPr kumimoji="1" lang="en-US" altLang="ja-JP" dirty="0" smtClean="0"/>
              <a:t>33</a:t>
            </a:r>
            <a:r>
              <a:rPr kumimoji="1" lang="ja-JP" altLang="en-US" dirty="0" smtClean="0"/>
              <a:t>サンプルすべてを見ても・・・</a:t>
            </a:r>
            <a:endParaRPr kumimoji="1" lang="ja-JP" altLang="en-US" dirty="0"/>
          </a:p>
        </p:txBody>
      </p:sp>
      <p:grpSp>
        <p:nvGrpSpPr>
          <p:cNvPr id="15" name="グループ化 14"/>
          <p:cNvGrpSpPr/>
          <p:nvPr/>
        </p:nvGrpSpPr>
        <p:grpSpPr>
          <a:xfrm>
            <a:off x="8340005" y="4844811"/>
            <a:ext cx="3532909" cy="2013189"/>
            <a:chOff x="8530027" y="4269165"/>
            <a:chExt cx="3532909" cy="2013189"/>
          </a:xfrm>
        </p:grpSpPr>
        <p:sp>
          <p:nvSpPr>
            <p:cNvPr id="12" name="雲 11"/>
            <p:cNvSpPr/>
            <p:nvPr/>
          </p:nvSpPr>
          <p:spPr>
            <a:xfrm>
              <a:off x="8530027" y="4269165"/>
              <a:ext cx="3532909" cy="1372016"/>
            </a:xfrm>
            <a:prstGeom prst="cloud">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smtClean="0"/>
                <a:t>それぞれのメリットを</a:t>
              </a:r>
              <a:endParaRPr kumimoji="1" lang="en-US" altLang="ja-JP" dirty="0" smtClean="0"/>
            </a:p>
            <a:p>
              <a:pPr algn="ctr"/>
              <a:r>
                <a:rPr kumimoji="1" lang="ja-JP" altLang="en-US" dirty="0" smtClean="0"/>
                <a:t>考えてみる</a:t>
              </a:r>
              <a:endParaRPr kumimoji="1" lang="ja-JP" altLang="en-US" dirty="0"/>
            </a:p>
          </p:txBody>
        </p:sp>
        <p:pic>
          <p:nvPicPr>
            <p:cNvPr id="13" name="図 1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855258" y="4955173"/>
              <a:ext cx="1004233" cy="1327181"/>
            </a:xfrm>
            <a:prstGeom prst="rect">
              <a:avLst/>
            </a:prstGeom>
          </p:spPr>
        </p:pic>
      </p:grpSp>
    </p:spTree>
    <p:extLst>
      <p:ext uri="{BB962C8B-B14F-4D97-AF65-F5344CB8AC3E}">
        <p14:creationId xmlns:p14="http://schemas.microsoft.com/office/powerpoint/2010/main" val="24449558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1"/>
                                        </p:tgtEl>
                                        <p:attrNameLst>
                                          <p:attrName>style.visibility</p:attrName>
                                        </p:attrNameLst>
                                      </p:cBhvr>
                                      <p:to>
                                        <p:strVal val="visible"/>
                                      </p:to>
                                    </p:set>
                                    <p:animEffect transition="in" filter="fade">
                                      <p:cBhvr>
                                        <p:cTn id="10" dur="500"/>
                                        <p:tgtEl>
                                          <p:spTgt spid="11"/>
                                        </p:tgtEl>
                                      </p:cBhvr>
                                    </p:animEffect>
                                  </p:childTnLst>
                                </p:cTn>
                              </p:par>
                            </p:childTnLst>
                          </p:cTn>
                        </p:par>
                      </p:childTnLst>
                    </p:cTn>
                  </p:par>
                  <p:par>
                    <p:cTn id="11" fill="hold">
                      <p:stCondLst>
                        <p:cond delay="indefinite"/>
                      </p:stCondLst>
                      <p:childTnLst>
                        <p:par>
                          <p:cTn id="12" fill="hold">
                            <p:stCondLst>
                              <p:cond delay="0"/>
                            </p:stCondLst>
                            <p:childTnLst>
                              <p:par>
                                <p:cTn id="13" presetID="42" presetClass="entr" presetSubtype="0" fill="hold" nodeType="click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fade">
                                      <p:cBhvr>
                                        <p:cTn id="15" dur="1000"/>
                                        <p:tgtEl>
                                          <p:spTgt spid="8"/>
                                        </p:tgtEl>
                                      </p:cBhvr>
                                    </p:animEffect>
                                    <p:anim calcmode="lin" valueType="num">
                                      <p:cBhvr>
                                        <p:cTn id="16" dur="1000" fill="hold"/>
                                        <p:tgtEl>
                                          <p:spTgt spid="8"/>
                                        </p:tgtEl>
                                        <p:attrNameLst>
                                          <p:attrName>ppt_x</p:attrName>
                                        </p:attrNameLst>
                                      </p:cBhvr>
                                      <p:tavLst>
                                        <p:tav tm="0">
                                          <p:val>
                                            <p:strVal val="#ppt_x"/>
                                          </p:val>
                                        </p:tav>
                                        <p:tav tm="100000">
                                          <p:val>
                                            <p:strVal val="#ppt_x"/>
                                          </p:val>
                                        </p:tav>
                                      </p:tavLst>
                                    </p:anim>
                                    <p:anim calcmode="lin" valueType="num">
                                      <p:cBhvr>
                                        <p:cTn id="17"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18" fill="hold">
                      <p:stCondLst>
                        <p:cond delay="indefinite"/>
                      </p:stCondLst>
                      <p:childTnLst>
                        <p:par>
                          <p:cTn id="19" fill="hold">
                            <p:stCondLst>
                              <p:cond delay="0"/>
                            </p:stCondLst>
                            <p:childTnLst>
                              <p:par>
                                <p:cTn id="20" presetID="1" presetClass="entr" presetSubtype="0" fill="hold" nodeType="clickEffect">
                                  <p:stCondLst>
                                    <p:cond delay="0"/>
                                  </p:stCondLst>
                                  <p:childTnLst>
                                    <p:set>
                                      <p:cBhvr>
                                        <p:cTn id="21"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現状分析</a:t>
            </a:r>
            <a:endParaRPr kumimoji="1" lang="ja-JP" altLang="en-US" dirty="0"/>
          </a:p>
        </p:txBody>
      </p:sp>
      <p:sp>
        <p:nvSpPr>
          <p:cNvPr id="4" name="スライド番号プレースホルダー 3"/>
          <p:cNvSpPr>
            <a:spLocks noGrp="1"/>
          </p:cNvSpPr>
          <p:nvPr>
            <p:ph type="sldNum" sz="quarter" idx="12"/>
          </p:nvPr>
        </p:nvSpPr>
        <p:spPr/>
        <p:txBody>
          <a:bodyPr/>
          <a:lstStyle/>
          <a:p>
            <a:fld id="{F46A3120-87D5-48FE-95FF-B9D32DB3470B}" type="slidenum">
              <a:rPr kumimoji="1" lang="ja-JP" altLang="en-US" smtClean="0"/>
              <a:t>18</a:t>
            </a:fld>
            <a:endParaRPr kumimoji="1" lang="ja-JP" altLang="en-US"/>
          </a:p>
        </p:txBody>
      </p:sp>
      <p:graphicFrame>
        <p:nvGraphicFramePr>
          <p:cNvPr id="8" name="コンテンツ プレースホルダー 7"/>
          <p:cNvGraphicFramePr>
            <a:graphicFrameLocks noGrp="1"/>
          </p:cNvGraphicFramePr>
          <p:nvPr>
            <p:ph idx="1"/>
            <p:extLst/>
          </p:nvPr>
        </p:nvGraphicFramePr>
        <p:xfrm>
          <a:off x="1096963" y="1834383"/>
          <a:ext cx="10115520" cy="4483289"/>
        </p:xfrm>
        <a:graphic>
          <a:graphicData uri="http://schemas.openxmlformats.org/drawingml/2006/table">
            <a:tbl>
              <a:tblPr firstRow="1" bandRow="1">
                <a:tableStyleId>{5C22544A-7EE6-4342-B048-85BDC9FD1C3A}</a:tableStyleId>
              </a:tblPr>
              <a:tblGrid>
                <a:gridCol w="3005025"/>
                <a:gridCol w="3688225"/>
                <a:gridCol w="3422270"/>
              </a:tblGrid>
              <a:tr h="774314">
                <a:tc>
                  <a:txBody>
                    <a:bodyPr/>
                    <a:lstStyle/>
                    <a:p>
                      <a:endParaRPr kumimoji="1" lang="ja-JP" altLang="en-US" dirty="0"/>
                    </a:p>
                  </a:txBody>
                  <a:tcPr>
                    <a:noFill/>
                  </a:tcPr>
                </a:tc>
                <a:tc>
                  <a:txBody>
                    <a:bodyPr/>
                    <a:lstStyle/>
                    <a:p>
                      <a:pPr algn="ctr"/>
                      <a:r>
                        <a:rPr kumimoji="1" lang="ja-JP" altLang="en-US" dirty="0" smtClean="0">
                          <a:solidFill>
                            <a:schemeClr val="tx2"/>
                          </a:solidFill>
                        </a:rPr>
                        <a:t>日東紅茶</a:t>
                      </a:r>
                      <a:endParaRPr kumimoji="1" lang="ja-JP" altLang="en-US" dirty="0">
                        <a:solidFill>
                          <a:schemeClr val="tx2"/>
                        </a:solidFill>
                      </a:endParaRPr>
                    </a:p>
                  </a:txBody>
                  <a:tcPr anchor="ctr">
                    <a:solidFill>
                      <a:srgbClr val="E28E94"/>
                    </a:solidFill>
                  </a:tcPr>
                </a:tc>
                <a:tc>
                  <a:txBody>
                    <a:bodyPr/>
                    <a:lstStyle/>
                    <a:p>
                      <a:pPr algn="ctr"/>
                      <a:r>
                        <a:rPr kumimoji="1" lang="ja-JP" altLang="en-US" dirty="0" smtClean="0">
                          <a:solidFill>
                            <a:schemeClr val="tx2"/>
                          </a:solidFill>
                        </a:rPr>
                        <a:t>Ｌｉｐｔｏｎ</a:t>
                      </a:r>
                      <a:endParaRPr kumimoji="1" lang="ja-JP" altLang="en-US" dirty="0">
                        <a:solidFill>
                          <a:schemeClr val="tx2"/>
                        </a:solidFill>
                      </a:endParaRPr>
                    </a:p>
                  </a:txBody>
                  <a:tcPr anchor="ctr">
                    <a:solidFill>
                      <a:srgbClr val="F4D934"/>
                    </a:solidFill>
                  </a:tcPr>
                </a:tc>
              </a:tr>
              <a:tr h="624261">
                <a:tc>
                  <a:txBody>
                    <a:bodyPr/>
                    <a:lstStyle/>
                    <a:p>
                      <a:pPr algn="ctr"/>
                      <a:r>
                        <a:rPr kumimoji="1" lang="ja-JP" altLang="en-US" dirty="0" smtClean="0"/>
                        <a:t>コンテンツ内での商品紹介</a:t>
                      </a:r>
                      <a:endParaRPr kumimoji="1" lang="ja-JP" altLang="en-US" dirty="0"/>
                    </a:p>
                  </a:txBody>
                  <a:tcPr anchor="ctr"/>
                </a:tc>
                <a:tc>
                  <a:txBody>
                    <a:bodyPr/>
                    <a:lstStyle/>
                    <a:p>
                      <a:pPr algn="ctr"/>
                      <a:r>
                        <a:rPr kumimoji="1" lang="ja-JP" altLang="en-US" dirty="0" smtClean="0"/>
                        <a:t>なし</a:t>
                      </a:r>
                      <a:endParaRPr kumimoji="1" lang="ja-JP" altLang="en-US" dirty="0"/>
                    </a:p>
                  </a:txBody>
                  <a:tcPr anchor="ctr"/>
                </a:tc>
                <a:tc>
                  <a:txBody>
                    <a:bodyPr/>
                    <a:lstStyle/>
                    <a:p>
                      <a:pPr algn="ctr"/>
                      <a:r>
                        <a:rPr kumimoji="1" lang="ja-JP" altLang="en-US" dirty="0" smtClean="0"/>
                        <a:t>あり</a:t>
                      </a:r>
                      <a:endParaRPr kumimoji="1" lang="ja-JP" altLang="en-US" dirty="0"/>
                    </a:p>
                  </a:txBody>
                  <a:tcPr anchor="ctr"/>
                </a:tc>
              </a:tr>
              <a:tr h="1542357">
                <a:tc>
                  <a:txBody>
                    <a:bodyPr/>
                    <a:lstStyle/>
                    <a:p>
                      <a:pPr algn="ctr"/>
                      <a:r>
                        <a:rPr kumimoji="1" lang="ja-JP" altLang="en-US" dirty="0" smtClean="0"/>
                        <a:t>メリット</a:t>
                      </a:r>
                      <a:endParaRPr kumimoji="1" lang="ja-JP" altLang="en-US" dirty="0"/>
                    </a:p>
                  </a:txBody>
                  <a:tcPr anchor="ctr"/>
                </a:tc>
                <a:tc>
                  <a:txBody>
                    <a:bodyPr/>
                    <a:lstStyle/>
                    <a:p>
                      <a:pPr algn="ctr"/>
                      <a:r>
                        <a:rPr kumimoji="1" lang="ja-JP" altLang="en-US" dirty="0" smtClean="0"/>
                        <a:t>売り込みを避けることができる</a:t>
                      </a:r>
                      <a:endParaRPr kumimoji="1" lang="ja-JP" altLang="en-US" dirty="0"/>
                    </a:p>
                  </a:txBody>
                  <a:tcPr anchor="ctr"/>
                </a:tc>
                <a:tc>
                  <a:txBody>
                    <a:bodyPr/>
                    <a:lstStyle/>
                    <a:p>
                      <a:pPr algn="ctr"/>
                      <a:r>
                        <a:rPr kumimoji="1" lang="ja-JP" altLang="en-US" dirty="0" smtClean="0"/>
                        <a:t>商品に気づくきっかけになる</a:t>
                      </a:r>
                      <a:endParaRPr kumimoji="1" lang="ja-JP" altLang="en-US" dirty="0"/>
                    </a:p>
                  </a:txBody>
                  <a:tcPr anchor="ctr"/>
                </a:tc>
              </a:tr>
              <a:tr h="1542357">
                <a:tc>
                  <a:txBody>
                    <a:bodyPr/>
                    <a:lstStyle/>
                    <a:p>
                      <a:pPr algn="ctr"/>
                      <a:r>
                        <a:rPr kumimoji="1" lang="ja-JP" altLang="en-US" dirty="0" smtClean="0"/>
                        <a:t>デメリット</a:t>
                      </a:r>
                      <a:endParaRPr kumimoji="1" lang="ja-JP" altLang="en-US" dirty="0"/>
                    </a:p>
                  </a:txBody>
                  <a:tcPr anchor="ctr"/>
                </a:tc>
                <a:tc>
                  <a:txBody>
                    <a:bodyPr/>
                    <a:lstStyle/>
                    <a:p>
                      <a:pPr algn="ctr"/>
                      <a:r>
                        <a:rPr kumimoji="1" lang="ja-JP" altLang="en-US" dirty="0" smtClean="0"/>
                        <a:t>商品に対する印象が残らない</a:t>
                      </a:r>
                      <a:endParaRPr kumimoji="1" lang="en-US" altLang="ja-JP" dirty="0" smtClean="0"/>
                    </a:p>
                    <a:p>
                      <a:pPr algn="ctr"/>
                      <a:r>
                        <a:rPr kumimoji="1" lang="ja-JP" altLang="en-US" dirty="0" smtClean="0"/>
                        <a:t>可能性がある</a:t>
                      </a:r>
                      <a:endParaRPr kumimoji="1" lang="ja-JP" altLang="en-US" dirty="0"/>
                    </a:p>
                  </a:txBody>
                  <a:tcPr anchor="ctr"/>
                </a:tc>
                <a:tc>
                  <a:txBody>
                    <a:bodyPr/>
                    <a:lstStyle/>
                    <a:p>
                      <a:pPr algn="ctr"/>
                      <a:r>
                        <a:rPr kumimoji="1" lang="ja-JP" altLang="en-US" dirty="0" smtClean="0"/>
                        <a:t>売り込みと感じてしまう可能性がある</a:t>
                      </a:r>
                      <a:endParaRPr kumimoji="1" lang="ja-JP" altLang="en-US" dirty="0"/>
                    </a:p>
                  </a:txBody>
                  <a:tcPr anchor="ctr"/>
                </a:tc>
              </a:tr>
            </a:tbl>
          </a:graphicData>
        </a:graphic>
      </p:graphicFrame>
      <p:sp>
        <p:nvSpPr>
          <p:cNvPr id="5" name="角丸四角形 4"/>
          <p:cNvSpPr/>
          <p:nvPr/>
        </p:nvSpPr>
        <p:spPr>
          <a:xfrm>
            <a:off x="4275438" y="3550509"/>
            <a:ext cx="3295135" cy="864973"/>
          </a:xfrm>
          <a:prstGeom prst="roundRect">
            <a:avLst/>
          </a:prstGeom>
          <a:noFill/>
          <a:ln w="12700" cap="flat" cmpd="sng" algn="ctr">
            <a:solidFill>
              <a:srgbClr val="E01633"/>
            </a:solidFill>
            <a:prstDash val="solid"/>
            <a:miter lim="800000"/>
          </a:ln>
          <a:effectLst/>
        </p:spPr>
        <p:txBody>
          <a:bodyPr rtlCol="0" anchor="ctr"/>
          <a:lstStyle/>
          <a:p>
            <a:pPr marL="0" marR="0" indent="0" algn="ctr" defTabSz="914400" eaLnBrk="1" fontAlgn="auto" latinLnBrk="0" hangingPunct="1">
              <a:lnSpc>
                <a:spcPct val="100000"/>
              </a:lnSpc>
              <a:spcBef>
                <a:spcPts val="0"/>
              </a:spcBef>
              <a:spcAft>
                <a:spcPts val="0"/>
              </a:spcAft>
              <a:buClrTx/>
              <a:buSzTx/>
              <a:buFontTx/>
              <a:buNone/>
              <a:tabLst/>
            </a:pPr>
            <a:endParaRPr kumimoji="0" lang="ja-JP" altLang="en-US" sz="1800" b="0" i="0" u="none" strike="noStrike" kern="0" cap="none" spc="0" normalizeH="0" baseline="0" noProof="0" smtClean="0">
              <a:ln>
                <a:noFill/>
              </a:ln>
              <a:solidFill>
                <a:prstClr val="white"/>
              </a:solidFill>
              <a:effectLst/>
              <a:uLnTx/>
              <a:uFillTx/>
              <a:latin typeface="Calibri" panose="020F0502020204030204"/>
              <a:ea typeface="ＭＳ Ｐゴシック" panose="020B0600070205080204" pitchFamily="50" charset="-128"/>
              <a:cs typeface="+mn-cs"/>
            </a:endParaRPr>
          </a:p>
        </p:txBody>
      </p:sp>
      <p:sp>
        <p:nvSpPr>
          <p:cNvPr id="7" name="角丸四角形 6"/>
          <p:cNvSpPr/>
          <p:nvPr/>
        </p:nvSpPr>
        <p:spPr>
          <a:xfrm>
            <a:off x="7860545" y="5070390"/>
            <a:ext cx="3295135" cy="864973"/>
          </a:xfrm>
          <a:prstGeom prst="roundRect">
            <a:avLst/>
          </a:prstGeom>
          <a:noFill/>
          <a:ln w="12700" cap="flat" cmpd="sng" algn="ctr">
            <a:solidFill>
              <a:srgbClr val="E01633"/>
            </a:solidFill>
            <a:prstDash val="solid"/>
            <a:miter lim="800000"/>
          </a:ln>
          <a:effectLst/>
        </p:spPr>
        <p:txBody>
          <a:bodyPr rtlCol="0" anchor="ctr"/>
          <a:lstStyle/>
          <a:p>
            <a:pPr marL="0" marR="0" indent="0" algn="ctr" defTabSz="914400" eaLnBrk="1" fontAlgn="auto" latinLnBrk="0" hangingPunct="1">
              <a:lnSpc>
                <a:spcPct val="100000"/>
              </a:lnSpc>
              <a:spcBef>
                <a:spcPts val="0"/>
              </a:spcBef>
              <a:spcAft>
                <a:spcPts val="0"/>
              </a:spcAft>
              <a:buClrTx/>
              <a:buSzTx/>
              <a:buFontTx/>
              <a:buNone/>
              <a:tabLst/>
            </a:pPr>
            <a:endParaRPr kumimoji="0" lang="ja-JP" altLang="en-US" sz="1800" b="0" i="0" u="none" strike="noStrike" kern="0" cap="none" spc="0" normalizeH="0" baseline="0" noProof="0" smtClean="0">
              <a:ln>
                <a:noFill/>
              </a:ln>
              <a:solidFill>
                <a:prstClr val="white"/>
              </a:solidFill>
              <a:effectLst/>
              <a:uLnTx/>
              <a:uFillTx/>
              <a:latin typeface="Calibri" panose="020F0502020204030204"/>
              <a:ea typeface="ＭＳ Ｐゴシック" panose="020B0600070205080204" pitchFamily="50" charset="-128"/>
              <a:cs typeface="+mn-cs"/>
            </a:endParaRPr>
          </a:p>
        </p:txBody>
      </p:sp>
    </p:spTree>
    <p:extLst>
      <p:ext uri="{BB962C8B-B14F-4D97-AF65-F5344CB8AC3E}">
        <p14:creationId xmlns:p14="http://schemas.microsoft.com/office/powerpoint/2010/main" val="388489627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現状分析</a:t>
            </a:r>
            <a:endParaRPr kumimoji="1" lang="ja-JP" altLang="en-US" dirty="0"/>
          </a:p>
        </p:txBody>
      </p:sp>
      <p:sp>
        <p:nvSpPr>
          <p:cNvPr id="3" name="コンテンツ プレースホルダー 2"/>
          <p:cNvSpPr>
            <a:spLocks noGrp="1"/>
          </p:cNvSpPr>
          <p:nvPr>
            <p:ph idx="1"/>
          </p:nvPr>
        </p:nvSpPr>
        <p:spPr/>
        <p:txBody>
          <a:bodyPr/>
          <a:lstStyle/>
          <a:p>
            <a:pPr marL="0" indent="0">
              <a:buNone/>
            </a:pPr>
            <a:r>
              <a:rPr lang="ja-JP" altLang="en-US" dirty="0" smtClean="0"/>
              <a:t>株式会社日本</a:t>
            </a:r>
            <a:r>
              <a:rPr lang="en-US" altLang="ja-JP" dirty="0" smtClean="0"/>
              <a:t>SP</a:t>
            </a:r>
            <a:r>
              <a:rPr lang="ja-JP" altLang="en-US" dirty="0" smtClean="0"/>
              <a:t>センター　</a:t>
            </a:r>
            <a:endParaRPr lang="en-US" altLang="ja-JP" dirty="0" smtClean="0"/>
          </a:p>
          <a:p>
            <a:pPr marL="0" indent="0">
              <a:buNone/>
            </a:pPr>
            <a:r>
              <a:rPr lang="ja-JP" altLang="en-US" dirty="0" smtClean="0"/>
              <a:t>いきなり</a:t>
            </a:r>
            <a:r>
              <a:rPr lang="ja-JP" altLang="en-US" dirty="0"/>
              <a:t>自社の商品やサービスをアピールしたり売り込んだりするのではなく</a:t>
            </a:r>
            <a:r>
              <a:rPr lang="ja-JP" altLang="en-US" dirty="0" smtClean="0"/>
              <a:t>、見込み客</a:t>
            </a:r>
            <a:r>
              <a:rPr lang="ja-JP" altLang="en-US" dirty="0"/>
              <a:t>の購買支援を行うことにより段階的に関係性を深め</a:t>
            </a:r>
            <a:r>
              <a:rPr lang="ja-JP" altLang="en-US" dirty="0" smtClean="0"/>
              <a:t>、最終的</a:t>
            </a:r>
            <a:r>
              <a:rPr lang="ja-JP" altLang="en-US" dirty="0"/>
              <a:t>に購買してもらうことを目的とする。</a:t>
            </a:r>
            <a:endParaRPr lang="en-US" altLang="ja-JP" dirty="0" smtClean="0"/>
          </a:p>
          <a:p>
            <a:endParaRPr lang="en-US" altLang="ja-JP" dirty="0" smtClean="0"/>
          </a:p>
          <a:p>
            <a:endParaRPr lang="en-US" altLang="ja-JP" dirty="0"/>
          </a:p>
          <a:p>
            <a:endParaRPr kumimoji="1" lang="ja-JP" altLang="en-US" dirty="0"/>
          </a:p>
        </p:txBody>
      </p:sp>
      <p:sp>
        <p:nvSpPr>
          <p:cNvPr id="4" name="スライド番号プレースホルダー 3"/>
          <p:cNvSpPr>
            <a:spLocks noGrp="1"/>
          </p:cNvSpPr>
          <p:nvPr>
            <p:ph type="sldNum" sz="quarter" idx="12"/>
          </p:nvPr>
        </p:nvSpPr>
        <p:spPr/>
        <p:txBody>
          <a:bodyPr/>
          <a:lstStyle/>
          <a:p>
            <a:fld id="{F46A3120-87D5-48FE-95FF-B9D32DB3470B}" type="slidenum">
              <a:rPr kumimoji="1" lang="ja-JP" altLang="en-US" smtClean="0"/>
              <a:t>19</a:t>
            </a:fld>
            <a:endParaRPr kumimoji="1" lang="ja-JP" altLang="en-US"/>
          </a:p>
        </p:txBody>
      </p:sp>
      <p:sp>
        <p:nvSpPr>
          <p:cNvPr id="5" name="角丸四角形 4"/>
          <p:cNvSpPr/>
          <p:nvPr/>
        </p:nvSpPr>
        <p:spPr>
          <a:xfrm>
            <a:off x="3286897" y="3857414"/>
            <a:ext cx="5082746" cy="1598141"/>
          </a:xfrm>
          <a:prstGeom prst="roundRect">
            <a:avLst/>
          </a:prstGeom>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marL="0" marR="0" indent="0" algn="ctr" defTabSz="914400" eaLnBrk="1" fontAlgn="auto" latinLnBrk="0" hangingPunct="1">
              <a:lnSpc>
                <a:spcPct val="100000"/>
              </a:lnSpc>
              <a:spcBef>
                <a:spcPts val="0"/>
              </a:spcBef>
              <a:spcAft>
                <a:spcPts val="0"/>
              </a:spcAft>
              <a:buClrTx/>
              <a:buSzTx/>
              <a:buFontTx/>
              <a:buNone/>
              <a:tabLst/>
            </a:pPr>
            <a:r>
              <a:rPr kumimoji="0" lang="ja-JP" altLang="en-US" sz="2400" b="0" i="0" u="none" strike="noStrike" kern="0" cap="none" spc="0" normalizeH="0" baseline="0" noProof="0" dirty="0" smtClean="0">
                <a:ln>
                  <a:noFill/>
                </a:ln>
                <a:solidFill>
                  <a:prstClr val="white"/>
                </a:solidFill>
                <a:effectLst/>
                <a:uLnTx/>
                <a:uFillTx/>
                <a:latin typeface="Calibri" panose="020F0502020204030204"/>
                <a:ea typeface="ＭＳ Ｐゴシック" panose="020B0600070205080204" pitchFamily="50" charset="-128"/>
                <a:cs typeface="+mn-cs"/>
              </a:rPr>
              <a:t>いきなり「売り込み」をするのは</a:t>
            </a:r>
            <a:r>
              <a:rPr kumimoji="0" lang="en-US" altLang="ja-JP" sz="2400" b="0" i="0" u="none" strike="noStrike" kern="0" cap="none" spc="0" normalizeH="0" baseline="0" noProof="0" dirty="0" smtClean="0">
                <a:ln>
                  <a:noFill/>
                </a:ln>
                <a:solidFill>
                  <a:prstClr val="white"/>
                </a:solidFill>
                <a:effectLst/>
                <a:uLnTx/>
                <a:uFillTx/>
                <a:latin typeface="Calibri" panose="020F0502020204030204"/>
                <a:ea typeface="ＭＳ Ｐゴシック" panose="020B0600070205080204" pitchFamily="50" charset="-128"/>
                <a:cs typeface="+mn-cs"/>
              </a:rPr>
              <a:t>NG</a:t>
            </a:r>
            <a:r>
              <a:rPr kumimoji="0" lang="ja-JP" altLang="en-US" sz="2400" b="0" i="0" u="none" strike="noStrike" kern="0" cap="none" spc="0" normalizeH="0" baseline="0" noProof="0" dirty="0" smtClean="0">
                <a:ln>
                  <a:noFill/>
                </a:ln>
                <a:solidFill>
                  <a:prstClr val="white"/>
                </a:solidFill>
                <a:effectLst/>
                <a:uLnTx/>
                <a:uFillTx/>
                <a:latin typeface="Calibri" panose="020F0502020204030204"/>
                <a:ea typeface="ＭＳ Ｐゴシック" panose="020B0600070205080204" pitchFamily="50" charset="-128"/>
                <a:cs typeface="+mn-cs"/>
              </a:rPr>
              <a:t>！</a:t>
            </a:r>
          </a:p>
        </p:txBody>
      </p:sp>
      <p:sp>
        <p:nvSpPr>
          <p:cNvPr id="6" name="下矢印 5"/>
          <p:cNvSpPr/>
          <p:nvPr/>
        </p:nvSpPr>
        <p:spPr>
          <a:xfrm>
            <a:off x="5609967" y="3124573"/>
            <a:ext cx="436606" cy="482317"/>
          </a:xfrm>
          <a:prstGeom prst="downArrow">
            <a:avLst/>
          </a:prstGeom>
          <a:solidFill>
            <a:schemeClr val="accent1"/>
          </a:solidFill>
          <a:ln>
            <a:solidFill>
              <a:schemeClr val="accent1">
                <a:lumMod val="75000"/>
              </a:schemeClr>
            </a:solidFill>
          </a:ln>
        </p:spPr>
        <p:style>
          <a:lnRef idx="2">
            <a:schemeClr val="accent3"/>
          </a:lnRef>
          <a:fillRef idx="1">
            <a:schemeClr val="lt1"/>
          </a:fillRef>
          <a:effectRef idx="0">
            <a:schemeClr val="accent3"/>
          </a:effectRef>
          <a:fontRef idx="minor">
            <a:schemeClr val="dk1"/>
          </a:fontRef>
        </p:style>
        <p:txBody>
          <a:bodyPr rtlCol="0" anchor="ctr"/>
          <a:lstStyle/>
          <a:p>
            <a:pPr marL="0" marR="0" indent="0" algn="ctr" defTabSz="914400" eaLnBrk="1" fontAlgn="auto" latinLnBrk="0" hangingPunct="1">
              <a:lnSpc>
                <a:spcPct val="100000"/>
              </a:lnSpc>
              <a:spcBef>
                <a:spcPts val="0"/>
              </a:spcBef>
              <a:spcAft>
                <a:spcPts val="0"/>
              </a:spcAft>
              <a:buClrTx/>
              <a:buSzTx/>
              <a:buFontTx/>
              <a:buNone/>
              <a:tabLst/>
            </a:pPr>
            <a:endParaRPr kumimoji="0" lang="ja-JP" altLang="en-US" sz="1800" b="0" i="0" u="none" strike="noStrike" kern="0" cap="none" spc="0" normalizeH="0" baseline="0" noProof="0" smtClean="0">
              <a:ln>
                <a:noFill/>
              </a:ln>
              <a:solidFill>
                <a:prstClr val="white"/>
              </a:solidFill>
              <a:effectLst/>
              <a:uLnTx/>
              <a:uFillTx/>
              <a:latin typeface="Calibri" panose="020F0502020204030204"/>
              <a:ea typeface="ＭＳ Ｐゴシック" panose="020B0600070205080204" pitchFamily="50" charset="-128"/>
              <a:cs typeface="+mn-cs"/>
            </a:endParaRPr>
          </a:p>
        </p:txBody>
      </p:sp>
      <p:sp>
        <p:nvSpPr>
          <p:cNvPr id="7" name="正方形/長方形 6"/>
          <p:cNvSpPr/>
          <p:nvPr/>
        </p:nvSpPr>
        <p:spPr>
          <a:xfrm>
            <a:off x="233007" y="6455578"/>
            <a:ext cx="5893473" cy="369332"/>
          </a:xfrm>
          <a:prstGeom prst="rect">
            <a:avLst/>
          </a:prstGeom>
        </p:spPr>
        <p:txBody>
          <a:bodyPr wrap="none">
            <a:spAutoFit/>
          </a:bodyPr>
          <a:lstStyle/>
          <a:p>
            <a:r>
              <a:rPr lang="ja-JP" altLang="en-US" dirty="0"/>
              <a:t>http://contentmarketinglab.jp/content-marketing/what.html</a:t>
            </a:r>
          </a:p>
        </p:txBody>
      </p:sp>
    </p:spTree>
    <p:extLst>
      <p:ext uri="{BB962C8B-B14F-4D97-AF65-F5344CB8AC3E}">
        <p14:creationId xmlns:p14="http://schemas.microsoft.com/office/powerpoint/2010/main" val="11072128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研究概要</a:t>
            </a:r>
            <a:endParaRPr kumimoji="1" lang="ja-JP" altLang="en-US" dirty="0"/>
          </a:p>
        </p:txBody>
      </p:sp>
      <p:sp>
        <p:nvSpPr>
          <p:cNvPr id="3" name="コンテンツ プレースホルダー 2"/>
          <p:cNvSpPr>
            <a:spLocks noGrp="1"/>
          </p:cNvSpPr>
          <p:nvPr>
            <p:ph idx="1"/>
          </p:nvPr>
        </p:nvSpPr>
        <p:spPr/>
        <p:txBody>
          <a:bodyPr/>
          <a:lstStyle/>
          <a:p>
            <a:pPr marL="0" indent="0">
              <a:buNone/>
            </a:pPr>
            <a:r>
              <a:rPr kumimoji="1" lang="ja-JP" altLang="en-US" dirty="0" smtClean="0"/>
              <a:t>近年、日本でもコンテンツマーケティングが浸透してきている。</a:t>
            </a:r>
            <a:endParaRPr kumimoji="1" lang="en-US" altLang="ja-JP" dirty="0" smtClean="0"/>
          </a:p>
          <a:p>
            <a:pPr marL="0" indent="0">
              <a:buNone/>
            </a:pPr>
            <a:endParaRPr kumimoji="1" lang="en-US" altLang="ja-JP" dirty="0" smtClean="0"/>
          </a:p>
          <a:p>
            <a:pPr marL="0" indent="0">
              <a:buNone/>
            </a:pPr>
            <a:r>
              <a:rPr lang="ja-JP" altLang="en-US" dirty="0"/>
              <a:t>本研究</a:t>
            </a:r>
            <a:r>
              <a:rPr lang="ja-JP" altLang="en-US" dirty="0" smtClean="0"/>
              <a:t>では、「売り込みをしない」という、いわゆる</a:t>
            </a:r>
            <a:r>
              <a:rPr lang="ja-JP" altLang="en-US" dirty="0"/>
              <a:t>一般的な</a:t>
            </a:r>
            <a:r>
              <a:rPr lang="ja-JP" altLang="en-US" dirty="0" smtClean="0"/>
              <a:t>コンテンツマーケティング手法を根本から見つめなおし、「売り込みを入れた」</a:t>
            </a:r>
            <a:r>
              <a:rPr lang="ja-JP" altLang="en-US" sz="2400" b="1" dirty="0" smtClean="0"/>
              <a:t>シン</a:t>
            </a:r>
            <a:r>
              <a:rPr lang="ja-JP" altLang="en-US" dirty="0" smtClean="0"/>
              <a:t>のコンテンツマーケティングの手法を探り、明らかにしていく。</a:t>
            </a:r>
            <a:endParaRPr kumimoji="1" lang="en-US" altLang="ja-JP" dirty="0" smtClean="0"/>
          </a:p>
        </p:txBody>
      </p:sp>
      <p:sp>
        <p:nvSpPr>
          <p:cNvPr id="4" name="スライド番号プレースホルダー 3"/>
          <p:cNvSpPr>
            <a:spLocks noGrp="1"/>
          </p:cNvSpPr>
          <p:nvPr>
            <p:ph type="sldNum" sz="quarter" idx="12"/>
          </p:nvPr>
        </p:nvSpPr>
        <p:spPr/>
        <p:txBody>
          <a:bodyPr/>
          <a:lstStyle/>
          <a:p>
            <a:fld id="{F46A3120-87D5-48FE-95FF-B9D32DB3470B}" type="slidenum">
              <a:rPr kumimoji="1" lang="ja-JP" altLang="en-US" smtClean="0"/>
              <a:t>2</a:t>
            </a:fld>
            <a:endParaRPr kumimoji="1" lang="ja-JP" altLang="en-US"/>
          </a:p>
        </p:txBody>
      </p:sp>
      <p:pic>
        <p:nvPicPr>
          <p:cNvPr id="5" name="図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628074" y="3857414"/>
            <a:ext cx="1856791" cy="2453910"/>
          </a:xfrm>
          <a:prstGeom prst="rect">
            <a:avLst/>
          </a:prstGeom>
        </p:spPr>
      </p:pic>
    </p:spTree>
    <p:extLst>
      <p:ext uri="{BB962C8B-B14F-4D97-AF65-F5344CB8AC3E}">
        <p14:creationId xmlns:p14="http://schemas.microsoft.com/office/powerpoint/2010/main" val="410218126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現状分析</a:t>
            </a:r>
            <a:endParaRPr kumimoji="1" lang="ja-JP" altLang="en-US" dirty="0"/>
          </a:p>
        </p:txBody>
      </p:sp>
      <p:sp>
        <p:nvSpPr>
          <p:cNvPr id="4" name="スライド番号プレースホルダー 3"/>
          <p:cNvSpPr>
            <a:spLocks noGrp="1"/>
          </p:cNvSpPr>
          <p:nvPr>
            <p:ph type="sldNum" sz="quarter" idx="12"/>
          </p:nvPr>
        </p:nvSpPr>
        <p:spPr/>
        <p:txBody>
          <a:bodyPr/>
          <a:lstStyle/>
          <a:p>
            <a:fld id="{F46A3120-87D5-48FE-95FF-B9D32DB3470B}" type="slidenum">
              <a:rPr kumimoji="1" lang="ja-JP" altLang="en-US" smtClean="0"/>
              <a:t>20</a:t>
            </a:fld>
            <a:endParaRPr kumimoji="1" lang="ja-JP" altLang="en-US"/>
          </a:p>
        </p:txBody>
      </p:sp>
      <p:graphicFrame>
        <p:nvGraphicFramePr>
          <p:cNvPr id="8" name="コンテンツ プレースホルダー 7"/>
          <p:cNvGraphicFramePr>
            <a:graphicFrameLocks noGrp="1"/>
          </p:cNvGraphicFramePr>
          <p:nvPr>
            <p:ph idx="1"/>
            <p:extLst/>
          </p:nvPr>
        </p:nvGraphicFramePr>
        <p:xfrm>
          <a:off x="1096963" y="1834383"/>
          <a:ext cx="10115520" cy="4483289"/>
        </p:xfrm>
        <a:graphic>
          <a:graphicData uri="http://schemas.openxmlformats.org/drawingml/2006/table">
            <a:tbl>
              <a:tblPr firstRow="1" bandRow="1">
                <a:tableStyleId>{5C22544A-7EE6-4342-B048-85BDC9FD1C3A}</a:tableStyleId>
              </a:tblPr>
              <a:tblGrid>
                <a:gridCol w="3005025"/>
                <a:gridCol w="3688225"/>
                <a:gridCol w="3422270"/>
              </a:tblGrid>
              <a:tr h="774314">
                <a:tc>
                  <a:txBody>
                    <a:bodyPr/>
                    <a:lstStyle/>
                    <a:p>
                      <a:endParaRPr kumimoji="1" lang="ja-JP" altLang="en-US" dirty="0"/>
                    </a:p>
                  </a:txBody>
                  <a:tcPr>
                    <a:noFill/>
                  </a:tcPr>
                </a:tc>
                <a:tc>
                  <a:txBody>
                    <a:bodyPr/>
                    <a:lstStyle/>
                    <a:p>
                      <a:pPr algn="ctr"/>
                      <a:r>
                        <a:rPr kumimoji="1" lang="ja-JP" altLang="en-US" dirty="0" smtClean="0">
                          <a:solidFill>
                            <a:schemeClr val="tx2"/>
                          </a:solidFill>
                        </a:rPr>
                        <a:t>日東紅茶</a:t>
                      </a:r>
                      <a:endParaRPr kumimoji="1" lang="ja-JP" altLang="en-US" dirty="0">
                        <a:solidFill>
                          <a:schemeClr val="tx2"/>
                        </a:solidFill>
                      </a:endParaRPr>
                    </a:p>
                  </a:txBody>
                  <a:tcPr anchor="ctr">
                    <a:solidFill>
                      <a:srgbClr val="E28E94"/>
                    </a:solidFill>
                  </a:tcPr>
                </a:tc>
                <a:tc>
                  <a:txBody>
                    <a:bodyPr/>
                    <a:lstStyle/>
                    <a:p>
                      <a:pPr algn="ctr"/>
                      <a:r>
                        <a:rPr kumimoji="1" lang="ja-JP" altLang="en-US" dirty="0" smtClean="0">
                          <a:solidFill>
                            <a:schemeClr val="tx2"/>
                          </a:solidFill>
                        </a:rPr>
                        <a:t>Ｌｉｐｔｏｎ</a:t>
                      </a:r>
                      <a:endParaRPr kumimoji="1" lang="ja-JP" altLang="en-US" dirty="0">
                        <a:solidFill>
                          <a:schemeClr val="tx2"/>
                        </a:solidFill>
                      </a:endParaRPr>
                    </a:p>
                  </a:txBody>
                  <a:tcPr anchor="ctr">
                    <a:solidFill>
                      <a:srgbClr val="F4D934"/>
                    </a:solidFill>
                  </a:tcPr>
                </a:tc>
              </a:tr>
              <a:tr h="624261">
                <a:tc>
                  <a:txBody>
                    <a:bodyPr/>
                    <a:lstStyle/>
                    <a:p>
                      <a:pPr algn="ctr"/>
                      <a:r>
                        <a:rPr kumimoji="1" lang="ja-JP" altLang="en-US" dirty="0" smtClean="0"/>
                        <a:t>コンテンツ内での商品紹介</a:t>
                      </a:r>
                      <a:endParaRPr kumimoji="1" lang="ja-JP" altLang="en-US" dirty="0"/>
                    </a:p>
                  </a:txBody>
                  <a:tcPr anchor="ctr"/>
                </a:tc>
                <a:tc>
                  <a:txBody>
                    <a:bodyPr/>
                    <a:lstStyle/>
                    <a:p>
                      <a:pPr algn="ctr"/>
                      <a:r>
                        <a:rPr kumimoji="1" lang="ja-JP" altLang="en-US" dirty="0" smtClean="0"/>
                        <a:t>なし</a:t>
                      </a:r>
                      <a:endParaRPr kumimoji="1" lang="ja-JP" altLang="en-US" dirty="0"/>
                    </a:p>
                  </a:txBody>
                  <a:tcPr anchor="ctr"/>
                </a:tc>
                <a:tc>
                  <a:txBody>
                    <a:bodyPr/>
                    <a:lstStyle/>
                    <a:p>
                      <a:pPr algn="ctr"/>
                      <a:r>
                        <a:rPr kumimoji="1" lang="ja-JP" altLang="en-US" dirty="0" smtClean="0"/>
                        <a:t>あり</a:t>
                      </a:r>
                      <a:endParaRPr kumimoji="1" lang="ja-JP" altLang="en-US" dirty="0"/>
                    </a:p>
                  </a:txBody>
                  <a:tcPr anchor="ctr"/>
                </a:tc>
              </a:tr>
              <a:tr h="1542357">
                <a:tc>
                  <a:txBody>
                    <a:bodyPr/>
                    <a:lstStyle/>
                    <a:p>
                      <a:pPr algn="ctr"/>
                      <a:r>
                        <a:rPr kumimoji="1" lang="ja-JP" altLang="en-US" dirty="0" smtClean="0"/>
                        <a:t>メリット</a:t>
                      </a:r>
                      <a:endParaRPr kumimoji="1" lang="ja-JP" altLang="en-US" dirty="0"/>
                    </a:p>
                  </a:txBody>
                  <a:tcPr anchor="ctr"/>
                </a:tc>
                <a:tc>
                  <a:txBody>
                    <a:bodyPr/>
                    <a:lstStyle/>
                    <a:p>
                      <a:pPr algn="ctr"/>
                      <a:r>
                        <a:rPr kumimoji="1" lang="ja-JP" altLang="en-US" dirty="0" smtClean="0"/>
                        <a:t>売り込みを避けることができる</a:t>
                      </a:r>
                      <a:endParaRPr kumimoji="1" lang="ja-JP" altLang="en-US" dirty="0"/>
                    </a:p>
                  </a:txBody>
                  <a:tcPr anchor="ctr"/>
                </a:tc>
                <a:tc>
                  <a:txBody>
                    <a:bodyPr/>
                    <a:lstStyle/>
                    <a:p>
                      <a:pPr algn="ctr"/>
                      <a:r>
                        <a:rPr kumimoji="1" lang="ja-JP" altLang="en-US" dirty="0" smtClean="0"/>
                        <a:t>商品に気づくきっかけになる</a:t>
                      </a:r>
                      <a:endParaRPr kumimoji="1" lang="ja-JP" altLang="en-US" dirty="0"/>
                    </a:p>
                  </a:txBody>
                  <a:tcPr anchor="ctr"/>
                </a:tc>
              </a:tr>
              <a:tr h="1542357">
                <a:tc>
                  <a:txBody>
                    <a:bodyPr/>
                    <a:lstStyle/>
                    <a:p>
                      <a:pPr algn="ctr"/>
                      <a:r>
                        <a:rPr kumimoji="1" lang="ja-JP" altLang="en-US" dirty="0" smtClean="0"/>
                        <a:t>デメリット</a:t>
                      </a:r>
                      <a:endParaRPr kumimoji="1" lang="ja-JP" altLang="en-US" dirty="0"/>
                    </a:p>
                  </a:txBody>
                  <a:tcPr anchor="ctr"/>
                </a:tc>
                <a:tc>
                  <a:txBody>
                    <a:bodyPr/>
                    <a:lstStyle/>
                    <a:p>
                      <a:pPr algn="ctr"/>
                      <a:r>
                        <a:rPr kumimoji="1" lang="ja-JP" altLang="en-US" dirty="0" smtClean="0"/>
                        <a:t>商品に対する印象が残らない</a:t>
                      </a:r>
                      <a:endParaRPr kumimoji="1" lang="en-US" altLang="ja-JP" dirty="0" smtClean="0"/>
                    </a:p>
                    <a:p>
                      <a:pPr algn="ctr"/>
                      <a:r>
                        <a:rPr kumimoji="1" lang="ja-JP" altLang="en-US" dirty="0" smtClean="0"/>
                        <a:t>可能性がある</a:t>
                      </a:r>
                      <a:endParaRPr kumimoji="1" lang="ja-JP" altLang="en-US" dirty="0"/>
                    </a:p>
                  </a:txBody>
                  <a:tcPr anchor="ctr"/>
                </a:tc>
                <a:tc>
                  <a:txBody>
                    <a:bodyPr/>
                    <a:lstStyle/>
                    <a:p>
                      <a:pPr algn="ctr"/>
                      <a:r>
                        <a:rPr kumimoji="1" lang="ja-JP" altLang="en-US" dirty="0" smtClean="0"/>
                        <a:t>売り込みと感じてしまう可能性がある</a:t>
                      </a:r>
                      <a:endParaRPr kumimoji="1" lang="ja-JP" altLang="en-US" dirty="0"/>
                    </a:p>
                  </a:txBody>
                  <a:tcPr anchor="ctr"/>
                </a:tc>
              </a:tr>
            </a:tbl>
          </a:graphicData>
        </a:graphic>
      </p:graphicFrame>
      <p:sp>
        <p:nvSpPr>
          <p:cNvPr id="3" name="角丸四角形 2"/>
          <p:cNvSpPr/>
          <p:nvPr/>
        </p:nvSpPr>
        <p:spPr>
          <a:xfrm>
            <a:off x="4366054" y="5058032"/>
            <a:ext cx="3270422" cy="939114"/>
          </a:xfrm>
          <a:prstGeom prst="roundRect">
            <a:avLst/>
          </a:prstGeom>
          <a:noFill/>
          <a:ln w="12700" cap="flat" cmpd="sng" algn="ctr">
            <a:solidFill>
              <a:srgbClr val="E01633"/>
            </a:solidFill>
            <a:prstDash val="solid"/>
            <a:miter lim="800000"/>
          </a:ln>
          <a:effectLst/>
        </p:spPr>
        <p:txBody>
          <a:bodyPr rtlCol="0" anchor="ctr"/>
          <a:lstStyle/>
          <a:p>
            <a:pPr marL="0" marR="0" indent="0" algn="ctr" defTabSz="914400" eaLnBrk="1" fontAlgn="auto" latinLnBrk="0" hangingPunct="1">
              <a:lnSpc>
                <a:spcPct val="100000"/>
              </a:lnSpc>
              <a:spcBef>
                <a:spcPts val="0"/>
              </a:spcBef>
              <a:spcAft>
                <a:spcPts val="0"/>
              </a:spcAft>
              <a:buClrTx/>
              <a:buSzTx/>
              <a:buFontTx/>
              <a:buNone/>
              <a:tabLst/>
            </a:pPr>
            <a:endParaRPr kumimoji="0" lang="ja-JP" altLang="en-US" sz="1800" b="0" i="0" u="none" strike="noStrike" kern="0" cap="none" spc="0" normalizeH="0" baseline="0" noProof="0" smtClean="0">
              <a:ln>
                <a:noFill/>
              </a:ln>
              <a:solidFill>
                <a:prstClr val="white"/>
              </a:solidFill>
              <a:effectLst/>
              <a:uLnTx/>
              <a:uFillTx/>
              <a:latin typeface="Calibri" panose="020F0502020204030204"/>
              <a:ea typeface="ＭＳ Ｐゴシック" panose="020B0600070205080204" pitchFamily="50" charset="-128"/>
              <a:cs typeface="+mn-cs"/>
            </a:endParaRPr>
          </a:p>
        </p:txBody>
      </p:sp>
    </p:spTree>
    <p:extLst>
      <p:ext uri="{BB962C8B-B14F-4D97-AF65-F5344CB8AC3E}">
        <p14:creationId xmlns:p14="http://schemas.microsoft.com/office/powerpoint/2010/main" val="19850357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屈折矢印 10"/>
          <p:cNvSpPr/>
          <p:nvPr/>
        </p:nvSpPr>
        <p:spPr>
          <a:xfrm rot="5400000">
            <a:off x="7758967" y="4919283"/>
            <a:ext cx="672479" cy="801235"/>
          </a:xfrm>
          <a:prstGeom prst="bentUpArrow">
            <a:avLst>
              <a:gd name="adj1" fmla="val 17971"/>
              <a:gd name="adj2" fmla="val 25000"/>
              <a:gd name="adj3" fmla="val 25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屈折矢印 12"/>
          <p:cNvSpPr/>
          <p:nvPr/>
        </p:nvSpPr>
        <p:spPr>
          <a:xfrm rot="5400000">
            <a:off x="1057478" y="2703744"/>
            <a:ext cx="672479" cy="801235"/>
          </a:xfrm>
          <a:prstGeom prst="bentUpArrow">
            <a:avLst>
              <a:gd name="adj1" fmla="val 17971"/>
              <a:gd name="adj2" fmla="val 25000"/>
              <a:gd name="adj3" fmla="val 25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タイトル 1"/>
          <p:cNvSpPr>
            <a:spLocks noGrp="1"/>
          </p:cNvSpPr>
          <p:nvPr>
            <p:ph type="title"/>
          </p:nvPr>
        </p:nvSpPr>
        <p:spPr/>
        <p:txBody>
          <a:bodyPr/>
          <a:lstStyle/>
          <a:p>
            <a:r>
              <a:rPr kumimoji="1" lang="ja-JP" altLang="en-US" dirty="0" smtClean="0"/>
              <a:t>現状分析</a:t>
            </a:r>
            <a:endParaRPr kumimoji="1" lang="ja-JP" altLang="en-US" dirty="0"/>
          </a:p>
        </p:txBody>
      </p:sp>
      <p:sp>
        <p:nvSpPr>
          <p:cNvPr id="4" name="スライド番号プレースホルダー 3"/>
          <p:cNvSpPr>
            <a:spLocks noGrp="1"/>
          </p:cNvSpPr>
          <p:nvPr>
            <p:ph type="sldNum" sz="quarter" idx="12"/>
          </p:nvPr>
        </p:nvSpPr>
        <p:spPr/>
        <p:txBody>
          <a:bodyPr/>
          <a:lstStyle/>
          <a:p>
            <a:fld id="{F46A3120-87D5-48FE-95FF-B9D32DB3470B}" type="slidenum">
              <a:rPr kumimoji="1" lang="ja-JP" altLang="en-US" smtClean="0"/>
              <a:t>21</a:t>
            </a:fld>
            <a:endParaRPr kumimoji="1" lang="ja-JP" altLang="en-US"/>
          </a:p>
        </p:txBody>
      </p:sp>
      <p:grpSp>
        <p:nvGrpSpPr>
          <p:cNvPr id="9" name="グループ化 8"/>
          <p:cNvGrpSpPr/>
          <p:nvPr/>
        </p:nvGrpSpPr>
        <p:grpSpPr>
          <a:xfrm>
            <a:off x="1782533" y="2996460"/>
            <a:ext cx="8687894" cy="2120800"/>
            <a:chOff x="862162" y="2021984"/>
            <a:chExt cx="10350321" cy="3296304"/>
          </a:xfrm>
        </p:grpSpPr>
        <p:sp>
          <p:nvSpPr>
            <p:cNvPr id="8" name="角丸四角形 7"/>
            <p:cNvSpPr/>
            <p:nvPr/>
          </p:nvSpPr>
          <p:spPr>
            <a:xfrm>
              <a:off x="1330905" y="2753379"/>
              <a:ext cx="9225566" cy="2564909"/>
            </a:xfrm>
            <a:prstGeom prst="roundRect">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1600" dirty="0">
                  <a:solidFill>
                    <a:schemeClr val="tx2">
                      <a:lumMod val="40000"/>
                      <a:lumOff val="60000"/>
                    </a:schemeClr>
                  </a:solidFill>
                </a:rPr>
                <a:t>有益で説得力のあるコンテンツを制作・配信することによって、明確に定義・認識されたターゲットオーディエンスを引き寄せ、獲得し、エンゲージメントを作り出すためのマーケティングおよびビジネス手法を指す</a:t>
              </a:r>
              <a:r>
                <a:rPr lang="ja-JP" altLang="en-US" sz="1600" dirty="0" smtClean="0">
                  <a:solidFill>
                    <a:schemeClr val="tx2">
                      <a:lumMod val="40000"/>
                      <a:lumOff val="60000"/>
                    </a:schemeClr>
                  </a:solidFill>
                </a:rPr>
                <a:t>。</a:t>
              </a:r>
              <a:endParaRPr lang="en-US" altLang="ja-JP" sz="1600" dirty="0" smtClean="0">
                <a:solidFill>
                  <a:schemeClr val="tx2">
                    <a:lumMod val="40000"/>
                    <a:lumOff val="60000"/>
                  </a:schemeClr>
                </a:solidFill>
              </a:endParaRPr>
            </a:p>
            <a:p>
              <a:r>
                <a:rPr lang="ja-JP" altLang="en-US" sz="2500" dirty="0" smtClean="0">
                  <a:solidFill>
                    <a:schemeClr val="tx2">
                      <a:lumMod val="40000"/>
                      <a:lumOff val="60000"/>
                    </a:schemeClr>
                  </a:solidFill>
                </a:rPr>
                <a:t>その</a:t>
              </a:r>
              <a:r>
                <a:rPr lang="ja-JP" altLang="en-US" sz="2500" dirty="0">
                  <a:solidFill>
                    <a:schemeClr val="tx2"/>
                  </a:solidFill>
                </a:rPr>
                <a:t>目的は、収益につながる顧客の行動の促進</a:t>
              </a:r>
              <a:r>
                <a:rPr lang="ja-JP" altLang="en-US" sz="2500" dirty="0">
                  <a:solidFill>
                    <a:schemeClr val="tx2">
                      <a:lumMod val="40000"/>
                      <a:lumOff val="60000"/>
                    </a:schemeClr>
                  </a:solidFill>
                </a:rPr>
                <a:t>である。</a:t>
              </a:r>
            </a:p>
          </p:txBody>
        </p:sp>
        <p:sp>
          <p:nvSpPr>
            <p:cNvPr id="3" name="上リボン 2"/>
            <p:cNvSpPr/>
            <p:nvPr/>
          </p:nvSpPr>
          <p:spPr>
            <a:xfrm>
              <a:off x="862162" y="2021984"/>
              <a:ext cx="10350321" cy="940159"/>
            </a:xfrm>
            <a:prstGeom prst="ribbon2">
              <a:avLst>
                <a:gd name="adj1" fmla="val 16667"/>
                <a:gd name="adj2" fmla="val 7090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3000" dirty="0" smtClean="0"/>
                <a:t>コンテンツマーケティングとは</a:t>
              </a:r>
              <a:endParaRPr kumimoji="1" lang="ja-JP" altLang="en-US" sz="3000" dirty="0"/>
            </a:p>
          </p:txBody>
        </p:sp>
      </p:grpSp>
      <p:sp>
        <p:nvSpPr>
          <p:cNvPr id="7" name="正方形/長方形 6"/>
          <p:cNvSpPr/>
          <p:nvPr/>
        </p:nvSpPr>
        <p:spPr>
          <a:xfrm>
            <a:off x="165776" y="6455578"/>
            <a:ext cx="3695242" cy="369332"/>
          </a:xfrm>
          <a:prstGeom prst="rect">
            <a:avLst/>
          </a:prstGeom>
        </p:spPr>
        <p:txBody>
          <a:bodyPr wrap="none">
            <a:spAutoFit/>
          </a:bodyPr>
          <a:lstStyle/>
          <a:p>
            <a:r>
              <a:rPr lang="en-US" altLang="ja-JP" dirty="0"/>
              <a:t>『</a:t>
            </a:r>
            <a:r>
              <a:rPr lang="ja-JP" altLang="en-US" dirty="0"/>
              <a:t>エピック・コンテンツマーケティング</a:t>
            </a:r>
            <a:r>
              <a:rPr lang="en-US" altLang="ja-JP" dirty="0"/>
              <a:t>』</a:t>
            </a:r>
            <a:endParaRPr lang="ja-JP" altLang="en-US" dirty="0"/>
          </a:p>
        </p:txBody>
      </p:sp>
      <p:sp>
        <p:nvSpPr>
          <p:cNvPr id="10" name="雲 9"/>
          <p:cNvSpPr/>
          <p:nvPr/>
        </p:nvSpPr>
        <p:spPr>
          <a:xfrm>
            <a:off x="165776" y="1866522"/>
            <a:ext cx="4861191" cy="1129938"/>
          </a:xfrm>
          <a:prstGeom prst="cloud">
            <a:avLst/>
          </a:prstGeom>
          <a:solidFill>
            <a:srgbClr val="E28E9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dirty="0">
                <a:solidFill>
                  <a:schemeClr val="tx2"/>
                </a:solidFill>
              </a:rPr>
              <a:t>悩みは解決されるが、商品</a:t>
            </a:r>
            <a:r>
              <a:rPr lang="ja-JP" altLang="en-US" dirty="0" smtClean="0">
                <a:solidFill>
                  <a:schemeClr val="tx2"/>
                </a:solidFill>
              </a:rPr>
              <a:t>の印象</a:t>
            </a:r>
            <a:r>
              <a:rPr lang="ja-JP" altLang="en-US" dirty="0">
                <a:solidFill>
                  <a:schemeClr val="tx2"/>
                </a:solidFill>
              </a:rPr>
              <a:t>は</a:t>
            </a:r>
            <a:r>
              <a:rPr lang="ja-JP" altLang="en-US" dirty="0" smtClean="0">
                <a:solidFill>
                  <a:schemeClr val="tx2"/>
                </a:solidFill>
              </a:rPr>
              <a:t>残らない</a:t>
            </a:r>
            <a:r>
              <a:rPr lang="ja-JP" altLang="en-US" dirty="0">
                <a:solidFill>
                  <a:schemeClr val="tx2"/>
                </a:solidFill>
              </a:rPr>
              <a:t>可能性</a:t>
            </a:r>
            <a:r>
              <a:rPr lang="ja-JP" altLang="en-US" dirty="0" smtClean="0">
                <a:solidFill>
                  <a:schemeClr val="tx2"/>
                </a:solidFill>
              </a:rPr>
              <a:t>があ</a:t>
            </a:r>
            <a:r>
              <a:rPr lang="ja-JP" altLang="en-US" dirty="0">
                <a:solidFill>
                  <a:schemeClr val="tx2"/>
                </a:solidFill>
              </a:rPr>
              <a:t>る</a:t>
            </a:r>
            <a:endParaRPr lang="ja-JP" altLang="en-US" dirty="0" smtClean="0">
              <a:solidFill>
                <a:schemeClr val="tx2"/>
              </a:solidFill>
            </a:endParaRPr>
          </a:p>
        </p:txBody>
      </p:sp>
      <p:sp>
        <p:nvSpPr>
          <p:cNvPr id="12" name="雲 11"/>
          <p:cNvSpPr/>
          <p:nvPr/>
        </p:nvSpPr>
        <p:spPr>
          <a:xfrm>
            <a:off x="8757139" y="5166743"/>
            <a:ext cx="2989384" cy="978795"/>
          </a:xfrm>
          <a:prstGeom prst="cloud">
            <a:avLst/>
          </a:prstGeom>
          <a:solidFill>
            <a:srgbClr val="E28E9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smtClean="0">
                <a:solidFill>
                  <a:schemeClr val="tx2"/>
                </a:solidFill>
              </a:rPr>
              <a:t>目的の達成に</a:t>
            </a:r>
            <a:endParaRPr kumimoji="1" lang="en-US" altLang="ja-JP" dirty="0" smtClean="0">
              <a:solidFill>
                <a:schemeClr val="tx2"/>
              </a:solidFill>
            </a:endParaRPr>
          </a:p>
          <a:p>
            <a:pPr algn="ctr"/>
            <a:r>
              <a:rPr kumimoji="1" lang="ja-JP" altLang="en-US" dirty="0" smtClean="0">
                <a:solidFill>
                  <a:schemeClr val="tx2"/>
                </a:solidFill>
              </a:rPr>
              <a:t>繋がらない</a:t>
            </a:r>
            <a:endParaRPr kumimoji="1" lang="ja-JP" altLang="en-US" dirty="0">
              <a:solidFill>
                <a:schemeClr val="tx2"/>
              </a:solidFill>
            </a:endParaRPr>
          </a:p>
        </p:txBody>
      </p:sp>
    </p:spTree>
    <p:extLst>
      <p:ext uri="{BB962C8B-B14F-4D97-AF65-F5344CB8AC3E}">
        <p14:creationId xmlns:p14="http://schemas.microsoft.com/office/powerpoint/2010/main" val="18139370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13"/>
                                        </p:tgtEl>
                                        <p:attrNameLst>
                                          <p:attrName>style.visibility</p:attrName>
                                        </p:attrNameLst>
                                      </p:cBhvr>
                                      <p:to>
                                        <p:strVal val="visible"/>
                                      </p:to>
                                    </p:set>
                                  </p:childTnLst>
                                </p:cTn>
                              </p:par>
                              <p:par>
                                <p:cTn id="7" presetID="10" presetClass="entr" presetSubtype="0" fill="hold" nodeType="withEffect">
                                  <p:stCondLst>
                                    <p:cond delay="0"/>
                                  </p:stCondLst>
                                  <p:childTnLst>
                                    <p:set>
                                      <p:cBhvr>
                                        <p:cTn id="8" dur="1" fill="hold">
                                          <p:stCondLst>
                                            <p:cond delay="0"/>
                                          </p:stCondLst>
                                        </p:cTn>
                                        <p:tgtEl>
                                          <p:spTgt spid="9"/>
                                        </p:tgtEl>
                                        <p:attrNameLst>
                                          <p:attrName>style.visibility</p:attrName>
                                        </p:attrNameLst>
                                      </p:cBhvr>
                                      <p:to>
                                        <p:strVal val="visible"/>
                                      </p:to>
                                    </p:set>
                                    <p:animEffect transition="in" filter="fade">
                                      <p:cBhvr>
                                        <p:cTn id="9" dur="500"/>
                                        <p:tgtEl>
                                          <p:spTgt spid="9"/>
                                        </p:tgtEl>
                                      </p:cBhvr>
                                    </p:animEffect>
                                  </p:childTnLst>
                                </p:cTn>
                              </p:par>
                            </p:childTnLst>
                          </p:cTn>
                        </p:par>
                      </p:childTnLst>
                    </p:cTn>
                  </p:par>
                  <p:par>
                    <p:cTn id="10" fill="hold">
                      <p:stCondLst>
                        <p:cond delay="indefinite"/>
                      </p:stCondLst>
                      <p:childTnLst>
                        <p:par>
                          <p:cTn id="11" fill="hold">
                            <p:stCondLst>
                              <p:cond delay="0"/>
                            </p:stCondLst>
                            <p:childTnLst>
                              <p:par>
                                <p:cTn id="12" presetID="1" presetClass="entr" presetSubtype="0" fill="hold" grpId="0" nodeType="clickEffect">
                                  <p:stCondLst>
                                    <p:cond delay="0"/>
                                  </p:stCondLst>
                                  <p:childTnLst>
                                    <p:set>
                                      <p:cBhvr>
                                        <p:cTn id="13" dur="1" fill="hold">
                                          <p:stCondLst>
                                            <p:cond delay="0"/>
                                          </p:stCondLst>
                                        </p:cTn>
                                        <p:tgtEl>
                                          <p:spTgt spid="11"/>
                                        </p:tgtEl>
                                        <p:attrNameLst>
                                          <p:attrName>style.visibility</p:attrName>
                                        </p:attrNameLst>
                                      </p:cBhvr>
                                      <p:to>
                                        <p:strVal val="visible"/>
                                      </p:to>
                                    </p:set>
                                  </p:childTnLst>
                                </p:cTn>
                              </p:par>
                              <p:par>
                                <p:cTn id="14" presetID="10" presetClass="entr" presetSubtype="0" fill="hold" grpId="0" nodeType="withEffect">
                                  <p:stCondLst>
                                    <p:cond delay="0"/>
                                  </p:stCondLst>
                                  <p:childTnLst>
                                    <p:set>
                                      <p:cBhvr>
                                        <p:cTn id="15" dur="1" fill="hold">
                                          <p:stCondLst>
                                            <p:cond delay="0"/>
                                          </p:stCondLst>
                                        </p:cTn>
                                        <p:tgtEl>
                                          <p:spTgt spid="12"/>
                                        </p:tgtEl>
                                        <p:attrNameLst>
                                          <p:attrName>style.visibility</p:attrName>
                                        </p:attrNameLst>
                                      </p:cBhvr>
                                      <p:to>
                                        <p:strVal val="visible"/>
                                      </p:to>
                                    </p:set>
                                    <p:animEffect transition="in" filter="fade">
                                      <p:cBhvr>
                                        <p:cTn id="16"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3" grpId="0" animBg="1"/>
      <p:bldP spid="12"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問題意識</a:t>
            </a:r>
            <a:endParaRPr kumimoji="1" lang="ja-JP" altLang="en-US" dirty="0"/>
          </a:p>
        </p:txBody>
      </p:sp>
      <p:sp>
        <p:nvSpPr>
          <p:cNvPr id="4" name="スライド番号プレースホルダー 3"/>
          <p:cNvSpPr>
            <a:spLocks noGrp="1"/>
          </p:cNvSpPr>
          <p:nvPr>
            <p:ph type="sldNum" sz="quarter" idx="12"/>
          </p:nvPr>
        </p:nvSpPr>
        <p:spPr/>
        <p:txBody>
          <a:bodyPr/>
          <a:lstStyle/>
          <a:p>
            <a:fld id="{F46A3120-87D5-48FE-95FF-B9D32DB3470B}" type="slidenum">
              <a:rPr kumimoji="1" lang="ja-JP" altLang="en-US" smtClean="0"/>
              <a:t>22</a:t>
            </a:fld>
            <a:endParaRPr kumimoji="1" lang="ja-JP" altLang="en-US"/>
          </a:p>
        </p:txBody>
      </p:sp>
      <p:sp>
        <p:nvSpPr>
          <p:cNvPr id="5" name="角丸四角形 4"/>
          <p:cNvSpPr/>
          <p:nvPr/>
        </p:nvSpPr>
        <p:spPr>
          <a:xfrm>
            <a:off x="1350264" y="2514986"/>
            <a:ext cx="9552432" cy="247497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3200" dirty="0" smtClean="0"/>
              <a:t>コンテンツ内で商品紹介がされていても売り込みと</a:t>
            </a:r>
            <a:endParaRPr lang="en-US" altLang="ja-JP" sz="3200" dirty="0" smtClean="0"/>
          </a:p>
          <a:p>
            <a:pPr algn="ctr"/>
            <a:r>
              <a:rPr lang="ja-JP" altLang="en-US" sz="3200" dirty="0" smtClean="0"/>
              <a:t>感じさせないようなハウツー記事とはなにか</a:t>
            </a:r>
            <a:endParaRPr lang="en-US" altLang="ja-JP" sz="3200" dirty="0" smtClean="0"/>
          </a:p>
        </p:txBody>
      </p:sp>
    </p:spTree>
    <p:extLst>
      <p:ext uri="{BB962C8B-B14F-4D97-AF65-F5344CB8AC3E}">
        <p14:creationId xmlns:p14="http://schemas.microsoft.com/office/powerpoint/2010/main" val="697022902"/>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問題意識</a:t>
            </a:r>
            <a:endParaRPr kumimoji="1" lang="ja-JP" altLang="en-US" dirty="0"/>
          </a:p>
        </p:txBody>
      </p:sp>
      <p:sp>
        <p:nvSpPr>
          <p:cNvPr id="7" name="コンテンツ プレースホルダー 6"/>
          <p:cNvSpPr>
            <a:spLocks noGrp="1"/>
          </p:cNvSpPr>
          <p:nvPr>
            <p:ph idx="1"/>
          </p:nvPr>
        </p:nvSpPr>
        <p:spPr/>
        <p:txBody>
          <a:bodyPr/>
          <a:lstStyle/>
          <a:p>
            <a:r>
              <a:rPr lang="ja-JP" altLang="en-US" dirty="0" smtClean="0"/>
              <a:t>深井良祐氏</a:t>
            </a:r>
            <a:endParaRPr lang="en-US" altLang="ja-JP" dirty="0" smtClean="0"/>
          </a:p>
        </p:txBody>
      </p:sp>
      <p:sp>
        <p:nvSpPr>
          <p:cNvPr id="4" name="スライド番号プレースホルダー 3"/>
          <p:cNvSpPr>
            <a:spLocks noGrp="1"/>
          </p:cNvSpPr>
          <p:nvPr>
            <p:ph type="sldNum" sz="quarter" idx="12"/>
          </p:nvPr>
        </p:nvSpPr>
        <p:spPr/>
        <p:txBody>
          <a:bodyPr/>
          <a:lstStyle/>
          <a:p>
            <a:fld id="{F46A3120-87D5-48FE-95FF-B9D32DB3470B}" type="slidenum">
              <a:rPr kumimoji="1" lang="ja-JP" altLang="en-US" smtClean="0"/>
              <a:t>23</a:t>
            </a:fld>
            <a:endParaRPr kumimoji="1" lang="ja-JP" altLang="en-US"/>
          </a:p>
        </p:txBody>
      </p:sp>
      <p:sp>
        <p:nvSpPr>
          <p:cNvPr id="6" name="正方形/長方形 5"/>
          <p:cNvSpPr/>
          <p:nvPr/>
        </p:nvSpPr>
        <p:spPr>
          <a:xfrm>
            <a:off x="0" y="6455578"/>
            <a:ext cx="4874732" cy="369332"/>
          </a:xfrm>
          <a:prstGeom prst="rect">
            <a:avLst/>
          </a:prstGeom>
        </p:spPr>
        <p:txBody>
          <a:bodyPr wrap="none">
            <a:spAutoFit/>
          </a:bodyPr>
          <a:lstStyle/>
          <a:p>
            <a:r>
              <a:rPr lang="ja-JP" altLang="en-US" dirty="0"/>
              <a:t>http://phaledge.co.jp/marketing/urikomanai.html</a:t>
            </a:r>
          </a:p>
        </p:txBody>
      </p:sp>
      <p:sp>
        <p:nvSpPr>
          <p:cNvPr id="8" name="角丸四角形吹き出し 7"/>
          <p:cNvSpPr/>
          <p:nvPr/>
        </p:nvSpPr>
        <p:spPr>
          <a:xfrm>
            <a:off x="1393495" y="2323844"/>
            <a:ext cx="8149751" cy="2047945"/>
          </a:xfrm>
          <a:prstGeom prst="wedgeRoundRectCallout">
            <a:avLst>
              <a:gd name="adj1" fmla="val 48383"/>
              <a:gd name="adj2" fmla="val 80738"/>
              <a:gd name="adj3" fmla="val 16667"/>
            </a:avLst>
          </a:prstGeom>
          <a:solidFill>
            <a:schemeClr val="accent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2000" dirty="0">
                <a:solidFill>
                  <a:schemeClr val="accent6">
                    <a:lumMod val="75000"/>
                  </a:schemeClr>
                </a:solidFill>
              </a:rPr>
              <a:t>例えば、あなたが保険の営業マンであったと仮定します。このとき、電話営業や訪問営業などで</a:t>
            </a:r>
            <a:r>
              <a:rPr lang="ja-JP" altLang="en-US" sz="2000" dirty="0">
                <a:solidFill>
                  <a:srgbClr val="FF0000"/>
                </a:solidFill>
              </a:rPr>
              <a:t>いきなり商品を売り込んではいけません</a:t>
            </a:r>
            <a:r>
              <a:rPr lang="ja-JP" altLang="en-US" sz="2000" dirty="0">
                <a:solidFill>
                  <a:schemeClr val="accent6">
                    <a:lumMod val="75000"/>
                  </a:schemeClr>
                </a:solidFill>
              </a:rPr>
              <a:t>。あなたがすべきことは、</a:t>
            </a:r>
            <a:r>
              <a:rPr lang="ja-JP" altLang="en-US" sz="2000" dirty="0">
                <a:solidFill>
                  <a:srgbClr val="FF0000"/>
                </a:solidFill>
              </a:rPr>
              <a:t>お客様との信頼関係の構築です</a:t>
            </a:r>
            <a:r>
              <a:rPr lang="ja-JP" altLang="en-US" sz="2000" dirty="0">
                <a:solidFill>
                  <a:schemeClr val="accent6">
                    <a:lumMod val="75000"/>
                  </a:schemeClr>
                </a:solidFill>
              </a:rPr>
              <a:t>。これを行うことで、ようやくお客様が話を聞いてくれるようになります。</a:t>
            </a:r>
          </a:p>
        </p:txBody>
      </p:sp>
      <p:pic>
        <p:nvPicPr>
          <p:cNvPr id="9" name="図 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686388" y="4132490"/>
            <a:ext cx="1325049" cy="2106969"/>
          </a:xfrm>
          <a:prstGeom prst="rect">
            <a:avLst/>
          </a:prstGeom>
        </p:spPr>
      </p:pic>
      <p:sp>
        <p:nvSpPr>
          <p:cNvPr id="36" name="円/楕円 35"/>
          <p:cNvSpPr/>
          <p:nvPr/>
        </p:nvSpPr>
        <p:spPr>
          <a:xfrm>
            <a:off x="344949" y="5060233"/>
            <a:ext cx="7697493" cy="115230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400" dirty="0" smtClean="0"/>
              <a:t>売り込みを行う前に、顧客</a:t>
            </a:r>
            <a:r>
              <a:rPr kumimoji="1" lang="ja-JP" altLang="en-US" sz="2400" dirty="0" smtClean="0"/>
              <a:t>との間に信頼関係を築くことが必要</a:t>
            </a:r>
            <a:endParaRPr kumimoji="1" lang="ja-JP" altLang="en-US" sz="2400" dirty="0"/>
          </a:p>
        </p:txBody>
      </p:sp>
      <p:sp>
        <p:nvSpPr>
          <p:cNvPr id="10" name="下矢印 9"/>
          <p:cNvSpPr/>
          <p:nvPr/>
        </p:nvSpPr>
        <p:spPr>
          <a:xfrm>
            <a:off x="3888895" y="4463842"/>
            <a:ext cx="609600" cy="485127"/>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36147703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fade">
                                      <p:cBhvr>
                                        <p:cTn id="7"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問題意識</a:t>
            </a:r>
            <a:endParaRPr kumimoji="1" lang="ja-JP" altLang="en-US" dirty="0"/>
          </a:p>
        </p:txBody>
      </p:sp>
      <p:sp>
        <p:nvSpPr>
          <p:cNvPr id="4" name="スライド番号プレースホルダー 3"/>
          <p:cNvSpPr>
            <a:spLocks noGrp="1"/>
          </p:cNvSpPr>
          <p:nvPr>
            <p:ph type="sldNum" sz="quarter" idx="12"/>
          </p:nvPr>
        </p:nvSpPr>
        <p:spPr/>
        <p:txBody>
          <a:bodyPr/>
          <a:lstStyle/>
          <a:p>
            <a:fld id="{F46A3120-87D5-48FE-95FF-B9D32DB3470B}" type="slidenum">
              <a:rPr kumimoji="1" lang="ja-JP" altLang="en-US" smtClean="0"/>
              <a:t>24</a:t>
            </a:fld>
            <a:endParaRPr kumimoji="1" lang="ja-JP" altLang="en-US"/>
          </a:p>
        </p:txBody>
      </p:sp>
      <p:sp>
        <p:nvSpPr>
          <p:cNvPr id="18" name="コンテンツ プレースホルダー 4"/>
          <p:cNvSpPr>
            <a:spLocks noGrp="1"/>
          </p:cNvSpPr>
          <p:nvPr>
            <p:ph idx="1"/>
          </p:nvPr>
        </p:nvSpPr>
        <p:spPr>
          <a:xfrm>
            <a:off x="900395" y="1803844"/>
            <a:ext cx="10452169" cy="1847225"/>
          </a:xfrm>
          <a:prstGeom prst="cloud">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500" dirty="0" smtClean="0">
                <a:solidFill>
                  <a:schemeClr val="tx2"/>
                </a:solidFill>
              </a:rPr>
              <a:t>ハウツー記事で商品紹介をしても</a:t>
            </a:r>
            <a:r>
              <a:rPr lang="ja-JP" altLang="en-US" sz="2500" dirty="0" smtClean="0">
                <a:solidFill>
                  <a:schemeClr val="tx2"/>
                </a:solidFill>
              </a:rPr>
              <a:t>売り込みと感じられないためには、商品</a:t>
            </a:r>
            <a:r>
              <a:rPr kumimoji="1" lang="ja-JP" altLang="en-US" sz="2500" dirty="0" smtClean="0">
                <a:solidFill>
                  <a:schemeClr val="tx2"/>
                </a:solidFill>
              </a:rPr>
              <a:t>紹介を行う前に</a:t>
            </a:r>
            <a:r>
              <a:rPr lang="ja-JP" altLang="en-US" sz="2500" dirty="0">
                <a:solidFill>
                  <a:schemeClr val="tx2"/>
                </a:solidFill>
              </a:rPr>
              <a:t>記事</a:t>
            </a:r>
            <a:r>
              <a:rPr kumimoji="1" lang="ja-JP" altLang="en-US" sz="2500" dirty="0" smtClean="0">
                <a:solidFill>
                  <a:schemeClr val="tx2"/>
                </a:solidFill>
              </a:rPr>
              <a:t>に対する信頼を高められれば良いのではないか</a:t>
            </a:r>
            <a:endParaRPr kumimoji="1" lang="ja-JP" altLang="en-US" sz="2500" dirty="0">
              <a:solidFill>
                <a:schemeClr val="tx2"/>
              </a:solidFill>
            </a:endParaRPr>
          </a:p>
        </p:txBody>
      </p:sp>
      <p:grpSp>
        <p:nvGrpSpPr>
          <p:cNvPr id="33" name="グループ化 32"/>
          <p:cNvGrpSpPr/>
          <p:nvPr/>
        </p:nvGrpSpPr>
        <p:grpSpPr>
          <a:xfrm>
            <a:off x="628357" y="3672503"/>
            <a:ext cx="4846311" cy="2341002"/>
            <a:chOff x="628357" y="3672503"/>
            <a:chExt cx="4846311" cy="2341002"/>
          </a:xfrm>
        </p:grpSpPr>
        <p:sp>
          <p:nvSpPr>
            <p:cNvPr id="15" name="テキスト ボックス 14"/>
            <p:cNvSpPr txBox="1"/>
            <p:nvPr/>
          </p:nvSpPr>
          <p:spPr>
            <a:xfrm>
              <a:off x="744582" y="5708205"/>
              <a:ext cx="594943" cy="305300"/>
            </a:xfrm>
            <a:prstGeom prst="rect">
              <a:avLst/>
            </a:prstGeom>
            <a:noFill/>
          </p:spPr>
          <p:txBody>
            <a:bodyPr wrap="none" rtlCol="0">
              <a:spAutoFit/>
            </a:bodyPr>
            <a:lstStyle/>
            <a:p>
              <a:r>
                <a:rPr lang="ja-JP" altLang="en-US" dirty="0" smtClean="0"/>
                <a:t>顧客</a:t>
              </a:r>
              <a:endParaRPr lang="ja-JP" altLang="en-US" dirty="0"/>
            </a:p>
          </p:txBody>
        </p:sp>
        <p:cxnSp>
          <p:nvCxnSpPr>
            <p:cNvPr id="12" name="直線矢印コネクタ 11"/>
            <p:cNvCxnSpPr/>
            <p:nvPr/>
          </p:nvCxnSpPr>
          <p:spPr>
            <a:xfrm flipV="1">
              <a:off x="1636445" y="4965108"/>
              <a:ext cx="2243577" cy="9219"/>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13" name="直線矢印コネクタ 12"/>
            <p:cNvCxnSpPr/>
            <p:nvPr/>
          </p:nvCxnSpPr>
          <p:spPr>
            <a:xfrm flipH="1">
              <a:off x="1648554" y="5441298"/>
              <a:ext cx="2219359" cy="17227"/>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pic>
          <p:nvPicPr>
            <p:cNvPr id="9" name="図 8"/>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28357" y="4417286"/>
              <a:ext cx="821822" cy="1327181"/>
            </a:xfrm>
            <a:prstGeom prst="rect">
              <a:avLst/>
            </a:prstGeom>
          </p:spPr>
        </p:pic>
        <p:pic>
          <p:nvPicPr>
            <p:cNvPr id="10" name="図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212823" y="4535842"/>
              <a:ext cx="644600" cy="1208625"/>
            </a:xfrm>
            <a:prstGeom prst="rect">
              <a:avLst/>
            </a:prstGeom>
          </p:spPr>
        </p:pic>
        <p:sp>
          <p:nvSpPr>
            <p:cNvPr id="17" name="テキスト ボックス 16"/>
            <p:cNvSpPr txBox="1"/>
            <p:nvPr/>
          </p:nvSpPr>
          <p:spPr>
            <a:xfrm>
              <a:off x="4041403" y="5704527"/>
              <a:ext cx="987440" cy="305299"/>
            </a:xfrm>
            <a:prstGeom prst="rect">
              <a:avLst/>
            </a:prstGeom>
            <a:noFill/>
          </p:spPr>
          <p:txBody>
            <a:bodyPr wrap="none" rtlCol="0">
              <a:spAutoFit/>
            </a:bodyPr>
            <a:lstStyle/>
            <a:p>
              <a:r>
                <a:rPr kumimoji="1" lang="ja-JP" altLang="en-US" dirty="0" smtClean="0"/>
                <a:t>営業マン</a:t>
              </a:r>
              <a:endParaRPr kumimoji="1" lang="ja-JP" altLang="en-US" dirty="0"/>
            </a:p>
          </p:txBody>
        </p:sp>
        <p:sp>
          <p:nvSpPr>
            <p:cNvPr id="19" name="ハート 18"/>
            <p:cNvSpPr/>
            <p:nvPr/>
          </p:nvSpPr>
          <p:spPr>
            <a:xfrm>
              <a:off x="2482180" y="5024428"/>
              <a:ext cx="527222" cy="384017"/>
            </a:xfrm>
            <a:prstGeom prst="heart">
              <a:avLst/>
            </a:prstGeom>
            <a:solidFill>
              <a:srgbClr val="F6CED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2" name="角丸四角形吹き出し 31"/>
            <p:cNvSpPr/>
            <p:nvPr/>
          </p:nvSpPr>
          <p:spPr>
            <a:xfrm>
              <a:off x="2816437" y="3672503"/>
              <a:ext cx="2658231" cy="813238"/>
            </a:xfrm>
            <a:prstGeom prst="wedgeRoundRectCallout">
              <a:avLst>
                <a:gd name="adj1" fmla="val -2351"/>
                <a:gd name="adj2" fmla="val 71617"/>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1600" dirty="0" smtClean="0">
                  <a:latin typeface="+mn-ea"/>
                </a:rPr>
                <a:t>世間話</a:t>
              </a:r>
              <a:r>
                <a:rPr lang="ja-JP" altLang="en-US" sz="1600" dirty="0">
                  <a:latin typeface="+mn-ea"/>
                </a:rPr>
                <a:t>や顧客の悩みを聞き</a:t>
              </a:r>
              <a:endParaRPr lang="en-US" altLang="ja-JP" sz="1600" dirty="0">
                <a:latin typeface="+mn-ea"/>
              </a:endParaRPr>
            </a:p>
            <a:p>
              <a:r>
                <a:rPr lang="ja-JP" altLang="en-US" sz="1600" dirty="0">
                  <a:latin typeface="+mn-ea"/>
                </a:rPr>
                <a:t>信頼を構築していく</a:t>
              </a:r>
              <a:endParaRPr lang="en-US" altLang="ja-JP" sz="1600" dirty="0">
                <a:latin typeface="+mn-ea"/>
              </a:endParaRPr>
            </a:p>
          </p:txBody>
        </p:sp>
      </p:grpSp>
      <p:sp>
        <p:nvSpPr>
          <p:cNvPr id="36" name="テキスト ボックス 35"/>
          <p:cNvSpPr txBox="1"/>
          <p:nvPr/>
        </p:nvSpPr>
        <p:spPr>
          <a:xfrm>
            <a:off x="6665527" y="5675352"/>
            <a:ext cx="594943" cy="305300"/>
          </a:xfrm>
          <a:prstGeom prst="rect">
            <a:avLst/>
          </a:prstGeom>
          <a:noFill/>
        </p:spPr>
        <p:txBody>
          <a:bodyPr wrap="none" rtlCol="0">
            <a:spAutoFit/>
          </a:bodyPr>
          <a:lstStyle/>
          <a:p>
            <a:r>
              <a:rPr lang="ja-JP" altLang="en-US" dirty="0" smtClean="0"/>
              <a:t>顧客</a:t>
            </a:r>
            <a:endParaRPr lang="ja-JP" altLang="en-US" dirty="0"/>
          </a:p>
        </p:txBody>
      </p:sp>
      <p:cxnSp>
        <p:nvCxnSpPr>
          <p:cNvPr id="37" name="直線矢印コネクタ 36"/>
          <p:cNvCxnSpPr/>
          <p:nvPr/>
        </p:nvCxnSpPr>
        <p:spPr>
          <a:xfrm flipV="1">
            <a:off x="7557390" y="4932255"/>
            <a:ext cx="2243577" cy="9219"/>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38" name="直線矢印コネクタ 37"/>
          <p:cNvCxnSpPr/>
          <p:nvPr/>
        </p:nvCxnSpPr>
        <p:spPr>
          <a:xfrm flipH="1">
            <a:off x="7569499" y="5408445"/>
            <a:ext cx="2219359" cy="17227"/>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pic>
        <p:nvPicPr>
          <p:cNvPr id="39" name="図 38"/>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549302" y="4384433"/>
            <a:ext cx="821822" cy="1327181"/>
          </a:xfrm>
          <a:prstGeom prst="rect">
            <a:avLst/>
          </a:prstGeom>
        </p:spPr>
      </p:pic>
      <p:sp>
        <p:nvSpPr>
          <p:cNvPr id="41" name="テキスト ボックス 40"/>
          <p:cNvSpPr txBox="1"/>
          <p:nvPr/>
        </p:nvSpPr>
        <p:spPr>
          <a:xfrm>
            <a:off x="10002546" y="5669680"/>
            <a:ext cx="1170513" cy="369332"/>
          </a:xfrm>
          <a:prstGeom prst="rect">
            <a:avLst/>
          </a:prstGeom>
          <a:noFill/>
        </p:spPr>
        <p:txBody>
          <a:bodyPr wrap="none" rtlCol="0">
            <a:spAutoFit/>
          </a:bodyPr>
          <a:lstStyle/>
          <a:p>
            <a:r>
              <a:rPr lang="ja-JP" altLang="en-US" dirty="0"/>
              <a:t>コンテンツ</a:t>
            </a:r>
            <a:endParaRPr kumimoji="1" lang="ja-JP" altLang="en-US" dirty="0"/>
          </a:p>
        </p:txBody>
      </p:sp>
      <p:sp>
        <p:nvSpPr>
          <p:cNvPr id="42" name="ハート 41"/>
          <p:cNvSpPr/>
          <p:nvPr/>
        </p:nvSpPr>
        <p:spPr>
          <a:xfrm>
            <a:off x="8403125" y="4991575"/>
            <a:ext cx="527222" cy="384017"/>
          </a:xfrm>
          <a:prstGeom prst="heart">
            <a:avLst/>
          </a:prstGeom>
          <a:solidFill>
            <a:srgbClr val="F6CED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3" name="角丸四角形吹き出し 42"/>
          <p:cNvSpPr/>
          <p:nvPr/>
        </p:nvSpPr>
        <p:spPr>
          <a:xfrm>
            <a:off x="8688672" y="3627454"/>
            <a:ext cx="2627748" cy="813238"/>
          </a:xfrm>
          <a:prstGeom prst="wedgeRoundRectCallout">
            <a:avLst>
              <a:gd name="adj1" fmla="val -2351"/>
              <a:gd name="adj2" fmla="val 71617"/>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1600" dirty="0">
                <a:solidFill>
                  <a:schemeClr val="bg1"/>
                </a:solidFill>
              </a:rPr>
              <a:t>お客様の疑問や困りごとに</a:t>
            </a:r>
            <a:r>
              <a:rPr lang="ja-JP" altLang="en-US" sz="1600" dirty="0" smtClean="0">
                <a:solidFill>
                  <a:schemeClr val="bg1"/>
                </a:solidFill>
              </a:rPr>
              <a:t>対して</a:t>
            </a:r>
            <a:r>
              <a:rPr lang="ja-JP" altLang="en-US" sz="1600" dirty="0">
                <a:solidFill>
                  <a:schemeClr val="bg1"/>
                </a:solidFill>
              </a:rPr>
              <a:t>記事</a:t>
            </a:r>
            <a:r>
              <a:rPr lang="ja-JP" altLang="en-US" sz="1600" dirty="0" smtClean="0">
                <a:solidFill>
                  <a:schemeClr val="bg1"/>
                </a:solidFill>
              </a:rPr>
              <a:t>で</a:t>
            </a:r>
            <a:r>
              <a:rPr lang="ja-JP" altLang="en-US" sz="1600" dirty="0">
                <a:solidFill>
                  <a:schemeClr val="bg1"/>
                </a:solidFill>
              </a:rPr>
              <a:t>答える</a:t>
            </a:r>
            <a:endParaRPr lang="en-US" altLang="ja-JP" sz="1600" dirty="0">
              <a:solidFill>
                <a:schemeClr val="bg1"/>
              </a:solidFill>
            </a:endParaRPr>
          </a:p>
        </p:txBody>
      </p:sp>
      <p:pic>
        <p:nvPicPr>
          <p:cNvPr id="45" name="図 4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900458" y="4662067"/>
            <a:ext cx="1374690" cy="956173"/>
          </a:xfrm>
          <a:prstGeom prst="rect">
            <a:avLst/>
          </a:prstGeom>
        </p:spPr>
      </p:pic>
    </p:spTree>
    <p:extLst>
      <p:ext uri="{BB962C8B-B14F-4D97-AF65-F5344CB8AC3E}">
        <p14:creationId xmlns:p14="http://schemas.microsoft.com/office/powerpoint/2010/main" val="148495100"/>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問題意識</a:t>
            </a:r>
            <a:endParaRPr kumimoji="1" lang="ja-JP" altLang="en-US" dirty="0"/>
          </a:p>
        </p:txBody>
      </p:sp>
      <p:sp>
        <p:nvSpPr>
          <p:cNvPr id="4" name="スライド番号プレースホルダー 3"/>
          <p:cNvSpPr>
            <a:spLocks noGrp="1"/>
          </p:cNvSpPr>
          <p:nvPr>
            <p:ph type="sldNum" sz="quarter" idx="12"/>
          </p:nvPr>
        </p:nvSpPr>
        <p:spPr/>
        <p:txBody>
          <a:bodyPr/>
          <a:lstStyle/>
          <a:p>
            <a:fld id="{F46A3120-87D5-48FE-95FF-B9D32DB3470B}" type="slidenum">
              <a:rPr kumimoji="1" lang="ja-JP" altLang="en-US" smtClean="0"/>
              <a:t>25</a:t>
            </a:fld>
            <a:endParaRPr kumimoji="1" lang="ja-JP" altLang="en-US"/>
          </a:p>
        </p:txBody>
      </p:sp>
      <p:sp>
        <p:nvSpPr>
          <p:cNvPr id="5" name="雲 4"/>
          <p:cNvSpPr/>
          <p:nvPr/>
        </p:nvSpPr>
        <p:spPr>
          <a:xfrm>
            <a:off x="1445010" y="2427859"/>
            <a:ext cx="9362940" cy="2859110"/>
          </a:xfrm>
          <a:prstGeom prst="cloud">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500" dirty="0" smtClean="0">
                <a:solidFill>
                  <a:schemeClr val="tx2"/>
                </a:solidFill>
              </a:rPr>
              <a:t>信頼関係とはどのようにして構築されるのか</a:t>
            </a:r>
            <a:endParaRPr kumimoji="1" lang="ja-JP" altLang="en-US" sz="2500" dirty="0">
              <a:solidFill>
                <a:schemeClr val="tx2"/>
              </a:solidFill>
            </a:endParaRPr>
          </a:p>
        </p:txBody>
      </p:sp>
    </p:spTree>
    <p:extLst>
      <p:ext uri="{BB962C8B-B14F-4D97-AF65-F5344CB8AC3E}">
        <p14:creationId xmlns:p14="http://schemas.microsoft.com/office/powerpoint/2010/main" val="223983842"/>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問題意識</a:t>
            </a:r>
            <a:endParaRPr kumimoji="1" lang="ja-JP" altLang="en-US" dirty="0"/>
          </a:p>
        </p:txBody>
      </p:sp>
      <p:sp>
        <p:nvSpPr>
          <p:cNvPr id="5" name="コンテンツ プレースホルダー 4"/>
          <p:cNvSpPr>
            <a:spLocks noGrp="1"/>
          </p:cNvSpPr>
          <p:nvPr>
            <p:ph idx="1"/>
          </p:nvPr>
        </p:nvSpPr>
        <p:spPr>
          <a:xfrm>
            <a:off x="1097280" y="1845734"/>
            <a:ext cx="7956568" cy="1990411"/>
          </a:xfrm>
        </p:spPr>
        <p:txBody>
          <a:bodyPr>
            <a:normAutofit/>
          </a:bodyPr>
          <a:lstStyle/>
          <a:p>
            <a:pPr marL="0" indent="0">
              <a:buNone/>
            </a:pPr>
            <a:r>
              <a:rPr lang="ja-JP" altLang="en-US" dirty="0" smtClean="0"/>
              <a:t>竹内淑恵（</a:t>
            </a:r>
            <a:r>
              <a:rPr lang="en-US" altLang="ja-JP" dirty="0" smtClean="0"/>
              <a:t>2016</a:t>
            </a:r>
            <a:r>
              <a:rPr lang="ja-JP" altLang="en-US" dirty="0" smtClean="0"/>
              <a:t>）</a:t>
            </a:r>
            <a:endParaRPr lang="en-US" altLang="ja-JP" dirty="0" smtClean="0"/>
          </a:p>
          <a:p>
            <a:pPr marL="0" indent="0">
              <a:buNone/>
            </a:pPr>
            <a:r>
              <a:rPr lang="ja-JP" altLang="en-US" dirty="0" smtClean="0"/>
              <a:t>共感</a:t>
            </a:r>
            <a:r>
              <a:rPr lang="ja-JP" altLang="en-US" dirty="0"/>
              <a:t>が得られると</a:t>
            </a:r>
            <a:r>
              <a:rPr lang="ja-JP" altLang="en-US" dirty="0" smtClean="0"/>
              <a:t>、受容</a:t>
            </a:r>
            <a:r>
              <a:rPr lang="ja-JP" altLang="en-US" dirty="0"/>
              <a:t>・拡散や信頼・満足にプラスの影響がある</a:t>
            </a:r>
            <a:r>
              <a:rPr lang="ja-JP" altLang="en-US" dirty="0" smtClean="0"/>
              <a:t>。</a:t>
            </a:r>
            <a:endParaRPr lang="en-US" altLang="ja-JP" dirty="0" smtClean="0"/>
          </a:p>
          <a:p>
            <a:pPr marL="0" indent="0">
              <a:buNone/>
            </a:pPr>
            <a:r>
              <a:rPr lang="ja-JP" altLang="en-US" dirty="0" smtClean="0"/>
              <a:t>サービス</a:t>
            </a:r>
            <a:r>
              <a:rPr lang="ja-JP" altLang="en-US" dirty="0"/>
              <a:t>提供者の専門性、確実性</a:t>
            </a:r>
            <a:r>
              <a:rPr lang="ja-JP" altLang="en-US" dirty="0" smtClean="0"/>
              <a:t>は信頼</a:t>
            </a:r>
            <a:r>
              <a:rPr lang="ja-JP" altLang="en-US" dirty="0"/>
              <a:t>に対して直接影響を</a:t>
            </a:r>
            <a:r>
              <a:rPr lang="ja-JP" altLang="en-US" dirty="0" smtClean="0"/>
              <a:t>及ぼす。</a:t>
            </a:r>
            <a:endParaRPr kumimoji="1" lang="ja-JP" altLang="en-US" dirty="0"/>
          </a:p>
        </p:txBody>
      </p:sp>
      <p:sp>
        <p:nvSpPr>
          <p:cNvPr id="4" name="スライド番号プレースホルダー 3"/>
          <p:cNvSpPr>
            <a:spLocks noGrp="1"/>
          </p:cNvSpPr>
          <p:nvPr>
            <p:ph type="sldNum" sz="quarter" idx="12"/>
          </p:nvPr>
        </p:nvSpPr>
        <p:spPr/>
        <p:txBody>
          <a:bodyPr/>
          <a:lstStyle/>
          <a:p>
            <a:fld id="{F46A3120-87D5-48FE-95FF-B9D32DB3470B}" type="slidenum">
              <a:rPr kumimoji="1" lang="ja-JP" altLang="en-US" smtClean="0"/>
              <a:t>26</a:t>
            </a:fld>
            <a:endParaRPr kumimoji="1" lang="ja-JP" altLang="en-US"/>
          </a:p>
        </p:txBody>
      </p:sp>
      <p:grpSp>
        <p:nvGrpSpPr>
          <p:cNvPr id="23" name="グループ化 22"/>
          <p:cNvGrpSpPr/>
          <p:nvPr/>
        </p:nvGrpSpPr>
        <p:grpSpPr>
          <a:xfrm>
            <a:off x="3788483" y="4029909"/>
            <a:ext cx="4675993" cy="2139929"/>
            <a:chOff x="6151278" y="2256350"/>
            <a:chExt cx="4675993" cy="2139929"/>
          </a:xfrm>
        </p:grpSpPr>
        <p:grpSp>
          <p:nvGrpSpPr>
            <p:cNvPr id="25" name="グループ化 24"/>
            <p:cNvGrpSpPr/>
            <p:nvPr/>
          </p:nvGrpSpPr>
          <p:grpSpPr>
            <a:xfrm>
              <a:off x="6346887" y="2256350"/>
              <a:ext cx="4480384" cy="2139929"/>
              <a:chOff x="1098111" y="3088220"/>
              <a:chExt cx="4480384" cy="2139929"/>
            </a:xfrm>
          </p:grpSpPr>
          <p:sp>
            <p:nvSpPr>
              <p:cNvPr id="27" name="テキスト ボックス 26"/>
              <p:cNvSpPr txBox="1"/>
              <p:nvPr/>
            </p:nvSpPr>
            <p:spPr>
              <a:xfrm>
                <a:off x="3167749" y="3088220"/>
                <a:ext cx="425002" cy="477054"/>
              </a:xfrm>
              <a:prstGeom prst="rect">
                <a:avLst/>
              </a:prstGeom>
              <a:noFill/>
            </p:spPr>
            <p:txBody>
              <a:bodyPr wrap="square" rtlCol="0">
                <a:spAutoFit/>
              </a:bodyPr>
              <a:lstStyle/>
              <a:p>
                <a:r>
                  <a:rPr kumimoji="1" lang="ja-JP" altLang="en-US" sz="2500" dirty="0" smtClean="0">
                    <a:solidFill>
                      <a:schemeClr val="tx2"/>
                    </a:solidFill>
                  </a:rPr>
                  <a:t>＋</a:t>
                </a:r>
                <a:endParaRPr kumimoji="1" lang="ja-JP" altLang="en-US" sz="2500" dirty="0">
                  <a:solidFill>
                    <a:schemeClr val="tx2"/>
                  </a:solidFill>
                </a:endParaRPr>
              </a:p>
            </p:txBody>
          </p:sp>
          <p:sp>
            <p:nvSpPr>
              <p:cNvPr id="29" name="右矢印 28"/>
              <p:cNvSpPr/>
              <p:nvPr/>
            </p:nvSpPr>
            <p:spPr>
              <a:xfrm>
                <a:off x="2909597" y="3466768"/>
                <a:ext cx="942691" cy="191531"/>
              </a:xfrm>
              <a:prstGeom prst="rightArrow">
                <a:avLst>
                  <a:gd name="adj1" fmla="val 24194"/>
                  <a:gd name="adj2" fmla="val 50000"/>
                </a:avLst>
              </a:prstGeom>
              <a:solidFill>
                <a:schemeClr val="accent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0" name="円/楕円 29"/>
              <p:cNvSpPr/>
              <p:nvPr/>
            </p:nvSpPr>
            <p:spPr>
              <a:xfrm>
                <a:off x="3878484" y="4300870"/>
                <a:ext cx="1700011" cy="927279"/>
              </a:xfrm>
              <a:prstGeom prst="ellipse">
                <a:avLst/>
              </a:prstGeom>
              <a:solidFill>
                <a:srgbClr val="EFA48D"/>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1600" dirty="0">
                    <a:solidFill>
                      <a:srgbClr val="242852"/>
                    </a:solidFill>
                  </a:rPr>
                  <a:t>Facebook</a:t>
                </a:r>
                <a:r>
                  <a:rPr lang="ja-JP" altLang="en-US" sz="1600" dirty="0">
                    <a:solidFill>
                      <a:srgbClr val="242852"/>
                    </a:solidFill>
                  </a:rPr>
                  <a:t>ページへの</a:t>
                </a:r>
                <a:r>
                  <a:rPr kumimoji="1" lang="ja-JP" altLang="en-US" dirty="0" smtClean="0">
                    <a:solidFill>
                      <a:schemeClr val="tx2"/>
                    </a:solidFill>
                  </a:rPr>
                  <a:t>信頼</a:t>
                </a:r>
                <a:endParaRPr kumimoji="1" lang="ja-JP" altLang="en-US" dirty="0">
                  <a:solidFill>
                    <a:schemeClr val="tx2"/>
                  </a:solidFill>
                </a:endParaRPr>
              </a:p>
            </p:txBody>
          </p:sp>
          <p:sp>
            <p:nvSpPr>
              <p:cNvPr id="31" name="円/楕円 30"/>
              <p:cNvSpPr/>
              <p:nvPr/>
            </p:nvSpPr>
            <p:spPr>
              <a:xfrm>
                <a:off x="3825854" y="3178447"/>
                <a:ext cx="1700011" cy="927279"/>
              </a:xfrm>
              <a:prstGeom prst="ellipse">
                <a:avLst/>
              </a:prstGeom>
              <a:solidFill>
                <a:srgbClr val="EFA48D"/>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1600" dirty="0">
                    <a:solidFill>
                      <a:srgbClr val="242852"/>
                    </a:solidFill>
                  </a:rPr>
                  <a:t>Facebook</a:t>
                </a:r>
                <a:r>
                  <a:rPr lang="ja-JP" altLang="en-US" sz="1600" dirty="0">
                    <a:solidFill>
                      <a:srgbClr val="242852"/>
                    </a:solidFill>
                  </a:rPr>
                  <a:t>ページへの</a:t>
                </a:r>
                <a:r>
                  <a:rPr kumimoji="1" lang="ja-JP" altLang="en-US" dirty="0" smtClean="0">
                    <a:solidFill>
                      <a:schemeClr val="tx2"/>
                    </a:solidFill>
                  </a:rPr>
                  <a:t>満足</a:t>
                </a:r>
                <a:endParaRPr kumimoji="1" lang="ja-JP" altLang="en-US" dirty="0">
                  <a:solidFill>
                    <a:schemeClr val="tx2"/>
                  </a:solidFill>
                </a:endParaRPr>
              </a:p>
            </p:txBody>
          </p:sp>
          <p:sp>
            <p:nvSpPr>
              <p:cNvPr id="32" name="円/楕円 31"/>
              <p:cNvSpPr/>
              <p:nvPr/>
            </p:nvSpPr>
            <p:spPr>
              <a:xfrm>
                <a:off x="1098111" y="3127339"/>
                <a:ext cx="1700011" cy="927279"/>
              </a:xfrm>
              <a:prstGeom prst="ellipse">
                <a:avLst/>
              </a:prstGeom>
              <a:solidFill>
                <a:srgbClr val="EFA48D"/>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600" dirty="0" smtClean="0">
                    <a:solidFill>
                      <a:schemeClr val="tx2"/>
                    </a:solidFill>
                  </a:rPr>
                  <a:t>Facebook</a:t>
                </a:r>
                <a:r>
                  <a:rPr kumimoji="1" lang="ja-JP" altLang="en-US" sz="1600" dirty="0" smtClean="0">
                    <a:solidFill>
                      <a:schemeClr val="tx2"/>
                    </a:solidFill>
                  </a:rPr>
                  <a:t>ページへの</a:t>
                </a:r>
                <a:r>
                  <a:rPr kumimoji="1" lang="ja-JP" altLang="en-US" dirty="0" smtClean="0">
                    <a:solidFill>
                      <a:schemeClr val="tx2"/>
                    </a:solidFill>
                  </a:rPr>
                  <a:t>共感</a:t>
                </a:r>
                <a:endParaRPr kumimoji="1" lang="ja-JP" altLang="en-US" dirty="0">
                  <a:solidFill>
                    <a:schemeClr val="tx2"/>
                  </a:solidFill>
                </a:endParaRPr>
              </a:p>
            </p:txBody>
          </p:sp>
          <p:sp>
            <p:nvSpPr>
              <p:cNvPr id="33" name="テキスト ボックス 32"/>
              <p:cNvSpPr txBox="1"/>
              <p:nvPr/>
            </p:nvSpPr>
            <p:spPr>
              <a:xfrm>
                <a:off x="3092213" y="3757355"/>
                <a:ext cx="425002" cy="477054"/>
              </a:xfrm>
              <a:prstGeom prst="rect">
                <a:avLst/>
              </a:prstGeom>
              <a:noFill/>
            </p:spPr>
            <p:txBody>
              <a:bodyPr wrap="square" rtlCol="0">
                <a:spAutoFit/>
              </a:bodyPr>
              <a:lstStyle/>
              <a:p>
                <a:r>
                  <a:rPr kumimoji="1" lang="ja-JP" altLang="en-US" sz="2500" dirty="0" smtClean="0">
                    <a:solidFill>
                      <a:schemeClr val="tx2"/>
                    </a:solidFill>
                  </a:rPr>
                  <a:t>＋</a:t>
                </a:r>
                <a:endParaRPr kumimoji="1" lang="ja-JP" altLang="en-US" sz="2500" dirty="0">
                  <a:solidFill>
                    <a:schemeClr val="tx2"/>
                  </a:solidFill>
                </a:endParaRPr>
              </a:p>
            </p:txBody>
          </p:sp>
          <p:sp>
            <p:nvSpPr>
              <p:cNvPr id="34" name="右矢印 33"/>
              <p:cNvSpPr/>
              <p:nvPr/>
            </p:nvSpPr>
            <p:spPr>
              <a:xfrm>
                <a:off x="2873623" y="4642152"/>
                <a:ext cx="931699" cy="218713"/>
              </a:xfrm>
              <a:prstGeom prst="rightArrow">
                <a:avLst>
                  <a:gd name="adj1" fmla="val 24194"/>
                  <a:gd name="adj2" fmla="val 50000"/>
                </a:avLst>
              </a:prstGeom>
              <a:solidFill>
                <a:schemeClr val="accent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5" name="右矢印 34"/>
              <p:cNvSpPr/>
              <p:nvPr/>
            </p:nvSpPr>
            <p:spPr>
              <a:xfrm rot="2115412">
                <a:off x="2741190" y="4065710"/>
                <a:ext cx="1228288" cy="225276"/>
              </a:xfrm>
              <a:prstGeom prst="rightArrow">
                <a:avLst>
                  <a:gd name="adj1" fmla="val 24194"/>
                  <a:gd name="adj2" fmla="val 50000"/>
                </a:avLst>
              </a:prstGeom>
              <a:solidFill>
                <a:schemeClr val="accent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26" name="角丸四角形 25"/>
            <p:cNvSpPr/>
            <p:nvPr/>
          </p:nvSpPr>
          <p:spPr>
            <a:xfrm>
              <a:off x="6151278" y="3589613"/>
              <a:ext cx="1907254" cy="624781"/>
            </a:xfrm>
            <a:prstGeom prst="roundRect">
              <a:avLst/>
            </a:prstGeom>
            <a:solidFill>
              <a:srgbClr val="EE9CA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600" dirty="0" smtClean="0">
                  <a:solidFill>
                    <a:schemeClr val="tx2"/>
                  </a:solidFill>
                </a:rPr>
                <a:t>サービス提供者の</a:t>
              </a:r>
              <a:r>
                <a:rPr lang="ja-JP" altLang="en-US" dirty="0" smtClean="0">
                  <a:solidFill>
                    <a:schemeClr val="tx2"/>
                  </a:solidFill>
                </a:rPr>
                <a:t>専門性・確実性</a:t>
              </a:r>
              <a:endParaRPr lang="ja-JP" altLang="en-US" dirty="0">
                <a:solidFill>
                  <a:schemeClr val="tx2"/>
                </a:solidFill>
              </a:endParaRPr>
            </a:p>
          </p:txBody>
        </p:sp>
      </p:grpSp>
      <p:sp>
        <p:nvSpPr>
          <p:cNvPr id="16" name="角丸四角形 15"/>
          <p:cNvSpPr/>
          <p:nvPr/>
        </p:nvSpPr>
        <p:spPr>
          <a:xfrm>
            <a:off x="2382008" y="3830286"/>
            <a:ext cx="1797452" cy="399245"/>
          </a:xfrm>
          <a:prstGeom prst="roundRect">
            <a:avLst/>
          </a:prstGeom>
          <a:solidFill>
            <a:srgbClr val="FED78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smtClean="0">
                <a:solidFill>
                  <a:schemeClr val="tx2"/>
                </a:solidFill>
              </a:rPr>
              <a:t>自分事に感じる</a:t>
            </a:r>
            <a:endParaRPr lang="ja-JP" altLang="en-US" dirty="0">
              <a:solidFill>
                <a:schemeClr val="tx2"/>
              </a:solidFill>
            </a:endParaRPr>
          </a:p>
        </p:txBody>
      </p:sp>
      <p:sp>
        <p:nvSpPr>
          <p:cNvPr id="17" name="角丸四角形 16"/>
          <p:cNvSpPr/>
          <p:nvPr/>
        </p:nvSpPr>
        <p:spPr>
          <a:xfrm>
            <a:off x="2301736" y="4246847"/>
            <a:ext cx="1960957" cy="399245"/>
          </a:xfrm>
          <a:prstGeom prst="roundRect">
            <a:avLst/>
          </a:prstGeom>
          <a:solidFill>
            <a:srgbClr val="FED78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smtClean="0">
                <a:solidFill>
                  <a:schemeClr val="tx2"/>
                </a:solidFill>
              </a:rPr>
              <a:t>読むことは重要だ</a:t>
            </a:r>
            <a:endParaRPr kumimoji="1" lang="ja-JP" altLang="en-US" dirty="0">
              <a:solidFill>
                <a:schemeClr val="tx2"/>
              </a:solidFill>
            </a:endParaRPr>
          </a:p>
        </p:txBody>
      </p:sp>
      <p:grpSp>
        <p:nvGrpSpPr>
          <p:cNvPr id="3" name="グループ化 2"/>
          <p:cNvGrpSpPr/>
          <p:nvPr/>
        </p:nvGrpSpPr>
        <p:grpSpPr>
          <a:xfrm>
            <a:off x="8161176" y="5379345"/>
            <a:ext cx="1160202" cy="1263002"/>
            <a:chOff x="8161176" y="5379345"/>
            <a:chExt cx="1160202" cy="1263002"/>
          </a:xfrm>
        </p:grpSpPr>
        <p:sp>
          <p:nvSpPr>
            <p:cNvPr id="18" name="角丸四角形 17"/>
            <p:cNvSpPr/>
            <p:nvPr/>
          </p:nvSpPr>
          <p:spPr>
            <a:xfrm>
              <a:off x="8161176" y="6243102"/>
              <a:ext cx="1160202" cy="399245"/>
            </a:xfrm>
            <a:prstGeom prst="roundRect">
              <a:avLst/>
            </a:prstGeom>
            <a:solidFill>
              <a:srgbClr val="FED78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a:solidFill>
                    <a:srgbClr val="242852"/>
                  </a:solidFill>
                </a:rPr>
                <a:t>役に立つ</a:t>
              </a:r>
            </a:p>
          </p:txBody>
        </p:sp>
        <p:sp>
          <p:nvSpPr>
            <p:cNvPr id="19" name="角丸四角形 18"/>
            <p:cNvSpPr/>
            <p:nvPr/>
          </p:nvSpPr>
          <p:spPr>
            <a:xfrm>
              <a:off x="8161176" y="5802554"/>
              <a:ext cx="1160202" cy="399245"/>
            </a:xfrm>
            <a:prstGeom prst="roundRect">
              <a:avLst/>
            </a:prstGeom>
            <a:solidFill>
              <a:srgbClr val="FED78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a:solidFill>
                    <a:srgbClr val="242852"/>
                  </a:solidFill>
                </a:rPr>
                <a:t>価値</a:t>
              </a:r>
            </a:p>
          </p:txBody>
        </p:sp>
        <p:sp>
          <p:nvSpPr>
            <p:cNvPr id="21" name="角丸四角形 20"/>
            <p:cNvSpPr/>
            <p:nvPr/>
          </p:nvSpPr>
          <p:spPr>
            <a:xfrm>
              <a:off x="8161176" y="5379345"/>
              <a:ext cx="1160202" cy="399245"/>
            </a:xfrm>
            <a:prstGeom prst="roundRect">
              <a:avLst/>
            </a:prstGeom>
            <a:solidFill>
              <a:srgbClr val="FED78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smtClean="0">
                  <a:solidFill>
                    <a:srgbClr val="242852"/>
                  </a:solidFill>
                </a:rPr>
                <a:t>信頼</a:t>
              </a:r>
              <a:endParaRPr lang="ja-JP" altLang="en-US" dirty="0">
                <a:solidFill>
                  <a:srgbClr val="242852"/>
                </a:solidFill>
              </a:endParaRPr>
            </a:p>
          </p:txBody>
        </p:sp>
      </p:grpSp>
      <p:sp>
        <p:nvSpPr>
          <p:cNvPr id="22" name="角丸四角形 21"/>
          <p:cNvSpPr/>
          <p:nvPr/>
        </p:nvSpPr>
        <p:spPr>
          <a:xfrm>
            <a:off x="8069515" y="4277578"/>
            <a:ext cx="1596857" cy="542194"/>
          </a:xfrm>
          <a:prstGeom prst="roundRect">
            <a:avLst/>
          </a:prstGeom>
          <a:solidFill>
            <a:srgbClr val="FED78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600" dirty="0" smtClean="0">
                <a:solidFill>
                  <a:srgbClr val="242852"/>
                </a:solidFill>
              </a:rPr>
              <a:t>他人に肯定的なこと</a:t>
            </a:r>
            <a:r>
              <a:rPr lang="ja-JP" altLang="en-US" sz="1600" dirty="0">
                <a:solidFill>
                  <a:srgbClr val="242852"/>
                </a:solidFill>
              </a:rPr>
              <a:t>を</a:t>
            </a:r>
            <a:r>
              <a:rPr lang="ja-JP" altLang="en-US" sz="1600" dirty="0" smtClean="0">
                <a:solidFill>
                  <a:srgbClr val="242852"/>
                </a:solidFill>
              </a:rPr>
              <a:t>言う</a:t>
            </a:r>
            <a:endParaRPr lang="ja-JP" altLang="en-US" sz="1600" dirty="0">
              <a:solidFill>
                <a:srgbClr val="242852"/>
              </a:solidFill>
            </a:endParaRPr>
          </a:p>
        </p:txBody>
      </p:sp>
      <p:sp>
        <p:nvSpPr>
          <p:cNvPr id="24" name="角丸四角形 23"/>
          <p:cNvSpPr/>
          <p:nvPr/>
        </p:nvSpPr>
        <p:spPr>
          <a:xfrm>
            <a:off x="8131495" y="3842090"/>
            <a:ext cx="1436219" cy="399245"/>
          </a:xfrm>
          <a:prstGeom prst="roundRect">
            <a:avLst/>
          </a:prstGeom>
          <a:solidFill>
            <a:srgbClr val="FED78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smtClean="0">
                <a:solidFill>
                  <a:srgbClr val="242852"/>
                </a:solidFill>
              </a:rPr>
              <a:t>良い選択肢</a:t>
            </a:r>
            <a:endParaRPr lang="ja-JP" altLang="en-US" dirty="0">
              <a:solidFill>
                <a:srgbClr val="242852"/>
              </a:solidFill>
            </a:endParaRPr>
          </a:p>
        </p:txBody>
      </p:sp>
      <p:sp>
        <p:nvSpPr>
          <p:cNvPr id="28" name="角丸四角形 27"/>
          <p:cNvSpPr/>
          <p:nvPr/>
        </p:nvSpPr>
        <p:spPr>
          <a:xfrm>
            <a:off x="8287842" y="3422193"/>
            <a:ext cx="1160202" cy="399245"/>
          </a:xfrm>
          <a:prstGeom prst="roundRect">
            <a:avLst/>
          </a:prstGeom>
          <a:solidFill>
            <a:srgbClr val="FED78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a:solidFill>
                  <a:srgbClr val="242852"/>
                </a:solidFill>
              </a:rPr>
              <a:t>満足</a:t>
            </a:r>
          </a:p>
        </p:txBody>
      </p:sp>
    </p:spTree>
    <p:extLst>
      <p:ext uri="{BB962C8B-B14F-4D97-AF65-F5344CB8AC3E}">
        <p14:creationId xmlns:p14="http://schemas.microsoft.com/office/powerpoint/2010/main" val="35699131"/>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問題意識</a:t>
            </a:r>
            <a:endParaRPr kumimoji="1" lang="ja-JP" altLang="en-US" dirty="0"/>
          </a:p>
        </p:txBody>
      </p:sp>
      <p:sp>
        <p:nvSpPr>
          <p:cNvPr id="4" name="スライド番号プレースホルダー 3"/>
          <p:cNvSpPr>
            <a:spLocks noGrp="1"/>
          </p:cNvSpPr>
          <p:nvPr>
            <p:ph type="sldNum" sz="quarter" idx="12"/>
          </p:nvPr>
        </p:nvSpPr>
        <p:spPr/>
        <p:txBody>
          <a:bodyPr/>
          <a:lstStyle/>
          <a:p>
            <a:fld id="{F46A3120-87D5-48FE-95FF-B9D32DB3470B}" type="slidenum">
              <a:rPr kumimoji="1" lang="ja-JP" altLang="en-US" smtClean="0"/>
              <a:t>27</a:t>
            </a:fld>
            <a:endParaRPr kumimoji="1" lang="ja-JP" altLang="en-US"/>
          </a:p>
        </p:txBody>
      </p:sp>
      <p:sp>
        <p:nvSpPr>
          <p:cNvPr id="5" name="コンテンツ プレースホルダー 4"/>
          <p:cNvSpPr>
            <a:spLocks noGrp="1"/>
          </p:cNvSpPr>
          <p:nvPr>
            <p:ph idx="1"/>
          </p:nvPr>
        </p:nvSpPr>
        <p:spPr>
          <a:xfrm>
            <a:off x="703829" y="2587332"/>
            <a:ext cx="10971703" cy="3022480"/>
          </a:xfrm>
          <a:prstGeom prst="cloud">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500" dirty="0" smtClean="0">
                <a:solidFill>
                  <a:schemeClr val="tx2"/>
                </a:solidFill>
              </a:rPr>
              <a:t>信頼関係が構築されたオーディエンスはコンテンツ内の商品紹介に対してどのような態度を示すか</a:t>
            </a:r>
            <a:endParaRPr kumimoji="1" lang="ja-JP" altLang="en-US" sz="2500" dirty="0">
              <a:solidFill>
                <a:schemeClr val="tx2"/>
              </a:solidFill>
            </a:endParaRPr>
          </a:p>
        </p:txBody>
      </p:sp>
    </p:spTree>
    <p:extLst>
      <p:ext uri="{BB962C8B-B14F-4D97-AF65-F5344CB8AC3E}">
        <p14:creationId xmlns:p14="http://schemas.microsoft.com/office/powerpoint/2010/main" val="1727074511"/>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研究目的</a:t>
            </a:r>
            <a:endParaRPr kumimoji="1" lang="ja-JP" altLang="en-US" dirty="0"/>
          </a:p>
        </p:txBody>
      </p:sp>
      <p:sp>
        <p:nvSpPr>
          <p:cNvPr id="4" name="スライド番号プレースホルダー 3"/>
          <p:cNvSpPr>
            <a:spLocks noGrp="1"/>
          </p:cNvSpPr>
          <p:nvPr>
            <p:ph type="sldNum" sz="quarter" idx="12"/>
          </p:nvPr>
        </p:nvSpPr>
        <p:spPr/>
        <p:txBody>
          <a:bodyPr/>
          <a:lstStyle/>
          <a:p>
            <a:fld id="{F46A3120-87D5-48FE-95FF-B9D32DB3470B}" type="slidenum">
              <a:rPr kumimoji="1" lang="ja-JP" altLang="en-US" smtClean="0"/>
              <a:t>28</a:t>
            </a:fld>
            <a:endParaRPr kumimoji="1" lang="ja-JP" altLang="en-US"/>
          </a:p>
        </p:txBody>
      </p:sp>
      <p:sp>
        <p:nvSpPr>
          <p:cNvPr id="5" name="コンテンツ プレースホルダー 4"/>
          <p:cNvSpPr>
            <a:spLocks noGrp="1"/>
          </p:cNvSpPr>
          <p:nvPr>
            <p:ph idx="1"/>
          </p:nvPr>
        </p:nvSpPr>
        <p:spPr>
          <a:xfrm>
            <a:off x="909248" y="2613122"/>
            <a:ext cx="10434463" cy="275736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3200" dirty="0" smtClean="0"/>
              <a:t>ハウツー記事に対する態度を形成する要素を明らかにし、</a:t>
            </a:r>
            <a:endParaRPr lang="en-US" altLang="ja-JP" sz="3200" dirty="0" smtClean="0"/>
          </a:p>
          <a:p>
            <a:pPr algn="ctr"/>
            <a:r>
              <a:rPr lang="ja-JP" altLang="en-US" sz="3200" dirty="0" smtClean="0"/>
              <a:t>さらにその態度が商品に対する態度として</a:t>
            </a:r>
            <a:endParaRPr lang="en-US" altLang="ja-JP" sz="3200" dirty="0" smtClean="0"/>
          </a:p>
          <a:p>
            <a:pPr algn="ctr"/>
            <a:r>
              <a:rPr lang="ja-JP" altLang="en-US" sz="3200" dirty="0" smtClean="0"/>
              <a:t>どのような影響を与えるのかを明らかにする。</a:t>
            </a:r>
            <a:endParaRPr lang="ja-JP" altLang="en-US" sz="3200" dirty="0"/>
          </a:p>
        </p:txBody>
      </p:sp>
    </p:spTree>
    <p:extLst>
      <p:ext uri="{BB962C8B-B14F-4D97-AF65-F5344CB8AC3E}">
        <p14:creationId xmlns:p14="http://schemas.microsoft.com/office/powerpoint/2010/main" val="577974498"/>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smtClean="0"/>
              <a:t>仮説導出</a:t>
            </a:r>
            <a:r>
              <a:rPr lang="en-US" altLang="ja-JP" dirty="0" smtClean="0"/>
              <a:t>1</a:t>
            </a:r>
            <a:endParaRPr kumimoji="1" lang="ja-JP" altLang="en-US" dirty="0"/>
          </a:p>
        </p:txBody>
      </p:sp>
      <p:sp>
        <p:nvSpPr>
          <p:cNvPr id="3" name="コンテンツ プレースホルダー 2"/>
          <p:cNvSpPr>
            <a:spLocks noGrp="1"/>
          </p:cNvSpPr>
          <p:nvPr>
            <p:ph idx="1"/>
          </p:nvPr>
        </p:nvSpPr>
        <p:spPr/>
        <p:txBody>
          <a:bodyPr/>
          <a:lstStyle/>
          <a:p>
            <a:r>
              <a:rPr kumimoji="1" lang="ja-JP" altLang="en-US" dirty="0" smtClean="0"/>
              <a:t>深井氏　</a:t>
            </a:r>
            <a:r>
              <a:rPr kumimoji="1" lang="ja-JP" altLang="en-US" sz="1800" dirty="0" smtClean="0"/>
              <a:t>（</a:t>
            </a:r>
            <a:r>
              <a:rPr kumimoji="1" lang="ja-JP" altLang="en-US" sz="1800" dirty="0" smtClean="0"/>
              <a:t>スライド</a:t>
            </a:r>
            <a:r>
              <a:rPr lang="en-US" altLang="ja-JP" sz="1800" dirty="0" smtClean="0"/>
              <a:t>23</a:t>
            </a:r>
            <a:r>
              <a:rPr kumimoji="1" lang="ja-JP" altLang="en-US" sz="1800" dirty="0" smtClean="0"/>
              <a:t>）</a:t>
            </a:r>
            <a:r>
              <a:rPr kumimoji="1" lang="ja-JP" altLang="en-US" sz="1800" dirty="0" smtClean="0"/>
              <a:t>より、</a:t>
            </a:r>
            <a:endParaRPr kumimoji="1" lang="en-US" altLang="ja-JP" sz="1800" dirty="0" smtClean="0"/>
          </a:p>
          <a:p>
            <a:r>
              <a:rPr lang="ja-JP" altLang="en-US" sz="1800" dirty="0" smtClean="0"/>
              <a:t>信頼の有無により記事に対する態度は変化するのではないか</a:t>
            </a:r>
            <a:endParaRPr kumimoji="1" lang="ja-JP" altLang="en-US" sz="1800" dirty="0"/>
          </a:p>
        </p:txBody>
      </p:sp>
      <p:sp>
        <p:nvSpPr>
          <p:cNvPr id="4" name="スライド番号プレースホルダー 3"/>
          <p:cNvSpPr>
            <a:spLocks noGrp="1"/>
          </p:cNvSpPr>
          <p:nvPr>
            <p:ph type="sldNum" sz="quarter" idx="12"/>
          </p:nvPr>
        </p:nvSpPr>
        <p:spPr/>
        <p:txBody>
          <a:bodyPr/>
          <a:lstStyle/>
          <a:p>
            <a:fld id="{F46A3120-87D5-48FE-95FF-B9D32DB3470B}" type="slidenum">
              <a:rPr kumimoji="1" lang="ja-JP" altLang="en-US" smtClean="0"/>
              <a:t>29</a:t>
            </a:fld>
            <a:endParaRPr kumimoji="1" lang="ja-JP" altLang="en-US"/>
          </a:p>
        </p:txBody>
      </p:sp>
      <p:grpSp>
        <p:nvGrpSpPr>
          <p:cNvPr id="8" name="グループ化 7"/>
          <p:cNvGrpSpPr/>
          <p:nvPr/>
        </p:nvGrpSpPr>
        <p:grpSpPr>
          <a:xfrm>
            <a:off x="6440237" y="3031304"/>
            <a:ext cx="4427754" cy="927279"/>
            <a:chOff x="6991941" y="4941815"/>
            <a:chExt cx="4427754" cy="927279"/>
          </a:xfrm>
          <a:solidFill>
            <a:srgbClr val="EEC8CD"/>
          </a:solidFill>
        </p:grpSpPr>
        <p:sp>
          <p:nvSpPr>
            <p:cNvPr id="5" name="円/楕円 4"/>
            <p:cNvSpPr/>
            <p:nvPr/>
          </p:nvSpPr>
          <p:spPr>
            <a:xfrm>
              <a:off x="6991941" y="4941815"/>
              <a:ext cx="1700011" cy="927279"/>
            </a:xfrm>
            <a:prstGeom prst="ellipse">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a:solidFill>
                    <a:schemeClr val="tx2"/>
                  </a:solidFill>
                </a:rPr>
                <a:t>記事</a:t>
              </a:r>
              <a:r>
                <a:rPr kumimoji="1" lang="ja-JP" altLang="en-US" dirty="0" smtClean="0">
                  <a:solidFill>
                    <a:schemeClr val="tx2"/>
                  </a:solidFill>
                </a:rPr>
                <a:t>への信頼</a:t>
              </a:r>
              <a:endParaRPr kumimoji="1" lang="ja-JP" altLang="en-US" dirty="0">
                <a:solidFill>
                  <a:schemeClr val="tx2"/>
                </a:solidFill>
              </a:endParaRPr>
            </a:p>
          </p:txBody>
        </p:sp>
        <p:sp>
          <p:nvSpPr>
            <p:cNvPr id="6" name="円/楕円 5"/>
            <p:cNvSpPr/>
            <p:nvPr/>
          </p:nvSpPr>
          <p:spPr>
            <a:xfrm>
              <a:off x="9719684" y="4941815"/>
              <a:ext cx="1700011" cy="927279"/>
            </a:xfrm>
            <a:prstGeom prst="ellipse">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smtClean="0">
                  <a:solidFill>
                    <a:schemeClr val="tx2"/>
                  </a:solidFill>
                </a:rPr>
                <a:t>記事への</a:t>
              </a:r>
              <a:r>
                <a:rPr lang="ja-JP" altLang="en-US" dirty="0">
                  <a:solidFill>
                    <a:schemeClr val="tx2"/>
                  </a:solidFill>
                </a:rPr>
                <a:t>態度</a:t>
              </a:r>
              <a:endParaRPr kumimoji="1" lang="ja-JP" altLang="en-US" dirty="0">
                <a:solidFill>
                  <a:schemeClr val="tx2"/>
                </a:solidFill>
              </a:endParaRPr>
            </a:p>
          </p:txBody>
        </p:sp>
      </p:grpSp>
      <p:sp>
        <p:nvSpPr>
          <p:cNvPr id="9" name="角丸四角形 8"/>
          <p:cNvSpPr/>
          <p:nvPr/>
        </p:nvSpPr>
        <p:spPr>
          <a:xfrm>
            <a:off x="1146221" y="2811199"/>
            <a:ext cx="4829577" cy="1367491"/>
          </a:xfrm>
          <a:prstGeom prst="roundRect">
            <a:avLst/>
          </a:prstGeom>
          <a:solidFill>
            <a:schemeClr val="accent5">
              <a:lumMod val="20000"/>
              <a:lumOff val="80000"/>
            </a:schemeClr>
          </a:solidFill>
          <a:ln>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smtClean="0">
                <a:solidFill>
                  <a:schemeClr val="tx2"/>
                </a:solidFill>
              </a:rPr>
              <a:t>仮説①</a:t>
            </a:r>
            <a:endParaRPr kumimoji="1" lang="en-US" altLang="ja-JP" dirty="0" smtClean="0">
              <a:solidFill>
                <a:schemeClr val="tx2"/>
              </a:solidFill>
            </a:endParaRPr>
          </a:p>
          <a:p>
            <a:pPr algn="ctr"/>
            <a:r>
              <a:rPr lang="ja-JP" altLang="en-US" dirty="0" smtClean="0">
                <a:solidFill>
                  <a:schemeClr val="tx2"/>
                </a:solidFill>
              </a:rPr>
              <a:t>コンテンツの</a:t>
            </a:r>
            <a:r>
              <a:rPr lang="ja-JP" altLang="en-US" dirty="0">
                <a:solidFill>
                  <a:schemeClr val="tx2"/>
                </a:solidFill>
              </a:rPr>
              <a:t>記事</a:t>
            </a:r>
            <a:r>
              <a:rPr lang="ja-JP" altLang="en-US" dirty="0" smtClean="0">
                <a:solidFill>
                  <a:schemeClr val="tx2"/>
                </a:solidFill>
              </a:rPr>
              <a:t>への信頼はコンテンツの記事への態度に影響を</a:t>
            </a:r>
            <a:r>
              <a:rPr lang="ja-JP" altLang="en-US" dirty="0">
                <a:solidFill>
                  <a:schemeClr val="tx2"/>
                </a:solidFill>
              </a:rPr>
              <a:t>与</a:t>
            </a:r>
            <a:r>
              <a:rPr lang="ja-JP" altLang="en-US" dirty="0" smtClean="0">
                <a:solidFill>
                  <a:schemeClr val="tx2"/>
                </a:solidFill>
              </a:rPr>
              <a:t>える。</a:t>
            </a:r>
            <a:endParaRPr kumimoji="1" lang="en-US" altLang="ja-JP" dirty="0" smtClean="0">
              <a:solidFill>
                <a:schemeClr val="tx2"/>
              </a:solidFill>
            </a:endParaRPr>
          </a:p>
          <a:p>
            <a:pPr algn="ctr"/>
            <a:endParaRPr kumimoji="1" lang="ja-JP" altLang="en-US" dirty="0">
              <a:solidFill>
                <a:schemeClr val="tx2"/>
              </a:solidFill>
            </a:endParaRPr>
          </a:p>
        </p:txBody>
      </p:sp>
      <p:cxnSp>
        <p:nvCxnSpPr>
          <p:cNvPr id="10" name="直線矢印コネクタ 9"/>
          <p:cNvCxnSpPr>
            <a:stCxn id="5" idx="6"/>
            <a:endCxn id="6" idx="2"/>
          </p:cNvCxnSpPr>
          <p:nvPr/>
        </p:nvCxnSpPr>
        <p:spPr>
          <a:xfrm>
            <a:off x="8140248" y="3494944"/>
            <a:ext cx="1027732" cy="0"/>
          </a:xfrm>
          <a:prstGeom prst="straightConnector1">
            <a:avLst/>
          </a:prstGeom>
          <a:ln w="76200">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8742757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目次</a:t>
            </a:r>
            <a:endParaRPr kumimoji="1" lang="ja-JP" altLang="en-US" dirty="0"/>
          </a:p>
        </p:txBody>
      </p:sp>
      <p:sp>
        <p:nvSpPr>
          <p:cNvPr id="3" name="コンテンツ プレースホルダー 2"/>
          <p:cNvSpPr>
            <a:spLocks noGrp="1"/>
          </p:cNvSpPr>
          <p:nvPr>
            <p:ph idx="1"/>
          </p:nvPr>
        </p:nvSpPr>
        <p:spPr/>
        <p:txBody>
          <a:bodyPr>
            <a:normAutofit fontScale="70000" lnSpcReduction="20000"/>
          </a:bodyPr>
          <a:lstStyle/>
          <a:p>
            <a:pPr>
              <a:buFont typeface="Wingdings" panose="05000000000000000000" pitchFamily="2" charset="2"/>
              <a:buChar char="u"/>
            </a:pPr>
            <a:r>
              <a:rPr kumimoji="1" lang="ja-JP" altLang="en-US" sz="2800" dirty="0" smtClean="0"/>
              <a:t>はじめに</a:t>
            </a:r>
            <a:endParaRPr kumimoji="1" lang="en-US" altLang="ja-JP" sz="2800" dirty="0" smtClean="0"/>
          </a:p>
          <a:p>
            <a:pPr>
              <a:buFont typeface="Wingdings" panose="05000000000000000000" pitchFamily="2" charset="2"/>
              <a:buChar char="u"/>
            </a:pPr>
            <a:r>
              <a:rPr lang="ja-JP" altLang="en-US" sz="2800" dirty="0" smtClean="0"/>
              <a:t>現状分析</a:t>
            </a:r>
            <a:endParaRPr lang="en-US" altLang="ja-JP" sz="2800" dirty="0" smtClean="0"/>
          </a:p>
          <a:p>
            <a:pPr>
              <a:buFont typeface="Wingdings" panose="05000000000000000000" pitchFamily="2" charset="2"/>
              <a:buChar char="u"/>
            </a:pPr>
            <a:r>
              <a:rPr kumimoji="1" lang="ja-JP" altLang="en-US" sz="2800" dirty="0" smtClean="0"/>
              <a:t>問題意識</a:t>
            </a:r>
            <a:endParaRPr kumimoji="1" lang="en-US" altLang="ja-JP" sz="2800" dirty="0" smtClean="0"/>
          </a:p>
          <a:p>
            <a:pPr>
              <a:buFont typeface="Wingdings" panose="05000000000000000000" pitchFamily="2" charset="2"/>
              <a:buChar char="u"/>
            </a:pPr>
            <a:r>
              <a:rPr lang="ja-JP" altLang="en-US" sz="2800" dirty="0" smtClean="0"/>
              <a:t>研究目的</a:t>
            </a:r>
            <a:endParaRPr lang="en-US" altLang="ja-JP" sz="2800" dirty="0" smtClean="0"/>
          </a:p>
          <a:p>
            <a:pPr>
              <a:buFont typeface="Wingdings" panose="05000000000000000000" pitchFamily="2" charset="2"/>
              <a:buChar char="u"/>
            </a:pPr>
            <a:r>
              <a:rPr kumimoji="1" lang="ja-JP" altLang="en-US" sz="2800" dirty="0" smtClean="0"/>
              <a:t>仮説導出</a:t>
            </a:r>
            <a:endParaRPr kumimoji="1" lang="en-US" altLang="ja-JP" sz="2800" dirty="0" smtClean="0"/>
          </a:p>
          <a:p>
            <a:pPr>
              <a:buFont typeface="Wingdings" panose="05000000000000000000" pitchFamily="2" charset="2"/>
              <a:buChar char="u"/>
            </a:pPr>
            <a:r>
              <a:rPr lang="ja-JP" altLang="en-US" sz="2800" dirty="0" smtClean="0"/>
              <a:t>仮説</a:t>
            </a:r>
            <a:endParaRPr lang="en-US" altLang="ja-JP" sz="2800" dirty="0" smtClean="0"/>
          </a:p>
          <a:p>
            <a:pPr>
              <a:buFont typeface="Wingdings" panose="05000000000000000000" pitchFamily="2" charset="2"/>
              <a:buChar char="u"/>
            </a:pPr>
            <a:r>
              <a:rPr lang="ja-JP" altLang="en-US" sz="2800" dirty="0"/>
              <a:t>検証</a:t>
            </a:r>
            <a:endParaRPr kumimoji="1" lang="en-US" altLang="ja-JP" sz="2800" dirty="0" smtClean="0"/>
          </a:p>
          <a:p>
            <a:pPr>
              <a:buFont typeface="Wingdings" panose="05000000000000000000" pitchFamily="2" charset="2"/>
              <a:buChar char="u"/>
            </a:pPr>
            <a:r>
              <a:rPr lang="ja-JP" altLang="en-US" sz="2800" dirty="0"/>
              <a:t>インプリケーション</a:t>
            </a:r>
            <a:endParaRPr kumimoji="1" lang="en-US" altLang="ja-JP" sz="2800" dirty="0" smtClean="0"/>
          </a:p>
          <a:p>
            <a:pPr>
              <a:buFont typeface="Wingdings" panose="05000000000000000000" pitchFamily="2" charset="2"/>
              <a:buChar char="u"/>
            </a:pPr>
            <a:r>
              <a:rPr lang="ja-JP" altLang="en-US" sz="2800" dirty="0"/>
              <a:t>今後</a:t>
            </a:r>
            <a:r>
              <a:rPr lang="ja-JP" altLang="en-US" sz="2800" dirty="0" smtClean="0"/>
              <a:t>の課題</a:t>
            </a:r>
            <a:endParaRPr lang="en-US" altLang="ja-JP" sz="2800" dirty="0" smtClean="0"/>
          </a:p>
          <a:p>
            <a:pPr>
              <a:buFont typeface="Wingdings" panose="05000000000000000000" pitchFamily="2" charset="2"/>
              <a:buChar char="u"/>
            </a:pPr>
            <a:r>
              <a:rPr kumimoji="1" lang="ja-JP" altLang="en-US" sz="2800" dirty="0" smtClean="0"/>
              <a:t>参考文献・</a:t>
            </a:r>
            <a:r>
              <a:rPr lang="ja-JP" altLang="en-US" sz="2800" dirty="0"/>
              <a:t>参考</a:t>
            </a:r>
            <a:r>
              <a:rPr kumimoji="1" lang="en-US" altLang="ja-JP" sz="2800" dirty="0" smtClean="0"/>
              <a:t>URL</a:t>
            </a:r>
            <a:endParaRPr kumimoji="1" lang="ja-JP" altLang="en-US" sz="2800" dirty="0"/>
          </a:p>
        </p:txBody>
      </p:sp>
      <p:sp>
        <p:nvSpPr>
          <p:cNvPr id="5" name="スライド番号プレースホルダー 4"/>
          <p:cNvSpPr>
            <a:spLocks noGrp="1"/>
          </p:cNvSpPr>
          <p:nvPr>
            <p:ph type="sldNum" sz="quarter" idx="12"/>
          </p:nvPr>
        </p:nvSpPr>
        <p:spPr/>
        <p:txBody>
          <a:bodyPr/>
          <a:lstStyle/>
          <a:p>
            <a:fld id="{5E67F547-035A-4269-A227-6BC0A3B9DE02}" type="slidenum">
              <a:rPr kumimoji="1" lang="ja-JP" altLang="en-US" sz="2800" smtClean="0"/>
              <a:t>3</a:t>
            </a:fld>
            <a:endParaRPr kumimoji="1" lang="ja-JP" altLang="en-US" sz="2800" dirty="0"/>
          </a:p>
        </p:txBody>
      </p:sp>
      <p:sp>
        <p:nvSpPr>
          <p:cNvPr id="6" name="正方形/長方形 5"/>
          <p:cNvSpPr/>
          <p:nvPr/>
        </p:nvSpPr>
        <p:spPr>
          <a:xfrm>
            <a:off x="5977217" y="3244334"/>
            <a:ext cx="237566" cy="369332"/>
          </a:xfrm>
          <a:prstGeom prst="rect">
            <a:avLst/>
          </a:prstGeom>
        </p:spPr>
        <p:txBody>
          <a:bodyPr wrap="none">
            <a:spAutoFit/>
          </a:bodyPr>
          <a:lstStyle/>
          <a:p>
            <a:r>
              <a:rPr lang="ja-JP" altLang="en-US" dirty="0"/>
              <a:t> </a:t>
            </a:r>
          </a:p>
        </p:txBody>
      </p:sp>
      <p:pic>
        <p:nvPicPr>
          <p:cNvPr id="7" name="図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628074" y="3857414"/>
            <a:ext cx="1856791" cy="2453910"/>
          </a:xfrm>
          <a:prstGeom prst="rect">
            <a:avLst/>
          </a:prstGeom>
        </p:spPr>
      </p:pic>
    </p:spTree>
    <p:extLst>
      <p:ext uri="{BB962C8B-B14F-4D97-AF65-F5344CB8AC3E}">
        <p14:creationId xmlns:p14="http://schemas.microsoft.com/office/powerpoint/2010/main" val="3987562244"/>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角丸四角形 32"/>
          <p:cNvSpPr/>
          <p:nvPr/>
        </p:nvSpPr>
        <p:spPr>
          <a:xfrm>
            <a:off x="621849" y="2368273"/>
            <a:ext cx="4801031" cy="1139882"/>
          </a:xfrm>
          <a:prstGeom prst="roundRect">
            <a:avLst/>
          </a:prstGeom>
          <a:solidFill>
            <a:schemeClr val="accent5">
              <a:lumMod val="20000"/>
              <a:lumOff val="80000"/>
            </a:schemeClr>
          </a:solidFill>
          <a:ln>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smtClean="0">
                <a:solidFill>
                  <a:schemeClr val="tx2"/>
                </a:solidFill>
              </a:rPr>
              <a:t>仮説②</a:t>
            </a:r>
            <a:endParaRPr kumimoji="1" lang="en-US" altLang="ja-JP" dirty="0" smtClean="0">
              <a:solidFill>
                <a:schemeClr val="tx2"/>
              </a:solidFill>
            </a:endParaRPr>
          </a:p>
          <a:p>
            <a:pPr algn="ctr"/>
            <a:r>
              <a:rPr lang="ja-JP" altLang="en-US" dirty="0" smtClean="0">
                <a:solidFill>
                  <a:schemeClr val="tx2"/>
                </a:solidFill>
              </a:rPr>
              <a:t>コンテンツの記事への共感は記事への信頼・記事への</a:t>
            </a:r>
            <a:r>
              <a:rPr lang="ja-JP" altLang="en-US" dirty="0">
                <a:solidFill>
                  <a:schemeClr val="tx2"/>
                </a:solidFill>
              </a:rPr>
              <a:t>満足</a:t>
            </a:r>
            <a:r>
              <a:rPr lang="ja-JP" altLang="en-US" dirty="0" smtClean="0">
                <a:solidFill>
                  <a:schemeClr val="tx2"/>
                </a:solidFill>
              </a:rPr>
              <a:t>にプラスの影響を与える。</a:t>
            </a:r>
            <a:endParaRPr kumimoji="1" lang="ja-JP" altLang="en-US" dirty="0">
              <a:solidFill>
                <a:schemeClr val="tx2"/>
              </a:solidFill>
            </a:endParaRPr>
          </a:p>
        </p:txBody>
      </p:sp>
      <p:sp>
        <p:nvSpPr>
          <p:cNvPr id="2" name="タイトル 1"/>
          <p:cNvSpPr>
            <a:spLocks noGrp="1"/>
          </p:cNvSpPr>
          <p:nvPr>
            <p:ph type="title"/>
          </p:nvPr>
        </p:nvSpPr>
        <p:spPr/>
        <p:txBody>
          <a:bodyPr/>
          <a:lstStyle/>
          <a:p>
            <a:r>
              <a:rPr kumimoji="1" lang="ja-JP" altLang="en-US" dirty="0" smtClean="0"/>
              <a:t>仮説導出</a:t>
            </a:r>
            <a:r>
              <a:rPr kumimoji="1" lang="en-US" altLang="ja-JP" dirty="0" smtClean="0"/>
              <a:t>1</a:t>
            </a:r>
            <a:endParaRPr kumimoji="1" lang="ja-JP" altLang="en-US" dirty="0"/>
          </a:p>
        </p:txBody>
      </p:sp>
      <p:sp>
        <p:nvSpPr>
          <p:cNvPr id="3" name="コンテンツ プレースホルダー 2"/>
          <p:cNvSpPr>
            <a:spLocks noGrp="1"/>
          </p:cNvSpPr>
          <p:nvPr>
            <p:ph idx="1"/>
          </p:nvPr>
        </p:nvSpPr>
        <p:spPr>
          <a:xfrm>
            <a:off x="1097280" y="1845734"/>
            <a:ext cx="4363362" cy="355265"/>
          </a:xfrm>
        </p:spPr>
        <p:txBody>
          <a:bodyPr>
            <a:normAutofit lnSpcReduction="10000"/>
          </a:bodyPr>
          <a:lstStyle/>
          <a:p>
            <a:r>
              <a:rPr kumimoji="1" lang="ja-JP" altLang="en-US" dirty="0" smtClean="0"/>
              <a:t>竹内（</a:t>
            </a:r>
            <a:r>
              <a:rPr kumimoji="1" lang="en-US" altLang="ja-JP" dirty="0" smtClean="0"/>
              <a:t>2016</a:t>
            </a:r>
            <a:r>
              <a:rPr kumimoji="1" lang="ja-JP" altLang="en-US" dirty="0" smtClean="0"/>
              <a:t>）　（</a:t>
            </a:r>
            <a:r>
              <a:rPr kumimoji="1" lang="ja-JP" altLang="en-US" sz="1800" dirty="0" smtClean="0"/>
              <a:t>スライド</a:t>
            </a:r>
            <a:r>
              <a:rPr lang="en-US" altLang="ja-JP" sz="1800" dirty="0" smtClean="0"/>
              <a:t>26</a:t>
            </a:r>
            <a:r>
              <a:rPr kumimoji="1" lang="ja-JP" altLang="en-US" dirty="0" smtClean="0"/>
              <a:t>）</a:t>
            </a:r>
            <a:r>
              <a:rPr kumimoji="1" lang="ja-JP" altLang="en-US" dirty="0" smtClean="0"/>
              <a:t>より、</a:t>
            </a:r>
            <a:endParaRPr kumimoji="1" lang="ja-JP" altLang="en-US" dirty="0"/>
          </a:p>
        </p:txBody>
      </p:sp>
      <p:sp>
        <p:nvSpPr>
          <p:cNvPr id="4" name="スライド番号プレースホルダー 3"/>
          <p:cNvSpPr>
            <a:spLocks noGrp="1"/>
          </p:cNvSpPr>
          <p:nvPr>
            <p:ph type="sldNum" sz="quarter" idx="12"/>
          </p:nvPr>
        </p:nvSpPr>
        <p:spPr/>
        <p:txBody>
          <a:bodyPr/>
          <a:lstStyle/>
          <a:p>
            <a:fld id="{F46A3120-87D5-48FE-95FF-B9D32DB3470B}" type="slidenum">
              <a:rPr kumimoji="1" lang="ja-JP" altLang="en-US" smtClean="0"/>
              <a:t>30</a:t>
            </a:fld>
            <a:endParaRPr kumimoji="1" lang="ja-JP" altLang="en-US"/>
          </a:p>
        </p:txBody>
      </p:sp>
      <p:sp>
        <p:nvSpPr>
          <p:cNvPr id="35" name="角丸四角形 34"/>
          <p:cNvSpPr/>
          <p:nvPr/>
        </p:nvSpPr>
        <p:spPr>
          <a:xfrm>
            <a:off x="593303" y="3610902"/>
            <a:ext cx="4829577" cy="1212650"/>
          </a:xfrm>
          <a:prstGeom prst="roundRect">
            <a:avLst/>
          </a:prstGeom>
          <a:solidFill>
            <a:schemeClr val="accent5">
              <a:lumMod val="20000"/>
              <a:lumOff val="80000"/>
            </a:schemeClr>
          </a:solidFill>
          <a:ln>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smtClean="0">
                <a:solidFill>
                  <a:schemeClr val="tx2"/>
                </a:solidFill>
              </a:rPr>
              <a:t>仮説③</a:t>
            </a:r>
            <a:endParaRPr kumimoji="1" lang="en-US" altLang="ja-JP" dirty="0" smtClean="0">
              <a:solidFill>
                <a:schemeClr val="tx2"/>
              </a:solidFill>
            </a:endParaRPr>
          </a:p>
          <a:p>
            <a:pPr algn="ctr"/>
            <a:r>
              <a:rPr lang="ja-JP" altLang="en-US" dirty="0">
                <a:solidFill>
                  <a:schemeClr val="tx2"/>
                </a:solidFill>
              </a:rPr>
              <a:t>企業</a:t>
            </a:r>
            <a:r>
              <a:rPr lang="ja-JP" altLang="en-US" dirty="0" smtClean="0">
                <a:solidFill>
                  <a:schemeClr val="tx2"/>
                </a:solidFill>
              </a:rPr>
              <a:t>の専門性・確実性はコンテンツの記事への信頼に影響を与える。</a:t>
            </a:r>
            <a:endParaRPr kumimoji="1" lang="en-US" altLang="ja-JP" dirty="0" smtClean="0">
              <a:solidFill>
                <a:schemeClr val="tx2"/>
              </a:solidFill>
            </a:endParaRPr>
          </a:p>
        </p:txBody>
      </p:sp>
      <p:sp>
        <p:nvSpPr>
          <p:cNvPr id="5" name="テキスト ボックス 4"/>
          <p:cNvSpPr txBox="1"/>
          <p:nvPr/>
        </p:nvSpPr>
        <p:spPr>
          <a:xfrm>
            <a:off x="2177260" y="5370738"/>
            <a:ext cx="3949220" cy="923330"/>
          </a:xfrm>
          <a:prstGeom prst="rect">
            <a:avLst/>
          </a:prstGeom>
          <a:noFill/>
          <a:ln>
            <a:solidFill>
              <a:srgbClr val="EE9CA2"/>
            </a:solidFill>
          </a:ln>
        </p:spPr>
        <p:txBody>
          <a:bodyPr wrap="square" rtlCol="0">
            <a:spAutoFit/>
          </a:bodyPr>
          <a:lstStyle/>
          <a:p>
            <a:r>
              <a:rPr kumimoji="1" lang="ja-JP" altLang="en-US" dirty="0" smtClean="0">
                <a:solidFill>
                  <a:schemeClr val="tx1">
                    <a:lumMod val="75000"/>
                    <a:lumOff val="25000"/>
                  </a:schemeClr>
                </a:solidFill>
              </a:rPr>
              <a:t>押切・上田（</a:t>
            </a:r>
            <a:r>
              <a:rPr kumimoji="1" lang="en-US" altLang="ja-JP" dirty="0" smtClean="0">
                <a:solidFill>
                  <a:schemeClr val="tx1">
                    <a:lumMod val="75000"/>
                    <a:lumOff val="25000"/>
                  </a:schemeClr>
                </a:solidFill>
              </a:rPr>
              <a:t>2014</a:t>
            </a:r>
            <a:r>
              <a:rPr kumimoji="1" lang="ja-JP" altLang="en-US" dirty="0" smtClean="0">
                <a:solidFill>
                  <a:schemeClr val="tx1">
                    <a:lumMod val="75000"/>
                    <a:lumOff val="25000"/>
                  </a:schemeClr>
                </a:solidFill>
              </a:rPr>
              <a:t>）より</a:t>
            </a:r>
            <a:endParaRPr kumimoji="1" lang="en-US" altLang="ja-JP" dirty="0" smtClean="0">
              <a:solidFill>
                <a:schemeClr val="tx1">
                  <a:lumMod val="75000"/>
                  <a:lumOff val="25000"/>
                </a:schemeClr>
              </a:solidFill>
            </a:endParaRPr>
          </a:p>
          <a:p>
            <a:r>
              <a:rPr kumimoji="1" lang="ja-JP" altLang="en-US" dirty="0" smtClean="0">
                <a:solidFill>
                  <a:schemeClr val="tx1">
                    <a:lumMod val="75000"/>
                    <a:lumOff val="25000"/>
                  </a:schemeClr>
                </a:solidFill>
              </a:rPr>
              <a:t>多くの情報を掲載しているサイトの方が</a:t>
            </a:r>
            <a:endParaRPr kumimoji="1" lang="en-US" altLang="ja-JP" dirty="0" smtClean="0">
              <a:solidFill>
                <a:schemeClr val="tx1">
                  <a:lumMod val="75000"/>
                  <a:lumOff val="25000"/>
                </a:schemeClr>
              </a:solidFill>
            </a:endParaRPr>
          </a:p>
          <a:p>
            <a:r>
              <a:rPr kumimoji="1" lang="ja-JP" altLang="en-US" dirty="0" smtClean="0">
                <a:solidFill>
                  <a:schemeClr val="tx1">
                    <a:lumMod val="75000"/>
                    <a:lumOff val="25000"/>
                  </a:schemeClr>
                </a:solidFill>
              </a:rPr>
              <a:t>専門性を感じる</a:t>
            </a:r>
            <a:endParaRPr kumimoji="1" lang="ja-JP" altLang="en-US" dirty="0">
              <a:solidFill>
                <a:schemeClr val="tx1">
                  <a:lumMod val="75000"/>
                  <a:lumOff val="25000"/>
                </a:schemeClr>
              </a:solidFill>
            </a:endParaRPr>
          </a:p>
        </p:txBody>
      </p:sp>
      <p:cxnSp>
        <p:nvCxnSpPr>
          <p:cNvPr id="7" name="直線コネクタ 6"/>
          <p:cNvCxnSpPr>
            <a:stCxn id="5" idx="3"/>
            <a:endCxn id="39" idx="1"/>
          </p:cNvCxnSpPr>
          <p:nvPr/>
        </p:nvCxnSpPr>
        <p:spPr>
          <a:xfrm flipV="1">
            <a:off x="6126480" y="5647501"/>
            <a:ext cx="445851" cy="184902"/>
          </a:xfrm>
          <a:prstGeom prst="line">
            <a:avLst/>
          </a:prstGeom>
          <a:ln>
            <a:solidFill>
              <a:srgbClr val="EE9CA2"/>
            </a:solidFill>
          </a:ln>
        </p:spPr>
        <p:style>
          <a:lnRef idx="1">
            <a:schemeClr val="accent1"/>
          </a:lnRef>
          <a:fillRef idx="0">
            <a:schemeClr val="accent1"/>
          </a:fillRef>
          <a:effectRef idx="0">
            <a:schemeClr val="accent1"/>
          </a:effectRef>
          <a:fontRef idx="minor">
            <a:schemeClr val="tx1"/>
          </a:fontRef>
        </p:style>
      </p:cxnSp>
      <p:sp>
        <p:nvSpPr>
          <p:cNvPr id="36" name="テキスト ボックス 35"/>
          <p:cNvSpPr txBox="1"/>
          <p:nvPr/>
        </p:nvSpPr>
        <p:spPr>
          <a:xfrm>
            <a:off x="4157716" y="589065"/>
            <a:ext cx="7134753" cy="1077218"/>
          </a:xfrm>
          <a:prstGeom prst="rect">
            <a:avLst/>
          </a:prstGeom>
          <a:solidFill>
            <a:schemeClr val="bg1"/>
          </a:solidFill>
          <a:ln>
            <a:solidFill>
              <a:srgbClr val="EE9CA2"/>
            </a:solidFill>
          </a:ln>
        </p:spPr>
        <p:txBody>
          <a:bodyPr wrap="square" rtlCol="0">
            <a:spAutoFit/>
          </a:bodyPr>
          <a:lstStyle/>
          <a:p>
            <a:r>
              <a:rPr lang="ja-JP" altLang="en-US" sz="1600" dirty="0">
                <a:solidFill>
                  <a:schemeClr val="tx2"/>
                </a:solidFill>
              </a:rPr>
              <a:t>染谷（</a:t>
            </a:r>
            <a:r>
              <a:rPr lang="en-US" altLang="ja-JP" sz="1600" dirty="0">
                <a:solidFill>
                  <a:schemeClr val="tx2"/>
                </a:solidFill>
              </a:rPr>
              <a:t>2015</a:t>
            </a:r>
            <a:r>
              <a:rPr lang="ja-JP" altLang="en-US" sz="1600" dirty="0">
                <a:solidFill>
                  <a:schemeClr val="tx2"/>
                </a:solidFill>
              </a:rPr>
              <a:t>）</a:t>
            </a:r>
            <a:endParaRPr lang="en-US" altLang="ja-JP" sz="1600" dirty="0"/>
          </a:p>
          <a:p>
            <a:r>
              <a:rPr lang="ja-JP" altLang="en-US" sz="1600" dirty="0" smtClean="0">
                <a:solidFill>
                  <a:schemeClr val="tx2"/>
                </a:solidFill>
              </a:rPr>
              <a:t>利用</a:t>
            </a:r>
            <a:r>
              <a:rPr lang="ja-JP" altLang="en-US" sz="1600" dirty="0">
                <a:solidFill>
                  <a:schemeClr val="tx2"/>
                </a:solidFill>
              </a:rPr>
              <a:t>シーンの明確化をすることで理想のライフスタイルが実現できそう、あるいは悪習慣が改善されるというイメージを読者に持ってもらうことで、関心度の向上が見込めるのです</a:t>
            </a:r>
            <a:r>
              <a:rPr lang="ja-JP" altLang="en-US" sz="1600" dirty="0" smtClean="0">
                <a:solidFill>
                  <a:schemeClr val="tx2"/>
                </a:solidFill>
              </a:rPr>
              <a:t>。</a:t>
            </a:r>
            <a:endParaRPr lang="en-US" altLang="ja-JP" sz="1600" dirty="0">
              <a:solidFill>
                <a:schemeClr val="tx2"/>
              </a:solidFill>
            </a:endParaRPr>
          </a:p>
        </p:txBody>
      </p:sp>
      <p:cxnSp>
        <p:nvCxnSpPr>
          <p:cNvPr id="37" name="直線コネクタ 36"/>
          <p:cNvCxnSpPr>
            <a:stCxn id="19" idx="0"/>
            <a:endCxn id="36" idx="2"/>
          </p:cNvCxnSpPr>
          <p:nvPr/>
        </p:nvCxnSpPr>
        <p:spPr>
          <a:xfrm flipV="1">
            <a:off x="7471046" y="1666283"/>
            <a:ext cx="254047" cy="774710"/>
          </a:xfrm>
          <a:prstGeom prst="line">
            <a:avLst/>
          </a:prstGeom>
          <a:ln>
            <a:solidFill>
              <a:srgbClr val="EE9CA2"/>
            </a:solidFill>
          </a:ln>
        </p:spPr>
        <p:style>
          <a:lnRef idx="1">
            <a:schemeClr val="accent1"/>
          </a:lnRef>
          <a:fillRef idx="0">
            <a:schemeClr val="accent1"/>
          </a:fillRef>
          <a:effectRef idx="0">
            <a:schemeClr val="accent1"/>
          </a:effectRef>
          <a:fontRef idx="minor">
            <a:schemeClr val="tx1"/>
          </a:fontRef>
        </p:style>
      </p:cxnSp>
      <p:sp>
        <p:nvSpPr>
          <p:cNvPr id="61" name="テキスト ボックス 60"/>
          <p:cNvSpPr txBox="1"/>
          <p:nvPr/>
        </p:nvSpPr>
        <p:spPr>
          <a:xfrm>
            <a:off x="9358938" y="3480796"/>
            <a:ext cx="425002" cy="477054"/>
          </a:xfrm>
          <a:prstGeom prst="rect">
            <a:avLst/>
          </a:prstGeom>
          <a:noFill/>
        </p:spPr>
        <p:txBody>
          <a:bodyPr wrap="square" rtlCol="0">
            <a:spAutoFit/>
          </a:bodyPr>
          <a:lstStyle/>
          <a:p>
            <a:r>
              <a:rPr kumimoji="1" lang="ja-JP" altLang="en-US" sz="2500" dirty="0" smtClean="0">
                <a:solidFill>
                  <a:schemeClr val="tx2"/>
                </a:solidFill>
              </a:rPr>
              <a:t>＋</a:t>
            </a:r>
            <a:endParaRPr kumimoji="1" lang="ja-JP" altLang="en-US" sz="2500" dirty="0">
              <a:solidFill>
                <a:schemeClr val="tx2"/>
              </a:solidFill>
            </a:endParaRPr>
          </a:p>
        </p:txBody>
      </p:sp>
      <p:cxnSp>
        <p:nvCxnSpPr>
          <p:cNvPr id="40" name="直線矢印コネクタ 39"/>
          <p:cNvCxnSpPr>
            <a:stCxn id="30" idx="6"/>
            <a:endCxn id="55" idx="2"/>
          </p:cNvCxnSpPr>
          <p:nvPr/>
        </p:nvCxnSpPr>
        <p:spPr>
          <a:xfrm>
            <a:off x="8321062" y="3944436"/>
            <a:ext cx="1420323" cy="26063"/>
          </a:xfrm>
          <a:prstGeom prst="straightConnector1">
            <a:avLst/>
          </a:prstGeom>
          <a:ln w="76200">
            <a:tailEnd type="triangle"/>
          </a:ln>
        </p:spPr>
        <p:style>
          <a:lnRef idx="1">
            <a:schemeClr val="accent1"/>
          </a:lnRef>
          <a:fillRef idx="0">
            <a:schemeClr val="accent1"/>
          </a:fillRef>
          <a:effectRef idx="0">
            <a:schemeClr val="accent1"/>
          </a:effectRef>
          <a:fontRef idx="minor">
            <a:schemeClr val="tx1"/>
          </a:fontRef>
        </p:style>
      </p:cxnSp>
      <p:sp>
        <p:nvSpPr>
          <p:cNvPr id="41" name="テキスト ボックス 40"/>
          <p:cNvSpPr txBox="1"/>
          <p:nvPr/>
        </p:nvSpPr>
        <p:spPr>
          <a:xfrm>
            <a:off x="8789800" y="1896327"/>
            <a:ext cx="3181131" cy="830997"/>
          </a:xfrm>
          <a:prstGeom prst="rect">
            <a:avLst/>
          </a:prstGeom>
          <a:solidFill>
            <a:schemeClr val="bg1"/>
          </a:solidFill>
          <a:ln>
            <a:solidFill>
              <a:srgbClr val="EE9CA2"/>
            </a:solidFill>
          </a:ln>
        </p:spPr>
        <p:txBody>
          <a:bodyPr wrap="square" rtlCol="0">
            <a:spAutoFit/>
          </a:bodyPr>
          <a:lstStyle/>
          <a:p>
            <a:r>
              <a:rPr lang="ja-JP" altLang="en-US" sz="1600" dirty="0" smtClean="0">
                <a:solidFill>
                  <a:schemeClr val="tx1">
                    <a:lumMod val="75000"/>
                    <a:lumOff val="25000"/>
                  </a:schemeClr>
                </a:solidFill>
              </a:rPr>
              <a:t>竹内（</a:t>
            </a:r>
            <a:r>
              <a:rPr lang="en-US" altLang="ja-JP" sz="1600" dirty="0" smtClean="0">
                <a:solidFill>
                  <a:schemeClr val="tx1">
                    <a:lumMod val="75000"/>
                    <a:lumOff val="25000"/>
                  </a:schemeClr>
                </a:solidFill>
              </a:rPr>
              <a:t>2016</a:t>
            </a:r>
            <a:r>
              <a:rPr lang="ja-JP" altLang="en-US" sz="1600" dirty="0" smtClean="0">
                <a:solidFill>
                  <a:schemeClr val="tx1">
                    <a:lumMod val="75000"/>
                    <a:lumOff val="25000"/>
                  </a:schemeClr>
                </a:solidFill>
              </a:rPr>
              <a:t>）</a:t>
            </a:r>
            <a:endParaRPr lang="en-US" altLang="ja-JP" sz="1600" dirty="0" smtClean="0">
              <a:solidFill>
                <a:schemeClr val="tx1">
                  <a:lumMod val="75000"/>
                  <a:lumOff val="25000"/>
                </a:schemeClr>
              </a:solidFill>
            </a:endParaRPr>
          </a:p>
          <a:p>
            <a:r>
              <a:rPr lang="ja-JP" altLang="en-US" sz="1600" dirty="0" smtClean="0">
                <a:solidFill>
                  <a:schemeClr val="tx1">
                    <a:lumMod val="75000"/>
                    <a:lumOff val="25000"/>
                  </a:schemeClr>
                </a:solidFill>
              </a:rPr>
              <a:t>情報</a:t>
            </a:r>
            <a:r>
              <a:rPr lang="ja-JP" altLang="en-US" sz="1600" dirty="0">
                <a:solidFill>
                  <a:schemeClr val="tx1">
                    <a:lumMod val="75000"/>
                    <a:lumOff val="25000"/>
                  </a:schemeClr>
                </a:solidFill>
              </a:rPr>
              <a:t>としての価値が認められる</a:t>
            </a:r>
            <a:r>
              <a:rPr lang="ja-JP" altLang="en-US" sz="1600" dirty="0" smtClean="0">
                <a:solidFill>
                  <a:schemeClr val="tx1">
                    <a:lumMod val="75000"/>
                    <a:lumOff val="25000"/>
                  </a:schemeClr>
                </a:solidFill>
              </a:rPr>
              <a:t>と</a:t>
            </a:r>
            <a:endParaRPr lang="en-US" altLang="ja-JP" sz="1600" dirty="0" smtClean="0">
              <a:solidFill>
                <a:schemeClr val="tx1">
                  <a:lumMod val="75000"/>
                  <a:lumOff val="25000"/>
                </a:schemeClr>
              </a:solidFill>
            </a:endParaRPr>
          </a:p>
          <a:p>
            <a:r>
              <a:rPr lang="ja-JP" altLang="en-US" sz="1600" dirty="0" smtClean="0">
                <a:solidFill>
                  <a:schemeClr val="tx1">
                    <a:lumMod val="75000"/>
                    <a:lumOff val="25000"/>
                  </a:schemeClr>
                </a:solidFill>
              </a:rPr>
              <a:t>共感</a:t>
            </a:r>
            <a:r>
              <a:rPr lang="ja-JP" altLang="en-US" sz="1600" dirty="0">
                <a:solidFill>
                  <a:schemeClr val="tx1">
                    <a:lumMod val="75000"/>
                    <a:lumOff val="25000"/>
                  </a:schemeClr>
                </a:solidFill>
              </a:rPr>
              <a:t>を得やすい</a:t>
            </a:r>
            <a:r>
              <a:rPr lang="ja-JP" altLang="en-US" sz="1600" dirty="0" smtClean="0">
                <a:solidFill>
                  <a:schemeClr val="tx1">
                    <a:lumMod val="75000"/>
                    <a:lumOff val="25000"/>
                  </a:schemeClr>
                </a:solidFill>
              </a:rPr>
              <a:t>。</a:t>
            </a:r>
            <a:endParaRPr lang="ja-JP" altLang="en-US" sz="1600" dirty="0">
              <a:solidFill>
                <a:schemeClr val="tx1">
                  <a:lumMod val="75000"/>
                  <a:lumOff val="25000"/>
                </a:schemeClr>
              </a:solidFill>
            </a:endParaRPr>
          </a:p>
        </p:txBody>
      </p:sp>
      <p:cxnSp>
        <p:nvCxnSpPr>
          <p:cNvPr id="9" name="直線コネクタ 8"/>
          <p:cNvCxnSpPr>
            <a:stCxn id="41" idx="1"/>
          </p:cNvCxnSpPr>
          <p:nvPr/>
        </p:nvCxnSpPr>
        <p:spPr>
          <a:xfrm flipH="1">
            <a:off x="8515192" y="2311826"/>
            <a:ext cx="274608" cy="714748"/>
          </a:xfrm>
          <a:prstGeom prst="line">
            <a:avLst/>
          </a:prstGeom>
          <a:ln>
            <a:solidFill>
              <a:srgbClr val="EE9CA2"/>
            </a:solidFill>
          </a:ln>
        </p:spPr>
        <p:style>
          <a:lnRef idx="1">
            <a:schemeClr val="accent1"/>
          </a:lnRef>
          <a:fillRef idx="0">
            <a:schemeClr val="accent1"/>
          </a:fillRef>
          <a:effectRef idx="0">
            <a:schemeClr val="accent1"/>
          </a:effectRef>
          <a:fontRef idx="minor">
            <a:schemeClr val="tx1"/>
          </a:fontRef>
        </p:style>
      </p:cxnSp>
      <p:grpSp>
        <p:nvGrpSpPr>
          <p:cNvPr id="52" name="グループ化 51"/>
          <p:cNvGrpSpPr/>
          <p:nvPr/>
        </p:nvGrpSpPr>
        <p:grpSpPr>
          <a:xfrm>
            <a:off x="6152292" y="2440993"/>
            <a:ext cx="5420037" cy="3824142"/>
            <a:chOff x="6152292" y="2440993"/>
            <a:chExt cx="5420037" cy="3824142"/>
          </a:xfrm>
        </p:grpSpPr>
        <p:grpSp>
          <p:nvGrpSpPr>
            <p:cNvPr id="21" name="グループ化 20"/>
            <p:cNvGrpSpPr/>
            <p:nvPr/>
          </p:nvGrpSpPr>
          <p:grpSpPr>
            <a:xfrm>
              <a:off x="6152292" y="2440993"/>
              <a:ext cx="5293605" cy="3824142"/>
              <a:chOff x="4790159" y="2363853"/>
              <a:chExt cx="5293605" cy="3824142"/>
            </a:xfrm>
          </p:grpSpPr>
          <p:grpSp>
            <p:nvGrpSpPr>
              <p:cNvPr id="20" name="グループ化 19"/>
              <p:cNvGrpSpPr/>
              <p:nvPr/>
            </p:nvGrpSpPr>
            <p:grpSpPr>
              <a:xfrm>
                <a:off x="4790159" y="2363853"/>
                <a:ext cx="5293605" cy="3824142"/>
                <a:chOff x="5832138" y="2127817"/>
                <a:chExt cx="5293605" cy="3824142"/>
              </a:xfrm>
            </p:grpSpPr>
            <p:grpSp>
              <p:nvGrpSpPr>
                <p:cNvPr id="16" name="グループ化 15"/>
                <p:cNvGrpSpPr/>
                <p:nvPr/>
              </p:nvGrpSpPr>
              <p:grpSpPr>
                <a:xfrm>
                  <a:off x="5832138" y="2127817"/>
                  <a:ext cx="5293605" cy="3824142"/>
                  <a:chOff x="5832138" y="2127817"/>
                  <a:chExt cx="5293605" cy="3824142"/>
                </a:xfrm>
              </p:grpSpPr>
              <p:sp>
                <p:nvSpPr>
                  <p:cNvPr id="31" name="角丸四角形 30"/>
                  <p:cNvSpPr/>
                  <p:nvPr/>
                </p:nvSpPr>
                <p:spPr>
                  <a:xfrm>
                    <a:off x="9695636" y="5552714"/>
                    <a:ext cx="1160202" cy="399245"/>
                  </a:xfrm>
                  <a:prstGeom prst="roundRect">
                    <a:avLst/>
                  </a:prstGeom>
                  <a:solidFill>
                    <a:srgbClr val="FED78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smtClean="0">
                        <a:solidFill>
                          <a:schemeClr val="tx2"/>
                        </a:solidFill>
                      </a:rPr>
                      <a:t>役に立つ</a:t>
                    </a:r>
                    <a:endParaRPr kumimoji="1" lang="ja-JP" altLang="en-US" dirty="0">
                      <a:solidFill>
                        <a:schemeClr val="tx2"/>
                      </a:solidFill>
                    </a:endParaRPr>
                  </a:p>
                </p:txBody>
              </p:sp>
              <p:grpSp>
                <p:nvGrpSpPr>
                  <p:cNvPr id="15" name="グループ化 14"/>
                  <p:cNvGrpSpPr/>
                  <p:nvPr/>
                </p:nvGrpSpPr>
                <p:grpSpPr>
                  <a:xfrm>
                    <a:off x="5832138" y="2127817"/>
                    <a:ext cx="5293605" cy="3140440"/>
                    <a:chOff x="5832138" y="2127817"/>
                    <a:chExt cx="5293605" cy="3140440"/>
                  </a:xfrm>
                </p:grpSpPr>
                <p:grpSp>
                  <p:nvGrpSpPr>
                    <p:cNvPr id="14" name="グループ化 13"/>
                    <p:cNvGrpSpPr/>
                    <p:nvPr/>
                  </p:nvGrpSpPr>
                  <p:grpSpPr>
                    <a:xfrm>
                      <a:off x="5832138" y="2127817"/>
                      <a:ext cx="5293605" cy="3140440"/>
                      <a:chOff x="5832138" y="2127817"/>
                      <a:chExt cx="5293605" cy="3140440"/>
                    </a:xfrm>
                  </p:grpSpPr>
                  <p:grpSp>
                    <p:nvGrpSpPr>
                      <p:cNvPr id="25" name="グループ化 24"/>
                      <p:cNvGrpSpPr/>
                      <p:nvPr/>
                    </p:nvGrpSpPr>
                    <p:grpSpPr>
                      <a:xfrm>
                        <a:off x="6300897" y="3108611"/>
                        <a:ext cx="4824846" cy="2159646"/>
                        <a:chOff x="723712" y="3088220"/>
                        <a:chExt cx="4824846" cy="2159646"/>
                      </a:xfrm>
                    </p:grpSpPr>
                    <p:sp>
                      <p:nvSpPr>
                        <p:cNvPr id="26" name="テキスト ボックス 25"/>
                        <p:cNvSpPr txBox="1"/>
                        <p:nvPr/>
                      </p:nvSpPr>
                      <p:spPr>
                        <a:xfrm>
                          <a:off x="3167749" y="3088220"/>
                          <a:ext cx="425002" cy="477054"/>
                        </a:xfrm>
                        <a:prstGeom prst="rect">
                          <a:avLst/>
                        </a:prstGeom>
                        <a:noFill/>
                      </p:spPr>
                      <p:txBody>
                        <a:bodyPr wrap="square" rtlCol="0">
                          <a:spAutoFit/>
                        </a:bodyPr>
                        <a:lstStyle/>
                        <a:p>
                          <a:endParaRPr kumimoji="1" lang="ja-JP" altLang="en-US" sz="2500" dirty="0">
                            <a:solidFill>
                              <a:schemeClr val="tx2"/>
                            </a:solidFill>
                          </a:endParaRPr>
                        </a:p>
                      </p:txBody>
                    </p:sp>
                    <p:sp>
                      <p:nvSpPr>
                        <p:cNvPr id="28" name="円/楕円 27"/>
                        <p:cNvSpPr/>
                        <p:nvPr/>
                      </p:nvSpPr>
                      <p:spPr>
                        <a:xfrm>
                          <a:off x="3848547" y="4320587"/>
                          <a:ext cx="1700011" cy="927279"/>
                        </a:xfrm>
                        <a:prstGeom prst="ellipse">
                          <a:avLst/>
                        </a:prstGeom>
                        <a:solidFill>
                          <a:srgbClr val="EEC8CD"/>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smtClean="0">
                              <a:solidFill>
                                <a:schemeClr val="tx2"/>
                              </a:solidFill>
                            </a:rPr>
                            <a:t>記事への信頼</a:t>
                          </a:r>
                          <a:endParaRPr kumimoji="1" lang="ja-JP" altLang="en-US" dirty="0">
                            <a:solidFill>
                              <a:schemeClr val="tx2"/>
                            </a:solidFill>
                          </a:endParaRPr>
                        </a:p>
                      </p:txBody>
                    </p:sp>
                    <p:sp>
                      <p:nvSpPr>
                        <p:cNvPr id="30" name="円/楕円 29"/>
                        <p:cNvSpPr/>
                        <p:nvPr/>
                      </p:nvSpPr>
                      <p:spPr>
                        <a:xfrm>
                          <a:off x="723712" y="3147229"/>
                          <a:ext cx="1700011" cy="927279"/>
                        </a:xfrm>
                        <a:prstGeom prst="ellipse">
                          <a:avLst/>
                        </a:prstGeom>
                        <a:solidFill>
                          <a:srgbClr val="EEC8CD"/>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smtClean="0">
                              <a:solidFill>
                                <a:schemeClr val="tx2"/>
                              </a:solidFill>
                            </a:rPr>
                            <a:t>記事への共感</a:t>
                          </a:r>
                          <a:endParaRPr kumimoji="1" lang="ja-JP" altLang="en-US" dirty="0">
                            <a:solidFill>
                              <a:schemeClr val="tx2"/>
                            </a:solidFill>
                          </a:endParaRPr>
                        </a:p>
                      </p:txBody>
                    </p:sp>
                    <p:sp>
                      <p:nvSpPr>
                        <p:cNvPr id="32" name="テキスト ボックス 31"/>
                        <p:cNvSpPr txBox="1"/>
                        <p:nvPr/>
                      </p:nvSpPr>
                      <p:spPr>
                        <a:xfrm>
                          <a:off x="3098703" y="3792560"/>
                          <a:ext cx="425002" cy="477054"/>
                        </a:xfrm>
                        <a:prstGeom prst="rect">
                          <a:avLst/>
                        </a:prstGeom>
                        <a:noFill/>
                      </p:spPr>
                      <p:txBody>
                        <a:bodyPr wrap="square" rtlCol="0">
                          <a:spAutoFit/>
                        </a:bodyPr>
                        <a:lstStyle/>
                        <a:p>
                          <a:r>
                            <a:rPr kumimoji="1" lang="ja-JP" altLang="en-US" sz="2500" dirty="0" smtClean="0">
                              <a:solidFill>
                                <a:schemeClr val="tx2"/>
                              </a:solidFill>
                            </a:rPr>
                            <a:t>＋</a:t>
                          </a:r>
                          <a:endParaRPr kumimoji="1" lang="ja-JP" altLang="en-US" sz="2500" dirty="0">
                            <a:solidFill>
                              <a:schemeClr val="tx2"/>
                            </a:solidFill>
                          </a:endParaRPr>
                        </a:p>
                      </p:txBody>
                    </p:sp>
                  </p:grpSp>
                  <p:sp>
                    <p:nvSpPr>
                      <p:cNvPr id="19" name="角丸四角形 18"/>
                      <p:cNvSpPr/>
                      <p:nvPr/>
                    </p:nvSpPr>
                    <p:spPr>
                      <a:xfrm>
                        <a:off x="6106746" y="2127817"/>
                        <a:ext cx="2088292" cy="552364"/>
                      </a:xfrm>
                      <a:prstGeom prst="roundRect">
                        <a:avLst/>
                      </a:prstGeom>
                      <a:solidFill>
                        <a:srgbClr val="FED78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smtClean="0">
                            <a:solidFill>
                              <a:schemeClr val="tx2"/>
                            </a:solidFill>
                          </a:rPr>
                          <a:t>自分も悩みが</a:t>
                        </a:r>
                        <a:endParaRPr lang="en-US" altLang="ja-JP" dirty="0" smtClean="0">
                          <a:solidFill>
                            <a:schemeClr val="tx2"/>
                          </a:solidFill>
                        </a:endParaRPr>
                      </a:p>
                      <a:p>
                        <a:pPr algn="ctr"/>
                        <a:r>
                          <a:rPr lang="ja-JP" altLang="en-US" dirty="0" smtClean="0">
                            <a:solidFill>
                              <a:schemeClr val="tx2"/>
                            </a:solidFill>
                          </a:rPr>
                          <a:t>解決できると思う</a:t>
                        </a:r>
                        <a:endParaRPr lang="ja-JP" altLang="en-US" dirty="0">
                          <a:solidFill>
                            <a:schemeClr val="tx2"/>
                          </a:solidFill>
                        </a:endParaRPr>
                      </a:p>
                    </p:txBody>
                  </p:sp>
                  <p:sp>
                    <p:nvSpPr>
                      <p:cNvPr id="18" name="角丸四角形 17"/>
                      <p:cNvSpPr/>
                      <p:nvPr/>
                    </p:nvSpPr>
                    <p:spPr>
                      <a:xfrm>
                        <a:off x="5832138" y="2714302"/>
                        <a:ext cx="2637508" cy="596107"/>
                      </a:xfrm>
                      <a:prstGeom prst="roundRect">
                        <a:avLst/>
                      </a:prstGeom>
                      <a:solidFill>
                        <a:srgbClr val="FED78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600" dirty="0" smtClean="0">
                            <a:solidFill>
                              <a:schemeClr val="tx2"/>
                            </a:solidFill>
                          </a:rPr>
                          <a:t>読むことは</a:t>
                        </a:r>
                        <a:endParaRPr kumimoji="1" lang="en-US" altLang="ja-JP" sz="1600" dirty="0" smtClean="0">
                          <a:solidFill>
                            <a:schemeClr val="tx2"/>
                          </a:solidFill>
                        </a:endParaRPr>
                      </a:p>
                      <a:p>
                        <a:pPr algn="ctr"/>
                        <a:r>
                          <a:rPr kumimoji="1" lang="ja-JP" altLang="en-US" sz="1600" dirty="0" smtClean="0">
                            <a:solidFill>
                              <a:schemeClr val="tx2"/>
                            </a:solidFill>
                          </a:rPr>
                          <a:t>悩みを解決するのに重要だ</a:t>
                        </a:r>
                        <a:endParaRPr kumimoji="1" lang="ja-JP" altLang="en-US" sz="1600" dirty="0">
                          <a:solidFill>
                            <a:schemeClr val="tx2"/>
                          </a:solidFill>
                        </a:endParaRPr>
                      </a:p>
                    </p:txBody>
                  </p:sp>
                </p:grpSp>
                <p:sp>
                  <p:nvSpPr>
                    <p:cNvPr id="38" name="円/楕円 37"/>
                    <p:cNvSpPr/>
                    <p:nvPr/>
                  </p:nvSpPr>
                  <p:spPr>
                    <a:xfrm>
                      <a:off x="6305017" y="4340978"/>
                      <a:ext cx="1700011" cy="927279"/>
                    </a:xfrm>
                    <a:prstGeom prst="ellipse">
                      <a:avLst/>
                    </a:prstGeom>
                    <a:solidFill>
                      <a:srgbClr val="EEC8CD"/>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600" dirty="0">
                          <a:solidFill>
                            <a:schemeClr val="tx2"/>
                          </a:solidFill>
                        </a:rPr>
                        <a:t>企業の専門性・確実性</a:t>
                      </a:r>
                    </a:p>
                  </p:txBody>
                </p:sp>
              </p:grpSp>
              <p:sp>
                <p:nvSpPr>
                  <p:cNvPr id="39" name="角丸四角形 38"/>
                  <p:cNvSpPr/>
                  <p:nvPr/>
                </p:nvSpPr>
                <p:spPr>
                  <a:xfrm>
                    <a:off x="6252177" y="5134702"/>
                    <a:ext cx="1797430" cy="399245"/>
                  </a:xfrm>
                  <a:prstGeom prst="roundRect">
                    <a:avLst/>
                  </a:prstGeom>
                  <a:solidFill>
                    <a:srgbClr val="FED78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smtClean="0">
                        <a:solidFill>
                          <a:schemeClr val="tx2"/>
                        </a:solidFill>
                      </a:rPr>
                      <a:t>情報量の豊富さ</a:t>
                    </a:r>
                    <a:endParaRPr kumimoji="1" lang="ja-JP" altLang="en-US" dirty="0">
                      <a:solidFill>
                        <a:schemeClr val="tx2"/>
                      </a:solidFill>
                    </a:endParaRPr>
                  </a:p>
                </p:txBody>
              </p:sp>
            </p:grpSp>
            <p:sp>
              <p:nvSpPr>
                <p:cNvPr id="23" name="角丸四角形 22"/>
                <p:cNvSpPr/>
                <p:nvPr/>
              </p:nvSpPr>
              <p:spPr>
                <a:xfrm>
                  <a:off x="9695636" y="5134702"/>
                  <a:ext cx="1160202" cy="399245"/>
                </a:xfrm>
                <a:prstGeom prst="roundRect">
                  <a:avLst/>
                </a:prstGeom>
                <a:solidFill>
                  <a:srgbClr val="FED78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smtClean="0">
                      <a:solidFill>
                        <a:schemeClr val="tx2"/>
                      </a:solidFill>
                    </a:rPr>
                    <a:t>価値</a:t>
                  </a:r>
                  <a:endParaRPr kumimoji="1" lang="ja-JP" altLang="en-US" dirty="0">
                    <a:solidFill>
                      <a:schemeClr val="tx2"/>
                    </a:solidFill>
                  </a:endParaRPr>
                </a:p>
              </p:txBody>
            </p:sp>
          </p:grpSp>
          <p:sp>
            <p:nvSpPr>
              <p:cNvPr id="55" name="円/楕円 54"/>
              <p:cNvSpPr/>
              <p:nvPr/>
            </p:nvSpPr>
            <p:spPr>
              <a:xfrm>
                <a:off x="8379252" y="3429719"/>
                <a:ext cx="1700011" cy="927279"/>
              </a:xfrm>
              <a:prstGeom prst="ellipse">
                <a:avLst/>
              </a:prstGeom>
              <a:solidFill>
                <a:srgbClr val="EEC8CD"/>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a:solidFill>
                      <a:schemeClr val="tx2"/>
                    </a:solidFill>
                  </a:rPr>
                  <a:t>記事</a:t>
                </a:r>
                <a:r>
                  <a:rPr kumimoji="1" lang="ja-JP" altLang="en-US" dirty="0" smtClean="0">
                    <a:solidFill>
                      <a:schemeClr val="tx2"/>
                    </a:solidFill>
                  </a:rPr>
                  <a:t>への</a:t>
                </a:r>
                <a:r>
                  <a:rPr lang="ja-JP" altLang="en-US" dirty="0">
                    <a:solidFill>
                      <a:schemeClr val="tx2"/>
                    </a:solidFill>
                  </a:rPr>
                  <a:t>満足</a:t>
                </a:r>
                <a:endParaRPr kumimoji="1" lang="ja-JP" altLang="en-US" dirty="0">
                  <a:solidFill>
                    <a:schemeClr val="tx2"/>
                  </a:solidFill>
                </a:endParaRPr>
              </a:p>
            </p:txBody>
          </p:sp>
          <p:grpSp>
            <p:nvGrpSpPr>
              <p:cNvPr id="60" name="グループ化 59"/>
              <p:cNvGrpSpPr/>
              <p:nvPr/>
            </p:nvGrpSpPr>
            <p:grpSpPr>
              <a:xfrm>
                <a:off x="6709968" y="4195138"/>
                <a:ext cx="1922746" cy="845516"/>
                <a:chOff x="6674340" y="4232007"/>
                <a:chExt cx="1922746" cy="845516"/>
              </a:xfrm>
            </p:grpSpPr>
            <p:cxnSp>
              <p:nvCxnSpPr>
                <p:cNvPr id="49" name="直線矢印コネクタ 48"/>
                <p:cNvCxnSpPr>
                  <a:stCxn id="30" idx="5"/>
                  <a:endCxn id="28" idx="1"/>
                </p:cNvCxnSpPr>
                <p:nvPr/>
              </p:nvCxnSpPr>
              <p:spPr>
                <a:xfrm>
                  <a:off x="6674340" y="4232007"/>
                  <a:ext cx="1922746" cy="517673"/>
                </a:xfrm>
                <a:prstGeom prst="straightConnector1">
                  <a:avLst/>
                </a:prstGeom>
                <a:ln w="76200">
                  <a:tailEnd type="triangle"/>
                </a:ln>
              </p:spPr>
              <p:style>
                <a:lnRef idx="1">
                  <a:schemeClr val="accent1"/>
                </a:lnRef>
                <a:fillRef idx="0">
                  <a:schemeClr val="accent1"/>
                </a:fillRef>
                <a:effectRef idx="0">
                  <a:schemeClr val="accent1"/>
                </a:effectRef>
                <a:fontRef idx="minor">
                  <a:schemeClr val="tx1"/>
                </a:fontRef>
              </p:style>
            </p:cxnSp>
            <p:cxnSp>
              <p:nvCxnSpPr>
                <p:cNvPr id="53" name="直線矢印コネクタ 52"/>
                <p:cNvCxnSpPr>
                  <a:stCxn id="38" idx="6"/>
                  <a:endCxn id="28" idx="2"/>
                </p:cNvCxnSpPr>
                <p:nvPr/>
              </p:nvCxnSpPr>
              <p:spPr>
                <a:xfrm>
                  <a:off x="6927421" y="5077523"/>
                  <a:ext cx="1420704" cy="0"/>
                </a:xfrm>
                <a:prstGeom prst="straightConnector1">
                  <a:avLst/>
                </a:prstGeom>
                <a:ln w="76200">
                  <a:tailEnd type="triangle"/>
                </a:ln>
              </p:spPr>
              <p:style>
                <a:lnRef idx="1">
                  <a:schemeClr val="accent1"/>
                </a:lnRef>
                <a:fillRef idx="0">
                  <a:schemeClr val="accent1"/>
                </a:fillRef>
                <a:effectRef idx="0">
                  <a:schemeClr val="accent1"/>
                </a:effectRef>
                <a:fontRef idx="minor">
                  <a:schemeClr val="tx1"/>
                </a:fontRef>
              </p:style>
            </p:cxnSp>
          </p:grpSp>
        </p:grpSp>
        <p:grpSp>
          <p:nvGrpSpPr>
            <p:cNvPr id="8" name="グループ化 7"/>
            <p:cNvGrpSpPr/>
            <p:nvPr/>
          </p:nvGrpSpPr>
          <p:grpSpPr>
            <a:xfrm>
              <a:off x="9685279" y="2826952"/>
              <a:ext cx="1887050" cy="826628"/>
              <a:chOff x="7770080" y="3854297"/>
              <a:chExt cx="1887050" cy="826628"/>
            </a:xfrm>
          </p:grpSpPr>
          <p:sp>
            <p:nvSpPr>
              <p:cNvPr id="42" name="角丸四角形 41"/>
              <p:cNvSpPr/>
              <p:nvPr/>
            </p:nvSpPr>
            <p:spPr>
              <a:xfrm>
                <a:off x="7995307" y="4281680"/>
                <a:ext cx="1381963" cy="399245"/>
              </a:xfrm>
              <a:prstGeom prst="roundRect">
                <a:avLst/>
              </a:prstGeom>
              <a:solidFill>
                <a:srgbClr val="FED78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smtClean="0">
                    <a:solidFill>
                      <a:srgbClr val="242852"/>
                    </a:solidFill>
                  </a:rPr>
                  <a:t>人に薦める</a:t>
                </a:r>
                <a:endParaRPr lang="ja-JP" altLang="en-US" dirty="0">
                  <a:solidFill>
                    <a:srgbClr val="242852"/>
                  </a:solidFill>
                </a:endParaRPr>
              </a:p>
            </p:txBody>
          </p:sp>
          <p:sp>
            <p:nvSpPr>
              <p:cNvPr id="43" name="角丸四角形 42"/>
              <p:cNvSpPr/>
              <p:nvPr/>
            </p:nvSpPr>
            <p:spPr>
              <a:xfrm>
                <a:off x="7770080" y="3854297"/>
                <a:ext cx="1887050" cy="399245"/>
              </a:xfrm>
              <a:prstGeom prst="roundRect">
                <a:avLst/>
              </a:prstGeom>
              <a:solidFill>
                <a:srgbClr val="FED78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smtClean="0">
                    <a:solidFill>
                      <a:srgbClr val="242852"/>
                    </a:solidFill>
                  </a:rPr>
                  <a:t>読んでよかった</a:t>
                </a:r>
                <a:endParaRPr lang="ja-JP" altLang="en-US" dirty="0">
                  <a:solidFill>
                    <a:srgbClr val="242852"/>
                  </a:solidFill>
                </a:endParaRPr>
              </a:p>
            </p:txBody>
          </p:sp>
        </p:grpSp>
      </p:grpSp>
    </p:spTree>
    <p:extLst>
      <p:ext uri="{BB962C8B-B14F-4D97-AF65-F5344CB8AC3E}">
        <p14:creationId xmlns:p14="http://schemas.microsoft.com/office/powerpoint/2010/main" val="1486625817"/>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smtClean="0"/>
              <a:t>仮説導出</a:t>
            </a:r>
            <a:r>
              <a:rPr lang="en-US" altLang="ja-JP" dirty="0" smtClean="0"/>
              <a:t>1</a:t>
            </a:r>
            <a:endParaRPr kumimoji="1" lang="ja-JP" altLang="en-US" dirty="0"/>
          </a:p>
        </p:txBody>
      </p:sp>
      <p:sp>
        <p:nvSpPr>
          <p:cNvPr id="3" name="コンテンツ プレースホルダー 2"/>
          <p:cNvSpPr>
            <a:spLocks noGrp="1"/>
          </p:cNvSpPr>
          <p:nvPr>
            <p:ph idx="1"/>
          </p:nvPr>
        </p:nvSpPr>
        <p:spPr>
          <a:xfrm>
            <a:off x="1097280" y="1845734"/>
            <a:ext cx="9932180" cy="1635555"/>
          </a:xfrm>
        </p:spPr>
        <p:txBody>
          <a:bodyPr/>
          <a:lstStyle/>
          <a:p>
            <a:r>
              <a:rPr lang="en-US" altLang="ja-JP" dirty="0"/>
              <a:t>Lutz </a:t>
            </a:r>
            <a:r>
              <a:rPr lang="ja-JP" altLang="en-US" dirty="0" smtClean="0"/>
              <a:t>（</a:t>
            </a:r>
            <a:r>
              <a:rPr lang="en-US" altLang="ja-JP" dirty="0" smtClean="0"/>
              <a:t>1989</a:t>
            </a:r>
            <a:r>
              <a:rPr lang="ja-JP" altLang="en-US" dirty="0" smtClean="0"/>
              <a:t>）</a:t>
            </a:r>
            <a:endParaRPr lang="en-US" altLang="ja-JP" dirty="0"/>
          </a:p>
          <a:p>
            <a:r>
              <a:rPr lang="ja-JP" altLang="en-US" dirty="0"/>
              <a:t>広告への態度を高めることができれば</a:t>
            </a:r>
            <a:r>
              <a:rPr lang="ja-JP" altLang="en-US" dirty="0" smtClean="0"/>
              <a:t>、より高い広告されているブランドへの態度</a:t>
            </a:r>
            <a:r>
              <a:rPr lang="ja-JP" altLang="en-US" dirty="0"/>
              <a:t>や購買意図に結びつき、高い広告効果が期待</a:t>
            </a:r>
            <a:r>
              <a:rPr lang="ja-JP" altLang="en-US" dirty="0" smtClean="0"/>
              <a:t>できる。</a:t>
            </a:r>
            <a:endParaRPr lang="en-US" altLang="ja-JP" dirty="0"/>
          </a:p>
          <a:p>
            <a:endParaRPr kumimoji="1" lang="ja-JP" altLang="en-US" dirty="0"/>
          </a:p>
        </p:txBody>
      </p:sp>
      <p:sp>
        <p:nvSpPr>
          <p:cNvPr id="4" name="スライド番号プレースホルダー 3"/>
          <p:cNvSpPr>
            <a:spLocks noGrp="1"/>
          </p:cNvSpPr>
          <p:nvPr>
            <p:ph type="sldNum" sz="quarter" idx="12"/>
          </p:nvPr>
        </p:nvSpPr>
        <p:spPr/>
        <p:txBody>
          <a:bodyPr/>
          <a:lstStyle/>
          <a:p>
            <a:fld id="{F46A3120-87D5-48FE-95FF-B9D32DB3470B}" type="slidenum">
              <a:rPr kumimoji="1" lang="ja-JP" altLang="en-US" smtClean="0"/>
              <a:t>31</a:t>
            </a:fld>
            <a:endParaRPr kumimoji="1" lang="ja-JP" altLang="en-US"/>
          </a:p>
        </p:txBody>
      </p:sp>
      <p:grpSp>
        <p:nvGrpSpPr>
          <p:cNvPr id="5" name="グループ化 4"/>
          <p:cNvGrpSpPr/>
          <p:nvPr/>
        </p:nvGrpSpPr>
        <p:grpSpPr>
          <a:xfrm>
            <a:off x="6601705" y="4236645"/>
            <a:ext cx="4427755" cy="2131672"/>
            <a:chOff x="6615876" y="3101635"/>
            <a:chExt cx="4427755" cy="2131672"/>
          </a:xfrm>
        </p:grpSpPr>
        <p:sp>
          <p:nvSpPr>
            <p:cNvPr id="6" name="円/楕円 5"/>
            <p:cNvSpPr/>
            <p:nvPr/>
          </p:nvSpPr>
          <p:spPr>
            <a:xfrm>
              <a:off x="6615876" y="3101635"/>
              <a:ext cx="1700011" cy="927279"/>
            </a:xfrm>
            <a:prstGeom prst="ellipse">
              <a:avLst/>
            </a:prstGeom>
            <a:solidFill>
              <a:srgbClr val="EFA48D"/>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a:solidFill>
                    <a:srgbClr val="242852"/>
                  </a:solidFill>
                </a:rPr>
                <a:t>広告</a:t>
              </a:r>
              <a:r>
                <a:rPr lang="ja-JP" altLang="en-US" dirty="0" smtClean="0">
                  <a:solidFill>
                    <a:srgbClr val="242852"/>
                  </a:solidFill>
                </a:rPr>
                <a:t>へ</a:t>
              </a:r>
              <a:r>
                <a:rPr lang="ja-JP" altLang="en-US" dirty="0">
                  <a:solidFill>
                    <a:srgbClr val="242852"/>
                  </a:solidFill>
                </a:rPr>
                <a:t>の態度</a:t>
              </a:r>
            </a:p>
          </p:txBody>
        </p:sp>
        <p:sp>
          <p:nvSpPr>
            <p:cNvPr id="7" name="円/楕円 6"/>
            <p:cNvSpPr/>
            <p:nvPr/>
          </p:nvSpPr>
          <p:spPr>
            <a:xfrm>
              <a:off x="9343620" y="4306028"/>
              <a:ext cx="1700011" cy="927279"/>
            </a:xfrm>
            <a:prstGeom prst="ellipse">
              <a:avLst/>
            </a:prstGeom>
            <a:solidFill>
              <a:srgbClr val="EFA48D"/>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a:solidFill>
                    <a:srgbClr val="242852"/>
                  </a:solidFill>
                </a:rPr>
                <a:t>購買意図</a:t>
              </a:r>
            </a:p>
          </p:txBody>
        </p:sp>
        <p:sp>
          <p:nvSpPr>
            <p:cNvPr id="8" name="円/楕円 7"/>
            <p:cNvSpPr/>
            <p:nvPr/>
          </p:nvSpPr>
          <p:spPr>
            <a:xfrm>
              <a:off x="9342328" y="3127339"/>
              <a:ext cx="1700011" cy="927279"/>
            </a:xfrm>
            <a:prstGeom prst="ellipse">
              <a:avLst/>
            </a:prstGeom>
            <a:solidFill>
              <a:srgbClr val="EFA48D"/>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smtClean="0">
                  <a:solidFill>
                    <a:srgbClr val="242852"/>
                  </a:solidFill>
                </a:rPr>
                <a:t>ブランド</a:t>
              </a:r>
              <a:endParaRPr lang="en-US" altLang="ja-JP" dirty="0" smtClean="0">
                <a:solidFill>
                  <a:srgbClr val="242852"/>
                </a:solidFill>
              </a:endParaRPr>
            </a:p>
            <a:p>
              <a:pPr algn="ctr"/>
              <a:r>
                <a:rPr lang="ja-JP" altLang="en-US" dirty="0" smtClean="0">
                  <a:solidFill>
                    <a:srgbClr val="242852"/>
                  </a:solidFill>
                </a:rPr>
                <a:t>態度</a:t>
              </a:r>
              <a:endParaRPr lang="ja-JP" altLang="en-US" dirty="0">
                <a:solidFill>
                  <a:srgbClr val="242852"/>
                </a:solidFill>
              </a:endParaRPr>
            </a:p>
          </p:txBody>
        </p:sp>
        <p:sp>
          <p:nvSpPr>
            <p:cNvPr id="9" name="右矢印 8"/>
            <p:cNvSpPr/>
            <p:nvPr/>
          </p:nvSpPr>
          <p:spPr>
            <a:xfrm>
              <a:off x="8369442" y="3466768"/>
              <a:ext cx="909668" cy="242314"/>
            </a:xfrm>
            <a:prstGeom prst="rightArrow">
              <a:avLst>
                <a:gd name="adj1" fmla="val 24194"/>
                <a:gd name="adj2" fmla="val 50000"/>
              </a:avLst>
            </a:prstGeom>
            <a:solidFill>
              <a:schemeClr val="accent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solidFill>
                  <a:prstClr val="white"/>
                </a:solidFill>
              </a:endParaRPr>
            </a:p>
          </p:txBody>
        </p:sp>
        <p:sp>
          <p:nvSpPr>
            <p:cNvPr id="10" name="右矢印 9"/>
            <p:cNvSpPr/>
            <p:nvPr/>
          </p:nvSpPr>
          <p:spPr>
            <a:xfrm rot="2204793">
              <a:off x="8236687" y="4082175"/>
              <a:ext cx="1292841" cy="192349"/>
            </a:xfrm>
            <a:prstGeom prst="rightArrow">
              <a:avLst>
                <a:gd name="adj1" fmla="val 24194"/>
                <a:gd name="adj2" fmla="val 50000"/>
              </a:avLst>
            </a:prstGeom>
            <a:solidFill>
              <a:schemeClr val="accent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solidFill>
                  <a:prstClr val="white"/>
                </a:solidFill>
              </a:endParaRPr>
            </a:p>
          </p:txBody>
        </p:sp>
        <p:sp>
          <p:nvSpPr>
            <p:cNvPr id="11" name="テキスト ボックス 10"/>
            <p:cNvSpPr txBox="1"/>
            <p:nvPr/>
          </p:nvSpPr>
          <p:spPr>
            <a:xfrm>
              <a:off x="8538359" y="3141767"/>
              <a:ext cx="425002" cy="477054"/>
            </a:xfrm>
            <a:prstGeom prst="rect">
              <a:avLst/>
            </a:prstGeom>
            <a:noFill/>
          </p:spPr>
          <p:txBody>
            <a:bodyPr wrap="square" rtlCol="0">
              <a:spAutoFit/>
            </a:bodyPr>
            <a:lstStyle/>
            <a:p>
              <a:r>
                <a:rPr lang="ja-JP" altLang="en-US" sz="2500" dirty="0">
                  <a:solidFill>
                    <a:srgbClr val="FF0000"/>
                  </a:solidFill>
                </a:rPr>
                <a:t>＋</a:t>
              </a:r>
            </a:p>
          </p:txBody>
        </p:sp>
        <p:sp>
          <p:nvSpPr>
            <p:cNvPr id="12" name="テキスト ボックス 11"/>
            <p:cNvSpPr txBox="1"/>
            <p:nvPr/>
          </p:nvSpPr>
          <p:spPr>
            <a:xfrm>
              <a:off x="8399315" y="4028914"/>
              <a:ext cx="425002" cy="477054"/>
            </a:xfrm>
            <a:prstGeom prst="rect">
              <a:avLst/>
            </a:prstGeom>
            <a:noFill/>
          </p:spPr>
          <p:txBody>
            <a:bodyPr wrap="square" rtlCol="0">
              <a:spAutoFit/>
            </a:bodyPr>
            <a:lstStyle/>
            <a:p>
              <a:r>
                <a:rPr lang="ja-JP" altLang="en-US" sz="2500" dirty="0">
                  <a:solidFill>
                    <a:srgbClr val="FF0000"/>
                  </a:solidFill>
                </a:rPr>
                <a:t>＋</a:t>
              </a:r>
            </a:p>
          </p:txBody>
        </p:sp>
      </p:grpSp>
      <p:grpSp>
        <p:nvGrpSpPr>
          <p:cNvPr id="19" name="グループ化 18"/>
          <p:cNvGrpSpPr/>
          <p:nvPr/>
        </p:nvGrpSpPr>
        <p:grpSpPr>
          <a:xfrm>
            <a:off x="6864740" y="3140813"/>
            <a:ext cx="4008391" cy="1271190"/>
            <a:chOff x="6843328" y="2701631"/>
            <a:chExt cx="4008391" cy="1271190"/>
          </a:xfrm>
        </p:grpSpPr>
        <p:sp>
          <p:nvSpPr>
            <p:cNvPr id="13" name="角丸四角形 12"/>
            <p:cNvSpPr/>
            <p:nvPr/>
          </p:nvSpPr>
          <p:spPr>
            <a:xfrm>
              <a:off x="6843328" y="3131336"/>
              <a:ext cx="1280250" cy="418115"/>
            </a:xfrm>
            <a:prstGeom prst="roundRect">
              <a:avLst/>
            </a:prstGeom>
            <a:solidFill>
              <a:srgbClr val="FED78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a:solidFill>
                    <a:srgbClr val="242852"/>
                  </a:solidFill>
                </a:rPr>
                <a:t>楽しさ</a:t>
              </a:r>
            </a:p>
          </p:txBody>
        </p:sp>
        <p:sp>
          <p:nvSpPr>
            <p:cNvPr id="14" name="角丸四角形 13"/>
            <p:cNvSpPr/>
            <p:nvPr/>
          </p:nvSpPr>
          <p:spPr>
            <a:xfrm>
              <a:off x="6843328" y="3574797"/>
              <a:ext cx="1289539" cy="398024"/>
            </a:xfrm>
            <a:prstGeom prst="roundRect">
              <a:avLst/>
            </a:prstGeom>
            <a:solidFill>
              <a:srgbClr val="FED78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a:solidFill>
                    <a:srgbClr val="242852"/>
                  </a:solidFill>
                </a:rPr>
                <a:t>好ましさ</a:t>
              </a:r>
            </a:p>
          </p:txBody>
        </p:sp>
        <p:sp>
          <p:nvSpPr>
            <p:cNvPr id="15" name="角丸四角形 14"/>
            <p:cNvSpPr/>
            <p:nvPr/>
          </p:nvSpPr>
          <p:spPr>
            <a:xfrm>
              <a:off x="6853213" y="2701631"/>
              <a:ext cx="1289539" cy="398024"/>
            </a:xfrm>
            <a:prstGeom prst="roundRect">
              <a:avLst/>
            </a:prstGeom>
            <a:solidFill>
              <a:srgbClr val="FED78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smtClean="0">
                  <a:solidFill>
                    <a:srgbClr val="242852"/>
                  </a:solidFill>
                </a:rPr>
                <a:t>良さ</a:t>
              </a:r>
              <a:endParaRPr lang="ja-JP" altLang="en-US" dirty="0">
                <a:solidFill>
                  <a:srgbClr val="242852"/>
                </a:solidFill>
              </a:endParaRPr>
            </a:p>
          </p:txBody>
        </p:sp>
        <p:sp>
          <p:nvSpPr>
            <p:cNvPr id="16" name="角丸四角形 15"/>
            <p:cNvSpPr/>
            <p:nvPr/>
          </p:nvSpPr>
          <p:spPr>
            <a:xfrm>
              <a:off x="9552295" y="3131336"/>
              <a:ext cx="1280250" cy="418115"/>
            </a:xfrm>
            <a:prstGeom prst="roundRect">
              <a:avLst/>
            </a:prstGeom>
            <a:solidFill>
              <a:srgbClr val="FED78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a:solidFill>
                    <a:srgbClr val="242852"/>
                  </a:solidFill>
                </a:rPr>
                <a:t>楽しさ</a:t>
              </a:r>
            </a:p>
          </p:txBody>
        </p:sp>
        <p:sp>
          <p:nvSpPr>
            <p:cNvPr id="17" name="角丸四角形 16"/>
            <p:cNvSpPr/>
            <p:nvPr/>
          </p:nvSpPr>
          <p:spPr>
            <a:xfrm>
              <a:off x="9552295" y="3574797"/>
              <a:ext cx="1289539" cy="398024"/>
            </a:xfrm>
            <a:prstGeom prst="roundRect">
              <a:avLst/>
            </a:prstGeom>
            <a:solidFill>
              <a:srgbClr val="FED78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a:solidFill>
                    <a:srgbClr val="242852"/>
                  </a:solidFill>
                </a:rPr>
                <a:t>好ましさ</a:t>
              </a:r>
            </a:p>
          </p:txBody>
        </p:sp>
        <p:sp>
          <p:nvSpPr>
            <p:cNvPr id="18" name="角丸四角形 17"/>
            <p:cNvSpPr/>
            <p:nvPr/>
          </p:nvSpPr>
          <p:spPr>
            <a:xfrm>
              <a:off x="9562180" y="2701631"/>
              <a:ext cx="1289539" cy="398024"/>
            </a:xfrm>
            <a:prstGeom prst="roundRect">
              <a:avLst/>
            </a:prstGeom>
            <a:solidFill>
              <a:srgbClr val="FED78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smtClean="0">
                  <a:solidFill>
                    <a:srgbClr val="242852"/>
                  </a:solidFill>
                </a:rPr>
                <a:t>良さ</a:t>
              </a:r>
              <a:endParaRPr lang="ja-JP" altLang="en-US" dirty="0">
                <a:solidFill>
                  <a:srgbClr val="242852"/>
                </a:solidFill>
              </a:endParaRPr>
            </a:p>
          </p:txBody>
        </p:sp>
      </p:grpSp>
    </p:spTree>
    <p:extLst>
      <p:ext uri="{BB962C8B-B14F-4D97-AF65-F5344CB8AC3E}">
        <p14:creationId xmlns:p14="http://schemas.microsoft.com/office/powerpoint/2010/main" val="1392303265"/>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smtClean="0"/>
              <a:t>仮説導出</a:t>
            </a:r>
            <a:r>
              <a:rPr lang="en-US" altLang="ja-JP" dirty="0" smtClean="0"/>
              <a:t>1</a:t>
            </a:r>
            <a:endParaRPr kumimoji="1" lang="ja-JP" altLang="en-US" dirty="0"/>
          </a:p>
        </p:txBody>
      </p:sp>
      <p:sp>
        <p:nvSpPr>
          <p:cNvPr id="3" name="コンテンツ プレースホルダー 2"/>
          <p:cNvSpPr>
            <a:spLocks noGrp="1"/>
          </p:cNvSpPr>
          <p:nvPr>
            <p:ph idx="1"/>
          </p:nvPr>
        </p:nvSpPr>
        <p:spPr>
          <a:xfrm>
            <a:off x="1097280" y="1845734"/>
            <a:ext cx="4260331" cy="4023360"/>
          </a:xfrm>
        </p:spPr>
        <p:txBody>
          <a:bodyPr>
            <a:normAutofit fontScale="85000" lnSpcReduction="10000"/>
          </a:bodyPr>
          <a:lstStyle/>
          <a:p>
            <a:pPr>
              <a:lnSpc>
                <a:spcPct val="200000"/>
              </a:lnSpc>
            </a:pPr>
            <a:endParaRPr kumimoji="1" lang="en-US" altLang="ja-JP" dirty="0" smtClean="0"/>
          </a:p>
          <a:p>
            <a:pPr>
              <a:lnSpc>
                <a:spcPct val="200000"/>
              </a:lnSpc>
            </a:pPr>
            <a:r>
              <a:rPr kumimoji="1" lang="ja-JP" altLang="en-US" dirty="0" smtClean="0"/>
              <a:t>（１）広告主が明示されていること</a:t>
            </a:r>
            <a:endParaRPr kumimoji="1" lang="en-US" altLang="ja-JP" dirty="0" smtClean="0"/>
          </a:p>
          <a:p>
            <a:pPr>
              <a:lnSpc>
                <a:spcPct val="200000"/>
              </a:lnSpc>
            </a:pPr>
            <a:r>
              <a:rPr lang="ja-JP" altLang="en-US" dirty="0" smtClean="0"/>
              <a:t>（２）伝えるべきメッセージが明確であること</a:t>
            </a:r>
            <a:endParaRPr lang="en-US" altLang="ja-JP" dirty="0" smtClean="0"/>
          </a:p>
          <a:p>
            <a:pPr>
              <a:lnSpc>
                <a:spcPct val="200000"/>
              </a:lnSpc>
            </a:pPr>
            <a:r>
              <a:rPr kumimoji="1" lang="ja-JP" altLang="en-US" dirty="0" smtClean="0"/>
              <a:t>（３）伝えるべき対象が明確であること</a:t>
            </a:r>
            <a:endParaRPr kumimoji="1" lang="en-US" altLang="ja-JP" dirty="0" smtClean="0"/>
          </a:p>
          <a:p>
            <a:pPr>
              <a:lnSpc>
                <a:spcPct val="200000"/>
              </a:lnSpc>
            </a:pPr>
            <a:r>
              <a:rPr lang="ja-JP" altLang="en-US" dirty="0" smtClean="0"/>
              <a:t>（４）伝えるべき広告の目的が明確であること</a:t>
            </a:r>
            <a:endParaRPr lang="en-US" altLang="ja-JP" dirty="0" smtClean="0"/>
          </a:p>
          <a:p>
            <a:pPr>
              <a:lnSpc>
                <a:spcPct val="200000"/>
              </a:lnSpc>
            </a:pPr>
            <a:r>
              <a:rPr kumimoji="1" lang="ja-JP" altLang="en-US" dirty="0" smtClean="0"/>
              <a:t>（５）有料の媒体を使った活動であること</a:t>
            </a:r>
            <a:endParaRPr kumimoji="1" lang="ja-JP" altLang="en-US" dirty="0"/>
          </a:p>
        </p:txBody>
      </p:sp>
      <p:sp>
        <p:nvSpPr>
          <p:cNvPr id="4" name="スライド番号プレースホルダー 3"/>
          <p:cNvSpPr>
            <a:spLocks noGrp="1"/>
          </p:cNvSpPr>
          <p:nvPr>
            <p:ph type="sldNum" sz="quarter" idx="12"/>
          </p:nvPr>
        </p:nvSpPr>
        <p:spPr/>
        <p:txBody>
          <a:bodyPr/>
          <a:lstStyle/>
          <a:p>
            <a:fld id="{F46A3120-87D5-48FE-95FF-B9D32DB3470B}" type="slidenum">
              <a:rPr kumimoji="1" lang="ja-JP" altLang="en-US" smtClean="0"/>
              <a:t>32</a:t>
            </a:fld>
            <a:endParaRPr kumimoji="1" lang="ja-JP" altLang="en-US"/>
          </a:p>
        </p:txBody>
      </p:sp>
      <p:sp>
        <p:nvSpPr>
          <p:cNvPr id="5" name="テキスト ボックス 4"/>
          <p:cNvSpPr txBox="1"/>
          <p:nvPr/>
        </p:nvSpPr>
        <p:spPr>
          <a:xfrm>
            <a:off x="309093" y="6426695"/>
            <a:ext cx="3747752" cy="369332"/>
          </a:xfrm>
          <a:prstGeom prst="rect">
            <a:avLst/>
          </a:prstGeom>
          <a:noFill/>
        </p:spPr>
        <p:txBody>
          <a:bodyPr wrap="square" rtlCol="0">
            <a:spAutoFit/>
          </a:bodyPr>
          <a:lstStyle/>
          <a:p>
            <a:r>
              <a:rPr kumimoji="1" lang="ja-JP" altLang="en-US" dirty="0" smtClean="0"/>
              <a:t>石崎（</a:t>
            </a:r>
            <a:r>
              <a:rPr kumimoji="1" lang="en-US" altLang="ja-JP" dirty="0" smtClean="0"/>
              <a:t>2016</a:t>
            </a:r>
            <a:r>
              <a:rPr kumimoji="1" lang="ja-JP" altLang="en-US" dirty="0" smtClean="0"/>
              <a:t>）</a:t>
            </a:r>
            <a:endParaRPr kumimoji="1" lang="ja-JP" altLang="en-US" dirty="0"/>
          </a:p>
        </p:txBody>
      </p:sp>
      <p:sp>
        <p:nvSpPr>
          <p:cNvPr id="18" name="角丸四角形 17"/>
          <p:cNvSpPr/>
          <p:nvPr/>
        </p:nvSpPr>
        <p:spPr>
          <a:xfrm>
            <a:off x="9293529" y="2474482"/>
            <a:ext cx="1862151" cy="643943"/>
          </a:xfrm>
          <a:prstGeom prst="roundRect">
            <a:avLst/>
          </a:prstGeom>
          <a:solidFill>
            <a:schemeClr val="accent4">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smtClean="0">
                <a:solidFill>
                  <a:schemeClr val="tx2"/>
                </a:solidFill>
              </a:rPr>
              <a:t>企業名</a:t>
            </a:r>
            <a:endParaRPr kumimoji="1" lang="ja-JP" altLang="en-US" dirty="0">
              <a:solidFill>
                <a:schemeClr val="tx2"/>
              </a:solidFill>
            </a:endParaRPr>
          </a:p>
        </p:txBody>
      </p:sp>
      <p:sp>
        <p:nvSpPr>
          <p:cNvPr id="19" name="角丸四角形 18"/>
          <p:cNvSpPr/>
          <p:nvPr/>
        </p:nvSpPr>
        <p:spPr>
          <a:xfrm>
            <a:off x="7186411" y="3151515"/>
            <a:ext cx="3969269" cy="643943"/>
          </a:xfrm>
          <a:prstGeom prst="roundRect">
            <a:avLst/>
          </a:prstGeom>
          <a:solidFill>
            <a:schemeClr val="accent4">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a:solidFill>
                  <a:schemeClr val="tx2"/>
                </a:solidFill>
              </a:rPr>
              <a:t>お客様の疑問や困りごとに</a:t>
            </a:r>
            <a:r>
              <a:rPr lang="ja-JP" altLang="en-US" dirty="0" smtClean="0">
                <a:solidFill>
                  <a:schemeClr val="tx2"/>
                </a:solidFill>
              </a:rPr>
              <a:t>対して</a:t>
            </a:r>
            <a:endParaRPr lang="en-US" altLang="ja-JP" dirty="0" smtClean="0">
              <a:solidFill>
                <a:schemeClr val="tx2"/>
              </a:solidFill>
            </a:endParaRPr>
          </a:p>
          <a:p>
            <a:pPr algn="ctr"/>
            <a:r>
              <a:rPr lang="ja-JP" altLang="en-US" dirty="0" smtClean="0">
                <a:solidFill>
                  <a:schemeClr val="tx2"/>
                </a:solidFill>
              </a:rPr>
              <a:t>コンテンツ</a:t>
            </a:r>
            <a:r>
              <a:rPr lang="ja-JP" altLang="en-US" dirty="0">
                <a:solidFill>
                  <a:schemeClr val="tx2"/>
                </a:solidFill>
              </a:rPr>
              <a:t>で</a:t>
            </a:r>
            <a:r>
              <a:rPr lang="ja-JP" altLang="en-US" dirty="0" smtClean="0">
                <a:solidFill>
                  <a:schemeClr val="tx2"/>
                </a:solidFill>
              </a:rPr>
              <a:t>答える</a:t>
            </a:r>
            <a:endParaRPr kumimoji="1" lang="ja-JP" altLang="en-US" sz="1500" dirty="0">
              <a:solidFill>
                <a:schemeClr val="tx2"/>
              </a:solidFill>
            </a:endParaRPr>
          </a:p>
        </p:txBody>
      </p:sp>
      <p:sp>
        <p:nvSpPr>
          <p:cNvPr id="20" name="角丸四角形 19"/>
          <p:cNvSpPr/>
          <p:nvPr/>
        </p:nvSpPr>
        <p:spPr>
          <a:xfrm>
            <a:off x="8295503" y="3834306"/>
            <a:ext cx="2860177" cy="643943"/>
          </a:xfrm>
          <a:prstGeom prst="roundRect">
            <a:avLst/>
          </a:prstGeom>
          <a:solidFill>
            <a:schemeClr val="accent4">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smtClean="0">
                <a:solidFill>
                  <a:schemeClr val="tx2"/>
                </a:solidFill>
              </a:rPr>
              <a:t>疑問を持った</a:t>
            </a:r>
            <a:r>
              <a:rPr kumimoji="1" lang="ja-JP" altLang="en-US" dirty="0" smtClean="0">
                <a:solidFill>
                  <a:schemeClr val="tx2"/>
                </a:solidFill>
              </a:rPr>
              <a:t>見込み客</a:t>
            </a:r>
            <a:endParaRPr kumimoji="1" lang="ja-JP" altLang="en-US" sz="1500" dirty="0">
              <a:solidFill>
                <a:schemeClr val="tx2"/>
              </a:solidFill>
            </a:endParaRPr>
          </a:p>
        </p:txBody>
      </p:sp>
      <p:sp>
        <p:nvSpPr>
          <p:cNvPr id="21" name="角丸四角形 20"/>
          <p:cNvSpPr/>
          <p:nvPr/>
        </p:nvSpPr>
        <p:spPr>
          <a:xfrm>
            <a:off x="6400800" y="4517097"/>
            <a:ext cx="4754880" cy="643943"/>
          </a:xfrm>
          <a:prstGeom prst="roundRect">
            <a:avLst/>
          </a:prstGeom>
          <a:solidFill>
            <a:schemeClr val="accent4">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a:solidFill>
                  <a:schemeClr val="tx2"/>
                </a:solidFill>
              </a:rPr>
              <a:t>ターゲットオーディエンスを引き寄せ、獲得し</a:t>
            </a:r>
            <a:r>
              <a:rPr lang="ja-JP" altLang="en-US" dirty="0" smtClean="0">
                <a:solidFill>
                  <a:schemeClr val="tx2"/>
                </a:solidFill>
              </a:rPr>
              <a:t>、</a:t>
            </a:r>
            <a:endParaRPr lang="en-US" altLang="ja-JP" dirty="0" smtClean="0">
              <a:solidFill>
                <a:schemeClr val="tx2"/>
              </a:solidFill>
            </a:endParaRPr>
          </a:p>
          <a:p>
            <a:pPr algn="ctr"/>
            <a:r>
              <a:rPr lang="ja-JP" altLang="en-US" dirty="0" smtClean="0">
                <a:solidFill>
                  <a:schemeClr val="tx2"/>
                </a:solidFill>
              </a:rPr>
              <a:t>エンゲージメント</a:t>
            </a:r>
            <a:r>
              <a:rPr lang="ja-JP" altLang="en-US" dirty="0">
                <a:solidFill>
                  <a:schemeClr val="tx2"/>
                </a:solidFill>
              </a:rPr>
              <a:t>を</a:t>
            </a:r>
            <a:r>
              <a:rPr lang="ja-JP" altLang="en-US" dirty="0" smtClean="0">
                <a:solidFill>
                  <a:schemeClr val="tx2"/>
                </a:solidFill>
              </a:rPr>
              <a:t>作り出す</a:t>
            </a:r>
            <a:endParaRPr kumimoji="1" lang="ja-JP" altLang="en-US" sz="1500" dirty="0">
              <a:solidFill>
                <a:schemeClr val="tx2"/>
              </a:solidFill>
            </a:endParaRPr>
          </a:p>
        </p:txBody>
      </p:sp>
      <p:sp>
        <p:nvSpPr>
          <p:cNvPr id="24" name="上リボン 23"/>
          <p:cNvSpPr/>
          <p:nvPr/>
        </p:nvSpPr>
        <p:spPr>
          <a:xfrm>
            <a:off x="1086976" y="1790614"/>
            <a:ext cx="4280937" cy="803679"/>
          </a:xfrm>
          <a:prstGeom prst="ribbon2">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500" dirty="0"/>
              <a:t>広告の定義</a:t>
            </a:r>
            <a:endParaRPr lang="en-US" altLang="ja-JP" sz="2500" dirty="0"/>
          </a:p>
        </p:txBody>
      </p:sp>
      <p:sp>
        <p:nvSpPr>
          <p:cNvPr id="6" name="雲形吹き出し 5"/>
          <p:cNvSpPr/>
          <p:nvPr/>
        </p:nvSpPr>
        <p:spPr>
          <a:xfrm>
            <a:off x="3402865" y="5563173"/>
            <a:ext cx="5898524" cy="1012022"/>
          </a:xfrm>
          <a:prstGeom prst="cloudCallout">
            <a:avLst>
              <a:gd name="adj1" fmla="val 56023"/>
              <a:gd name="adj2" fmla="val 44684"/>
            </a:avLst>
          </a:prstGeom>
          <a:solidFill>
            <a:srgbClr val="F6CED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a:solidFill>
                  <a:schemeClr val="tx2"/>
                </a:solidFill>
              </a:rPr>
              <a:t>コンテンツは広告の一種</a:t>
            </a:r>
            <a:endParaRPr lang="en-US" altLang="ja-JP">
              <a:solidFill>
                <a:schemeClr val="tx2"/>
              </a:solidFill>
            </a:endParaRPr>
          </a:p>
          <a:p>
            <a:pPr algn="ctr"/>
            <a:r>
              <a:rPr lang="ja-JP" altLang="en-US">
                <a:solidFill>
                  <a:schemeClr val="tx2"/>
                </a:solidFill>
              </a:rPr>
              <a:t>といえるのではないか</a:t>
            </a:r>
            <a:endParaRPr lang="ja-JP" altLang="en-US" dirty="0">
              <a:solidFill>
                <a:schemeClr val="tx2"/>
              </a:solidFill>
            </a:endParaRPr>
          </a:p>
        </p:txBody>
      </p:sp>
      <p:pic>
        <p:nvPicPr>
          <p:cNvPr id="17" name="図 1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782034" y="5655122"/>
            <a:ext cx="885139" cy="1169788"/>
          </a:xfrm>
          <a:prstGeom prst="rect">
            <a:avLst/>
          </a:prstGeom>
        </p:spPr>
      </p:pic>
    </p:spTree>
    <p:extLst>
      <p:ext uri="{BB962C8B-B14F-4D97-AF65-F5344CB8AC3E}">
        <p14:creationId xmlns:p14="http://schemas.microsoft.com/office/powerpoint/2010/main" val="372378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9"/>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0"/>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1"/>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9" grpId="0" animBg="1"/>
      <p:bldP spid="20" grpId="0" animBg="1"/>
      <p:bldP spid="21" grpId="0" animBg="1"/>
      <p:bldP spid="6" grpId="0" animBg="1"/>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仮説導出</a:t>
            </a:r>
            <a:r>
              <a:rPr kumimoji="1" lang="en-US" altLang="ja-JP" dirty="0" smtClean="0"/>
              <a:t>1</a:t>
            </a:r>
            <a:endParaRPr kumimoji="1" lang="ja-JP" altLang="en-US" dirty="0"/>
          </a:p>
        </p:txBody>
      </p:sp>
      <p:sp>
        <p:nvSpPr>
          <p:cNvPr id="3" name="コンテンツ プレースホルダー 2"/>
          <p:cNvSpPr>
            <a:spLocks noGrp="1"/>
          </p:cNvSpPr>
          <p:nvPr>
            <p:ph idx="1"/>
          </p:nvPr>
        </p:nvSpPr>
        <p:spPr/>
        <p:txBody>
          <a:bodyPr/>
          <a:lstStyle/>
          <a:p>
            <a:r>
              <a:rPr lang="en-US" altLang="ja-JP" dirty="0" smtClean="0"/>
              <a:t>McKenzie</a:t>
            </a:r>
            <a:r>
              <a:rPr lang="en-US" altLang="ja-JP" dirty="0"/>
              <a:t>, &amp; Lutz, </a:t>
            </a:r>
            <a:r>
              <a:rPr lang="en-US" altLang="ja-JP" dirty="0" smtClean="0"/>
              <a:t>1989</a:t>
            </a:r>
            <a:r>
              <a:rPr lang="ja-JP" altLang="en-US" dirty="0" smtClean="0"/>
              <a:t>　より</a:t>
            </a:r>
            <a:endParaRPr lang="en-US" altLang="ja-JP" dirty="0" smtClean="0"/>
          </a:p>
        </p:txBody>
      </p:sp>
      <p:sp>
        <p:nvSpPr>
          <p:cNvPr id="4" name="スライド番号プレースホルダー 3"/>
          <p:cNvSpPr>
            <a:spLocks noGrp="1"/>
          </p:cNvSpPr>
          <p:nvPr>
            <p:ph type="sldNum" sz="quarter" idx="12"/>
          </p:nvPr>
        </p:nvSpPr>
        <p:spPr/>
        <p:txBody>
          <a:bodyPr/>
          <a:lstStyle/>
          <a:p>
            <a:fld id="{F46A3120-87D5-48FE-95FF-B9D32DB3470B}" type="slidenum">
              <a:rPr lang="ja-JP" altLang="en-US" smtClean="0"/>
              <a:pPr/>
              <a:t>33</a:t>
            </a:fld>
            <a:endParaRPr lang="ja-JP" altLang="en-US"/>
          </a:p>
        </p:txBody>
      </p:sp>
      <p:sp>
        <p:nvSpPr>
          <p:cNvPr id="18" name="角丸四角形 17"/>
          <p:cNvSpPr/>
          <p:nvPr/>
        </p:nvSpPr>
        <p:spPr>
          <a:xfrm>
            <a:off x="965616" y="2919386"/>
            <a:ext cx="5334426" cy="1173297"/>
          </a:xfrm>
          <a:prstGeom prst="roundRect">
            <a:avLst/>
          </a:prstGeom>
          <a:solidFill>
            <a:schemeClr val="accent5">
              <a:lumMod val="20000"/>
              <a:lumOff val="80000"/>
            </a:schemeClr>
          </a:solidFill>
          <a:ln>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smtClean="0">
                <a:solidFill>
                  <a:srgbClr val="242852"/>
                </a:solidFill>
              </a:rPr>
              <a:t>仮説④</a:t>
            </a:r>
            <a:endParaRPr lang="en-US" altLang="ja-JP" dirty="0" smtClean="0">
              <a:solidFill>
                <a:srgbClr val="242852"/>
              </a:solidFill>
            </a:endParaRPr>
          </a:p>
          <a:p>
            <a:pPr algn="ctr"/>
            <a:r>
              <a:rPr lang="ja-JP" altLang="en-US" dirty="0" smtClean="0">
                <a:solidFill>
                  <a:srgbClr val="242852"/>
                </a:solidFill>
              </a:rPr>
              <a:t>コンテンツの記事へ</a:t>
            </a:r>
            <a:r>
              <a:rPr lang="ja-JP" altLang="en-US" dirty="0">
                <a:solidFill>
                  <a:srgbClr val="242852"/>
                </a:solidFill>
              </a:rPr>
              <a:t>の態度を高めることができれば、より高い商品への態度や購買意図</a:t>
            </a:r>
            <a:r>
              <a:rPr lang="ja-JP" altLang="en-US" dirty="0" smtClean="0">
                <a:solidFill>
                  <a:srgbClr val="242852"/>
                </a:solidFill>
              </a:rPr>
              <a:t>に</a:t>
            </a:r>
            <a:r>
              <a:rPr lang="ja-JP" altLang="en-US" dirty="0">
                <a:solidFill>
                  <a:srgbClr val="242852"/>
                </a:solidFill>
              </a:rPr>
              <a:t>影響</a:t>
            </a:r>
            <a:r>
              <a:rPr lang="ja-JP" altLang="en-US" dirty="0" smtClean="0">
                <a:solidFill>
                  <a:srgbClr val="242852"/>
                </a:solidFill>
              </a:rPr>
              <a:t>を与える。</a:t>
            </a:r>
            <a:endParaRPr lang="en-US" altLang="ja-JP" dirty="0">
              <a:solidFill>
                <a:srgbClr val="242852"/>
              </a:solidFill>
            </a:endParaRPr>
          </a:p>
        </p:txBody>
      </p:sp>
      <p:grpSp>
        <p:nvGrpSpPr>
          <p:cNvPr id="19" name="グループ化 18"/>
          <p:cNvGrpSpPr/>
          <p:nvPr/>
        </p:nvGrpSpPr>
        <p:grpSpPr>
          <a:xfrm>
            <a:off x="6615876" y="4015689"/>
            <a:ext cx="4427755" cy="2131672"/>
            <a:chOff x="6615876" y="3101635"/>
            <a:chExt cx="4427755" cy="2131672"/>
          </a:xfrm>
        </p:grpSpPr>
        <p:sp>
          <p:nvSpPr>
            <p:cNvPr id="20" name="円/楕円 19"/>
            <p:cNvSpPr/>
            <p:nvPr/>
          </p:nvSpPr>
          <p:spPr>
            <a:xfrm>
              <a:off x="6615876" y="3101635"/>
              <a:ext cx="1700011" cy="927279"/>
            </a:xfrm>
            <a:prstGeom prst="ellipse">
              <a:avLst/>
            </a:prstGeom>
            <a:solidFill>
              <a:srgbClr val="EEC8CD"/>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smtClean="0">
                  <a:solidFill>
                    <a:srgbClr val="242852"/>
                  </a:solidFill>
                </a:rPr>
                <a:t>記事へ</a:t>
              </a:r>
              <a:r>
                <a:rPr lang="ja-JP" altLang="en-US" dirty="0">
                  <a:solidFill>
                    <a:srgbClr val="242852"/>
                  </a:solidFill>
                </a:rPr>
                <a:t>の態度</a:t>
              </a:r>
            </a:p>
          </p:txBody>
        </p:sp>
        <p:sp>
          <p:nvSpPr>
            <p:cNvPr id="21" name="円/楕円 20"/>
            <p:cNvSpPr/>
            <p:nvPr/>
          </p:nvSpPr>
          <p:spPr>
            <a:xfrm>
              <a:off x="9343620" y="4306028"/>
              <a:ext cx="1700011" cy="927279"/>
            </a:xfrm>
            <a:prstGeom prst="ellipse">
              <a:avLst/>
            </a:prstGeom>
            <a:solidFill>
              <a:srgbClr val="EEC8CD"/>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a:solidFill>
                    <a:srgbClr val="242852"/>
                  </a:solidFill>
                </a:rPr>
                <a:t>購買意図</a:t>
              </a:r>
            </a:p>
          </p:txBody>
        </p:sp>
        <p:sp>
          <p:nvSpPr>
            <p:cNvPr id="22" name="円/楕円 21"/>
            <p:cNvSpPr/>
            <p:nvPr/>
          </p:nvSpPr>
          <p:spPr>
            <a:xfrm>
              <a:off x="9342328" y="3127339"/>
              <a:ext cx="1700011" cy="927279"/>
            </a:xfrm>
            <a:prstGeom prst="ellipse">
              <a:avLst/>
            </a:prstGeom>
            <a:solidFill>
              <a:srgbClr val="EEC8CD"/>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a:solidFill>
                    <a:srgbClr val="242852"/>
                  </a:solidFill>
                </a:rPr>
                <a:t>商品への態度</a:t>
              </a:r>
            </a:p>
          </p:txBody>
        </p:sp>
        <p:sp>
          <p:nvSpPr>
            <p:cNvPr id="23" name="右矢印 22"/>
            <p:cNvSpPr/>
            <p:nvPr/>
          </p:nvSpPr>
          <p:spPr>
            <a:xfrm>
              <a:off x="8369442" y="3466768"/>
              <a:ext cx="909668" cy="242314"/>
            </a:xfrm>
            <a:prstGeom prst="rightArrow">
              <a:avLst>
                <a:gd name="adj1" fmla="val 24194"/>
                <a:gd name="adj2" fmla="val 50000"/>
              </a:avLst>
            </a:prstGeom>
            <a:solidFill>
              <a:schemeClr val="accent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solidFill>
                  <a:prstClr val="white"/>
                </a:solidFill>
              </a:endParaRPr>
            </a:p>
          </p:txBody>
        </p:sp>
        <p:sp>
          <p:nvSpPr>
            <p:cNvPr id="24" name="右矢印 23"/>
            <p:cNvSpPr/>
            <p:nvPr/>
          </p:nvSpPr>
          <p:spPr>
            <a:xfrm rot="2204793">
              <a:off x="8224331" y="4078071"/>
              <a:ext cx="1292841" cy="233655"/>
            </a:xfrm>
            <a:prstGeom prst="rightArrow">
              <a:avLst>
                <a:gd name="adj1" fmla="val 24194"/>
                <a:gd name="adj2" fmla="val 50000"/>
              </a:avLst>
            </a:prstGeom>
            <a:solidFill>
              <a:schemeClr val="accent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solidFill>
                  <a:prstClr val="white"/>
                </a:solidFill>
              </a:endParaRPr>
            </a:p>
          </p:txBody>
        </p:sp>
        <p:sp>
          <p:nvSpPr>
            <p:cNvPr id="25" name="テキスト ボックス 24"/>
            <p:cNvSpPr txBox="1"/>
            <p:nvPr/>
          </p:nvSpPr>
          <p:spPr>
            <a:xfrm>
              <a:off x="8538359" y="3141767"/>
              <a:ext cx="425002" cy="477054"/>
            </a:xfrm>
            <a:prstGeom prst="rect">
              <a:avLst/>
            </a:prstGeom>
            <a:noFill/>
          </p:spPr>
          <p:txBody>
            <a:bodyPr wrap="square" rtlCol="0">
              <a:spAutoFit/>
            </a:bodyPr>
            <a:lstStyle/>
            <a:p>
              <a:r>
                <a:rPr lang="ja-JP" altLang="en-US" sz="2500" dirty="0">
                  <a:solidFill>
                    <a:srgbClr val="FF0000"/>
                  </a:solidFill>
                </a:rPr>
                <a:t>＋</a:t>
              </a:r>
            </a:p>
          </p:txBody>
        </p:sp>
        <p:sp>
          <p:nvSpPr>
            <p:cNvPr id="26" name="テキスト ボックス 25"/>
            <p:cNvSpPr txBox="1"/>
            <p:nvPr/>
          </p:nvSpPr>
          <p:spPr>
            <a:xfrm>
              <a:off x="8399315" y="4028914"/>
              <a:ext cx="425002" cy="477054"/>
            </a:xfrm>
            <a:prstGeom prst="rect">
              <a:avLst/>
            </a:prstGeom>
            <a:noFill/>
          </p:spPr>
          <p:txBody>
            <a:bodyPr wrap="square" rtlCol="0">
              <a:spAutoFit/>
            </a:bodyPr>
            <a:lstStyle/>
            <a:p>
              <a:r>
                <a:rPr lang="ja-JP" altLang="en-US" sz="2500" dirty="0">
                  <a:solidFill>
                    <a:srgbClr val="FF0000"/>
                  </a:solidFill>
                </a:rPr>
                <a:t>＋</a:t>
              </a:r>
            </a:p>
          </p:txBody>
        </p:sp>
      </p:grpSp>
      <p:sp>
        <p:nvSpPr>
          <p:cNvPr id="29" name="角丸四角形 28"/>
          <p:cNvSpPr/>
          <p:nvPr/>
        </p:nvSpPr>
        <p:spPr>
          <a:xfrm>
            <a:off x="9205648" y="5982819"/>
            <a:ext cx="2004123" cy="413603"/>
          </a:xfrm>
          <a:prstGeom prst="roundRect">
            <a:avLst/>
          </a:prstGeom>
          <a:solidFill>
            <a:srgbClr val="FED78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a:solidFill>
                  <a:schemeClr val="tx2"/>
                </a:solidFill>
              </a:rPr>
              <a:t>買</a:t>
            </a:r>
            <a:r>
              <a:rPr lang="ja-JP" altLang="en-US" dirty="0" smtClean="0">
                <a:solidFill>
                  <a:schemeClr val="tx2"/>
                </a:solidFill>
              </a:rPr>
              <a:t>いたいと</a:t>
            </a:r>
            <a:r>
              <a:rPr lang="ja-JP" altLang="en-US" dirty="0">
                <a:solidFill>
                  <a:schemeClr val="tx2"/>
                </a:solidFill>
              </a:rPr>
              <a:t>思</a:t>
            </a:r>
            <a:r>
              <a:rPr lang="ja-JP" altLang="en-US" dirty="0" smtClean="0">
                <a:solidFill>
                  <a:schemeClr val="tx2"/>
                </a:solidFill>
              </a:rPr>
              <a:t>う</a:t>
            </a:r>
            <a:endParaRPr lang="ja-JP" altLang="en-US" dirty="0">
              <a:solidFill>
                <a:schemeClr val="tx2"/>
              </a:solidFill>
            </a:endParaRPr>
          </a:p>
        </p:txBody>
      </p:sp>
      <p:sp>
        <p:nvSpPr>
          <p:cNvPr id="28" name="角丸四角形 27"/>
          <p:cNvSpPr/>
          <p:nvPr/>
        </p:nvSpPr>
        <p:spPr>
          <a:xfrm>
            <a:off x="9499312" y="3798191"/>
            <a:ext cx="1289539" cy="398024"/>
          </a:xfrm>
          <a:prstGeom prst="roundRect">
            <a:avLst/>
          </a:prstGeom>
          <a:solidFill>
            <a:srgbClr val="FED78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smtClean="0">
                <a:solidFill>
                  <a:srgbClr val="242852"/>
                </a:solidFill>
              </a:rPr>
              <a:t>好感</a:t>
            </a:r>
            <a:endParaRPr lang="ja-JP" altLang="en-US" dirty="0">
              <a:solidFill>
                <a:srgbClr val="242852"/>
              </a:solidFill>
            </a:endParaRPr>
          </a:p>
        </p:txBody>
      </p:sp>
      <p:grpSp>
        <p:nvGrpSpPr>
          <p:cNvPr id="5" name="グループ化 4"/>
          <p:cNvGrpSpPr/>
          <p:nvPr/>
        </p:nvGrpSpPr>
        <p:grpSpPr>
          <a:xfrm>
            <a:off x="6436254" y="3354730"/>
            <a:ext cx="2021888" cy="841485"/>
            <a:chOff x="6436254" y="3354730"/>
            <a:chExt cx="2021888" cy="841485"/>
          </a:xfrm>
        </p:grpSpPr>
        <p:sp>
          <p:nvSpPr>
            <p:cNvPr id="32" name="角丸四角形 31"/>
            <p:cNvSpPr/>
            <p:nvPr/>
          </p:nvSpPr>
          <p:spPr>
            <a:xfrm>
              <a:off x="6436254" y="3354730"/>
              <a:ext cx="2021888" cy="418115"/>
            </a:xfrm>
            <a:prstGeom prst="roundRect">
              <a:avLst/>
            </a:prstGeom>
            <a:solidFill>
              <a:srgbClr val="FED78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a:solidFill>
                    <a:srgbClr val="242852"/>
                  </a:solidFill>
                </a:rPr>
                <a:t>先</a:t>
              </a:r>
              <a:r>
                <a:rPr lang="ja-JP" altLang="en-US" dirty="0" smtClean="0">
                  <a:solidFill>
                    <a:srgbClr val="242852"/>
                  </a:solidFill>
                </a:rPr>
                <a:t>を読みたくなる</a:t>
              </a:r>
              <a:endParaRPr lang="ja-JP" altLang="en-US" dirty="0">
                <a:solidFill>
                  <a:srgbClr val="242852"/>
                </a:solidFill>
              </a:endParaRPr>
            </a:p>
          </p:txBody>
        </p:sp>
        <p:sp>
          <p:nvSpPr>
            <p:cNvPr id="33" name="角丸四角形 32"/>
            <p:cNvSpPr/>
            <p:nvPr/>
          </p:nvSpPr>
          <p:spPr>
            <a:xfrm>
              <a:off x="6802429" y="3798191"/>
              <a:ext cx="1289539" cy="398024"/>
            </a:xfrm>
            <a:prstGeom prst="roundRect">
              <a:avLst/>
            </a:prstGeom>
            <a:solidFill>
              <a:srgbClr val="FED78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smtClean="0">
                  <a:solidFill>
                    <a:srgbClr val="242852"/>
                  </a:solidFill>
                </a:rPr>
                <a:t>好感</a:t>
              </a:r>
              <a:endParaRPr lang="ja-JP" altLang="en-US" dirty="0">
                <a:solidFill>
                  <a:srgbClr val="242852"/>
                </a:solidFill>
              </a:endParaRPr>
            </a:p>
          </p:txBody>
        </p:sp>
      </p:grpSp>
      <p:sp>
        <p:nvSpPr>
          <p:cNvPr id="27" name="テキスト ボックス 26"/>
          <p:cNvSpPr txBox="1"/>
          <p:nvPr/>
        </p:nvSpPr>
        <p:spPr>
          <a:xfrm>
            <a:off x="4748510" y="1267815"/>
            <a:ext cx="7134753" cy="1292662"/>
          </a:xfrm>
          <a:prstGeom prst="rect">
            <a:avLst/>
          </a:prstGeom>
          <a:solidFill>
            <a:schemeClr val="bg1"/>
          </a:solidFill>
          <a:ln>
            <a:solidFill>
              <a:srgbClr val="EE9CA2"/>
            </a:solidFill>
          </a:ln>
        </p:spPr>
        <p:txBody>
          <a:bodyPr wrap="square" rtlCol="0">
            <a:spAutoFit/>
          </a:bodyPr>
          <a:lstStyle/>
          <a:p>
            <a:r>
              <a:rPr lang="en-US" altLang="ja-JP" sz="1600" dirty="0" smtClean="0">
                <a:solidFill>
                  <a:schemeClr val="tx2"/>
                </a:solidFill>
              </a:rPr>
              <a:t>『</a:t>
            </a:r>
            <a:r>
              <a:rPr lang="ja-JP" altLang="en-US" sz="1600" dirty="0" smtClean="0">
                <a:solidFill>
                  <a:schemeClr val="tx2"/>
                </a:solidFill>
              </a:rPr>
              <a:t>商品</a:t>
            </a:r>
            <a:r>
              <a:rPr lang="ja-JP" altLang="en-US" sz="1600" dirty="0">
                <a:solidFill>
                  <a:schemeClr val="tx2"/>
                </a:solidFill>
              </a:rPr>
              <a:t>写真</a:t>
            </a:r>
            <a:r>
              <a:rPr lang="ja-JP" altLang="en-US" sz="1600" dirty="0" smtClean="0">
                <a:solidFill>
                  <a:schemeClr val="tx2"/>
                </a:solidFill>
              </a:rPr>
              <a:t>に対する印象評価と選択行動</a:t>
            </a:r>
            <a:r>
              <a:rPr lang="en-US" altLang="ja-JP" sz="1600" dirty="0" smtClean="0">
                <a:solidFill>
                  <a:schemeClr val="tx2"/>
                </a:solidFill>
              </a:rPr>
              <a:t>』</a:t>
            </a:r>
            <a:r>
              <a:rPr lang="ja-JP" altLang="en-US" sz="1600" dirty="0" smtClean="0">
                <a:solidFill>
                  <a:schemeClr val="tx2"/>
                </a:solidFill>
              </a:rPr>
              <a:t>（</a:t>
            </a:r>
            <a:r>
              <a:rPr lang="en-US" altLang="ja-JP" sz="1600" dirty="0" smtClean="0">
                <a:solidFill>
                  <a:schemeClr val="tx2"/>
                </a:solidFill>
              </a:rPr>
              <a:t>2014</a:t>
            </a:r>
            <a:r>
              <a:rPr lang="ja-JP" altLang="en-US" sz="1600" dirty="0" smtClean="0">
                <a:solidFill>
                  <a:schemeClr val="tx2"/>
                </a:solidFill>
              </a:rPr>
              <a:t>）</a:t>
            </a:r>
            <a:endParaRPr lang="en-US" altLang="ja-JP" sz="1600" dirty="0" smtClean="0">
              <a:solidFill>
                <a:schemeClr val="tx2"/>
              </a:solidFill>
            </a:endParaRPr>
          </a:p>
          <a:p>
            <a:r>
              <a:rPr lang="en-US" altLang="ja-JP" sz="1400" dirty="0"/>
              <a:t>14</a:t>
            </a:r>
            <a:r>
              <a:rPr lang="ja-JP" altLang="en-US" sz="1400" dirty="0"/>
              <a:t>項目の形容詞対を用いて商 品の印象を評定するよう求められた。使用した形 容詞対は</a:t>
            </a:r>
            <a:r>
              <a:rPr lang="ja-JP" altLang="en-US" sz="1400" dirty="0" smtClean="0"/>
              <a:t>、「かわいい」、「買いた い」、「良い」、「美しい」、</a:t>
            </a:r>
            <a:r>
              <a:rPr lang="ja-JP" altLang="en-US" sz="1600" dirty="0" smtClean="0"/>
              <a:t>「使いたい」</a:t>
            </a:r>
            <a:r>
              <a:rPr lang="ja-JP" altLang="en-US" sz="1400" dirty="0" smtClean="0"/>
              <a:t>、「あたた かい」、「優秀な」、「</a:t>
            </a:r>
            <a:r>
              <a:rPr lang="ja-JP" altLang="en-US" sz="1400" dirty="0" err="1" smtClean="0"/>
              <a:t>親し</a:t>
            </a:r>
            <a:r>
              <a:rPr lang="ja-JP" altLang="en-US" sz="1400" dirty="0" smtClean="0"/>
              <a:t> みやすい」、「魅力的な」、「欲しい」、「機能的である」、</a:t>
            </a:r>
            <a:r>
              <a:rPr lang="ja-JP" altLang="en-US" sz="1600" dirty="0" smtClean="0"/>
              <a:t>「信頼できる」</a:t>
            </a:r>
            <a:r>
              <a:rPr lang="ja-JP" altLang="en-US" sz="1400" dirty="0" smtClean="0"/>
              <a:t>、「感 </a:t>
            </a:r>
            <a:r>
              <a:rPr lang="ja-JP" altLang="en-US" sz="1400" dirty="0" err="1" smtClean="0"/>
              <a:t>じの</a:t>
            </a:r>
            <a:r>
              <a:rPr lang="ja-JP" altLang="en-US" sz="1400" dirty="0" smtClean="0"/>
              <a:t>良い」、「好き」であった。</a:t>
            </a:r>
            <a:endParaRPr lang="en-US" altLang="ja-JP" sz="1400" dirty="0"/>
          </a:p>
        </p:txBody>
      </p:sp>
      <p:cxnSp>
        <p:nvCxnSpPr>
          <p:cNvPr id="30" name="直線コネクタ 29"/>
          <p:cNvCxnSpPr>
            <a:stCxn id="34" idx="0"/>
            <a:endCxn id="27" idx="2"/>
          </p:cNvCxnSpPr>
          <p:nvPr/>
        </p:nvCxnSpPr>
        <p:spPr>
          <a:xfrm flipH="1" flipV="1">
            <a:off x="8315887" y="2560477"/>
            <a:ext cx="1821568" cy="394295"/>
          </a:xfrm>
          <a:prstGeom prst="line">
            <a:avLst/>
          </a:prstGeom>
          <a:ln>
            <a:solidFill>
              <a:srgbClr val="EE9CA2"/>
            </a:solidFill>
          </a:ln>
        </p:spPr>
        <p:style>
          <a:lnRef idx="1">
            <a:schemeClr val="accent1"/>
          </a:lnRef>
          <a:fillRef idx="0">
            <a:schemeClr val="accent1"/>
          </a:fillRef>
          <a:effectRef idx="0">
            <a:schemeClr val="accent1"/>
          </a:effectRef>
          <a:fontRef idx="minor">
            <a:schemeClr val="tx1"/>
          </a:fontRef>
        </p:style>
      </p:cxnSp>
      <p:sp>
        <p:nvSpPr>
          <p:cNvPr id="31" name="角丸四角形 30"/>
          <p:cNvSpPr/>
          <p:nvPr/>
        </p:nvSpPr>
        <p:spPr>
          <a:xfrm>
            <a:off x="9492686" y="3369308"/>
            <a:ext cx="1289539" cy="398024"/>
          </a:xfrm>
          <a:prstGeom prst="roundRect">
            <a:avLst/>
          </a:prstGeom>
          <a:solidFill>
            <a:srgbClr val="FED78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smtClean="0">
                <a:solidFill>
                  <a:srgbClr val="242852"/>
                </a:solidFill>
              </a:rPr>
              <a:t>信頼できる</a:t>
            </a:r>
            <a:endParaRPr lang="ja-JP" altLang="en-US" dirty="0">
              <a:solidFill>
                <a:srgbClr val="242852"/>
              </a:solidFill>
            </a:endParaRPr>
          </a:p>
        </p:txBody>
      </p:sp>
      <p:sp>
        <p:nvSpPr>
          <p:cNvPr id="34" name="角丸四角形 33"/>
          <p:cNvSpPr/>
          <p:nvPr/>
        </p:nvSpPr>
        <p:spPr>
          <a:xfrm>
            <a:off x="9492685" y="2954772"/>
            <a:ext cx="1289539" cy="398024"/>
          </a:xfrm>
          <a:prstGeom prst="roundRect">
            <a:avLst/>
          </a:prstGeom>
          <a:solidFill>
            <a:srgbClr val="FED78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smtClean="0">
                <a:solidFill>
                  <a:srgbClr val="242852"/>
                </a:solidFill>
              </a:rPr>
              <a:t>使いたい</a:t>
            </a:r>
            <a:endParaRPr lang="ja-JP" altLang="en-US" dirty="0">
              <a:solidFill>
                <a:srgbClr val="242852"/>
              </a:solidFill>
            </a:endParaRPr>
          </a:p>
        </p:txBody>
      </p:sp>
    </p:spTree>
    <p:extLst>
      <p:ext uri="{BB962C8B-B14F-4D97-AF65-F5344CB8AC3E}">
        <p14:creationId xmlns:p14="http://schemas.microsoft.com/office/powerpoint/2010/main" val="2253702023"/>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smtClean="0"/>
              <a:t>仮説導出</a:t>
            </a:r>
            <a:r>
              <a:rPr lang="en-US" altLang="ja-JP" dirty="0" smtClean="0"/>
              <a:t>1</a:t>
            </a:r>
            <a:endParaRPr kumimoji="1" lang="ja-JP" altLang="en-US" dirty="0"/>
          </a:p>
        </p:txBody>
      </p:sp>
      <p:sp>
        <p:nvSpPr>
          <p:cNvPr id="4" name="スライド番号プレースホルダー 3"/>
          <p:cNvSpPr>
            <a:spLocks noGrp="1"/>
          </p:cNvSpPr>
          <p:nvPr>
            <p:ph type="sldNum" sz="quarter" idx="12"/>
          </p:nvPr>
        </p:nvSpPr>
        <p:spPr/>
        <p:txBody>
          <a:bodyPr/>
          <a:lstStyle/>
          <a:p>
            <a:fld id="{F46A3120-87D5-48FE-95FF-B9D32DB3470B}" type="slidenum">
              <a:rPr kumimoji="1" lang="ja-JP" altLang="en-US" smtClean="0"/>
              <a:t>34</a:t>
            </a:fld>
            <a:endParaRPr kumimoji="1" lang="ja-JP" altLang="en-US"/>
          </a:p>
        </p:txBody>
      </p:sp>
      <p:cxnSp>
        <p:nvCxnSpPr>
          <p:cNvPr id="13" name="直線矢印コネクタ 12"/>
          <p:cNvCxnSpPr>
            <a:stCxn id="10" idx="6"/>
            <a:endCxn id="18" idx="2"/>
          </p:cNvCxnSpPr>
          <p:nvPr/>
        </p:nvCxnSpPr>
        <p:spPr>
          <a:xfrm>
            <a:off x="8565965" y="4608937"/>
            <a:ext cx="1282454" cy="1"/>
          </a:xfrm>
          <a:prstGeom prst="straightConnector1">
            <a:avLst/>
          </a:prstGeom>
          <a:ln w="76200">
            <a:tailEnd type="triangle"/>
          </a:ln>
        </p:spPr>
        <p:style>
          <a:lnRef idx="1">
            <a:schemeClr val="accent1"/>
          </a:lnRef>
          <a:fillRef idx="0">
            <a:schemeClr val="accent1"/>
          </a:fillRef>
          <a:effectRef idx="0">
            <a:schemeClr val="accent1"/>
          </a:effectRef>
          <a:fontRef idx="minor">
            <a:schemeClr val="tx1"/>
          </a:fontRef>
        </p:style>
      </p:cxnSp>
      <p:sp>
        <p:nvSpPr>
          <p:cNvPr id="45" name="角丸四角形 44"/>
          <p:cNvSpPr/>
          <p:nvPr/>
        </p:nvSpPr>
        <p:spPr>
          <a:xfrm>
            <a:off x="1097280" y="2898005"/>
            <a:ext cx="5095957" cy="1173297"/>
          </a:xfrm>
          <a:prstGeom prst="roundRect">
            <a:avLst/>
          </a:prstGeom>
          <a:solidFill>
            <a:schemeClr val="accent5">
              <a:lumMod val="20000"/>
              <a:lumOff val="80000"/>
            </a:schemeClr>
          </a:solidFill>
          <a:ln>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smtClean="0">
                <a:solidFill>
                  <a:srgbClr val="242852"/>
                </a:solidFill>
              </a:rPr>
              <a:t>仮説</a:t>
            </a:r>
            <a:r>
              <a:rPr lang="ja-JP" altLang="en-US" dirty="0">
                <a:solidFill>
                  <a:srgbClr val="242852"/>
                </a:solidFill>
              </a:rPr>
              <a:t>⑤</a:t>
            </a:r>
            <a:endParaRPr lang="en-US" altLang="ja-JP" dirty="0" smtClean="0">
              <a:solidFill>
                <a:srgbClr val="242852"/>
              </a:solidFill>
            </a:endParaRPr>
          </a:p>
          <a:p>
            <a:pPr algn="ctr"/>
            <a:r>
              <a:rPr lang="ja-JP" altLang="en-US" dirty="0" smtClean="0">
                <a:solidFill>
                  <a:srgbClr val="242852"/>
                </a:solidFill>
              </a:rPr>
              <a:t>コンテンツの記事への満足は記事への態度に影響を与える。</a:t>
            </a:r>
            <a:endParaRPr lang="en-US" altLang="ja-JP" dirty="0">
              <a:solidFill>
                <a:srgbClr val="242852"/>
              </a:solidFill>
            </a:endParaRPr>
          </a:p>
        </p:txBody>
      </p:sp>
      <p:grpSp>
        <p:nvGrpSpPr>
          <p:cNvPr id="5" name="グループ化 4"/>
          <p:cNvGrpSpPr/>
          <p:nvPr/>
        </p:nvGrpSpPr>
        <p:grpSpPr>
          <a:xfrm>
            <a:off x="6772434" y="3484653"/>
            <a:ext cx="4936934" cy="1587924"/>
            <a:chOff x="6755958" y="4392055"/>
            <a:chExt cx="4936934" cy="1587924"/>
          </a:xfrm>
        </p:grpSpPr>
        <p:grpSp>
          <p:nvGrpSpPr>
            <p:cNvPr id="14" name="グループ化 13"/>
            <p:cNvGrpSpPr/>
            <p:nvPr/>
          </p:nvGrpSpPr>
          <p:grpSpPr>
            <a:xfrm>
              <a:off x="6849478" y="5052699"/>
              <a:ext cx="4682476" cy="927280"/>
              <a:chOff x="3188244" y="4678422"/>
              <a:chExt cx="4682476" cy="927280"/>
            </a:xfrm>
          </p:grpSpPr>
          <p:sp>
            <p:nvSpPr>
              <p:cNvPr id="10" name="円/楕円 9"/>
              <p:cNvSpPr/>
              <p:nvPr/>
            </p:nvSpPr>
            <p:spPr>
              <a:xfrm>
                <a:off x="3188244" y="4678422"/>
                <a:ext cx="1700011" cy="927279"/>
              </a:xfrm>
              <a:prstGeom prst="ellipse">
                <a:avLst/>
              </a:prstGeom>
              <a:solidFill>
                <a:srgbClr val="EEC8CD"/>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a:solidFill>
                      <a:srgbClr val="242852"/>
                    </a:solidFill>
                  </a:rPr>
                  <a:t>記事への満足</a:t>
                </a:r>
              </a:p>
            </p:txBody>
          </p:sp>
          <p:sp>
            <p:nvSpPr>
              <p:cNvPr id="18" name="円/楕円 17"/>
              <p:cNvSpPr/>
              <p:nvPr/>
            </p:nvSpPr>
            <p:spPr>
              <a:xfrm>
                <a:off x="6170709" y="4678423"/>
                <a:ext cx="1700011" cy="927279"/>
              </a:xfrm>
              <a:prstGeom prst="ellipse">
                <a:avLst/>
              </a:prstGeom>
              <a:solidFill>
                <a:srgbClr val="EEC8CD"/>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a:solidFill>
                      <a:srgbClr val="242852"/>
                    </a:solidFill>
                  </a:rPr>
                  <a:t>記事への態度</a:t>
                </a:r>
              </a:p>
            </p:txBody>
          </p:sp>
        </p:grpSp>
        <p:grpSp>
          <p:nvGrpSpPr>
            <p:cNvPr id="19" name="グループ化 18"/>
            <p:cNvGrpSpPr/>
            <p:nvPr/>
          </p:nvGrpSpPr>
          <p:grpSpPr>
            <a:xfrm>
              <a:off x="6755958" y="4409540"/>
              <a:ext cx="1887050" cy="826628"/>
              <a:chOff x="2889045" y="4708245"/>
              <a:chExt cx="1887050" cy="826628"/>
            </a:xfrm>
          </p:grpSpPr>
          <p:sp>
            <p:nvSpPr>
              <p:cNvPr id="20" name="角丸四角形 19"/>
              <p:cNvSpPr/>
              <p:nvPr/>
            </p:nvSpPr>
            <p:spPr>
              <a:xfrm>
                <a:off x="3114272" y="5135628"/>
                <a:ext cx="1381963" cy="399245"/>
              </a:xfrm>
              <a:prstGeom prst="roundRect">
                <a:avLst/>
              </a:prstGeom>
              <a:solidFill>
                <a:srgbClr val="FED78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smtClean="0">
                    <a:solidFill>
                      <a:srgbClr val="242852"/>
                    </a:solidFill>
                  </a:rPr>
                  <a:t>人に薦める</a:t>
                </a:r>
                <a:endParaRPr lang="ja-JP" altLang="en-US" dirty="0">
                  <a:solidFill>
                    <a:srgbClr val="242852"/>
                  </a:solidFill>
                </a:endParaRPr>
              </a:p>
            </p:txBody>
          </p:sp>
          <p:sp>
            <p:nvSpPr>
              <p:cNvPr id="21" name="角丸四角形 20"/>
              <p:cNvSpPr/>
              <p:nvPr/>
            </p:nvSpPr>
            <p:spPr>
              <a:xfrm>
                <a:off x="2889045" y="4708245"/>
                <a:ext cx="1887050" cy="399245"/>
              </a:xfrm>
              <a:prstGeom prst="roundRect">
                <a:avLst/>
              </a:prstGeom>
              <a:solidFill>
                <a:srgbClr val="FED78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smtClean="0">
                    <a:solidFill>
                      <a:srgbClr val="242852"/>
                    </a:solidFill>
                  </a:rPr>
                  <a:t>読んでよかった</a:t>
                </a:r>
                <a:endParaRPr lang="ja-JP" altLang="en-US" dirty="0">
                  <a:solidFill>
                    <a:srgbClr val="242852"/>
                  </a:solidFill>
                </a:endParaRPr>
              </a:p>
            </p:txBody>
          </p:sp>
        </p:grpSp>
        <p:grpSp>
          <p:nvGrpSpPr>
            <p:cNvPr id="22" name="グループ化 21"/>
            <p:cNvGrpSpPr/>
            <p:nvPr/>
          </p:nvGrpSpPr>
          <p:grpSpPr>
            <a:xfrm>
              <a:off x="9671004" y="4392055"/>
              <a:ext cx="2021888" cy="841485"/>
              <a:chOff x="6436254" y="3354730"/>
              <a:chExt cx="2021888" cy="841485"/>
            </a:xfrm>
          </p:grpSpPr>
          <p:sp>
            <p:nvSpPr>
              <p:cNvPr id="24" name="角丸四角形 23"/>
              <p:cNvSpPr/>
              <p:nvPr/>
            </p:nvSpPr>
            <p:spPr>
              <a:xfrm>
                <a:off x="6436254" y="3354730"/>
                <a:ext cx="2021888" cy="418115"/>
              </a:xfrm>
              <a:prstGeom prst="roundRect">
                <a:avLst/>
              </a:prstGeom>
              <a:solidFill>
                <a:srgbClr val="FED78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a:solidFill>
                      <a:srgbClr val="242852"/>
                    </a:solidFill>
                  </a:rPr>
                  <a:t>先</a:t>
                </a:r>
                <a:r>
                  <a:rPr lang="ja-JP" altLang="en-US" dirty="0" smtClean="0">
                    <a:solidFill>
                      <a:srgbClr val="242852"/>
                    </a:solidFill>
                  </a:rPr>
                  <a:t>を読みたくなる</a:t>
                </a:r>
                <a:endParaRPr lang="ja-JP" altLang="en-US" dirty="0">
                  <a:solidFill>
                    <a:srgbClr val="242852"/>
                  </a:solidFill>
                </a:endParaRPr>
              </a:p>
            </p:txBody>
          </p:sp>
          <p:sp>
            <p:nvSpPr>
              <p:cNvPr id="26" name="角丸四角形 25"/>
              <p:cNvSpPr/>
              <p:nvPr/>
            </p:nvSpPr>
            <p:spPr>
              <a:xfrm>
                <a:off x="6802429" y="3798191"/>
                <a:ext cx="1289539" cy="398024"/>
              </a:xfrm>
              <a:prstGeom prst="roundRect">
                <a:avLst/>
              </a:prstGeom>
              <a:solidFill>
                <a:srgbClr val="FED78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a:solidFill>
                      <a:srgbClr val="242852"/>
                    </a:solidFill>
                  </a:rPr>
                  <a:t>好感</a:t>
                </a:r>
              </a:p>
            </p:txBody>
          </p:sp>
        </p:grpSp>
      </p:grpSp>
      <p:sp>
        <p:nvSpPr>
          <p:cNvPr id="3" name="正方形/長方形 2"/>
          <p:cNvSpPr/>
          <p:nvPr/>
        </p:nvSpPr>
        <p:spPr>
          <a:xfrm>
            <a:off x="1097280" y="1765498"/>
            <a:ext cx="10434674" cy="646331"/>
          </a:xfrm>
          <a:prstGeom prst="rect">
            <a:avLst/>
          </a:prstGeom>
        </p:spPr>
        <p:txBody>
          <a:bodyPr wrap="square">
            <a:spAutoFit/>
          </a:bodyPr>
          <a:lstStyle/>
          <a:p>
            <a:r>
              <a:rPr lang="ja-JP" altLang="en-US" dirty="0"/>
              <a:t>田中（</a:t>
            </a:r>
            <a:r>
              <a:rPr lang="en-US" altLang="ja-JP" dirty="0"/>
              <a:t>2006</a:t>
            </a:r>
            <a:r>
              <a:rPr lang="ja-JP" altLang="en-US" dirty="0"/>
              <a:t>）</a:t>
            </a:r>
            <a:endParaRPr lang="en-US" altLang="ja-JP" dirty="0"/>
          </a:p>
          <a:p>
            <a:r>
              <a:rPr lang="ja-JP" altLang="en-US" dirty="0"/>
              <a:t>態度とは、ある対象に対して我々が示す</a:t>
            </a:r>
            <a:r>
              <a:rPr lang="ja-JP" altLang="en-US" b="1" dirty="0"/>
              <a:t>好意的</a:t>
            </a:r>
            <a:r>
              <a:rPr lang="ja-JP" altLang="en-US" dirty="0"/>
              <a:t>あるいは非好意的判断であり感情のことである。</a:t>
            </a:r>
            <a:endParaRPr lang="en-US" altLang="ja-JP" dirty="0"/>
          </a:p>
        </p:txBody>
      </p:sp>
    </p:spTree>
    <p:extLst>
      <p:ext uri="{BB962C8B-B14F-4D97-AF65-F5344CB8AC3E}">
        <p14:creationId xmlns:p14="http://schemas.microsoft.com/office/powerpoint/2010/main" val="1107604117"/>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smtClean="0"/>
              <a:t>仮説</a:t>
            </a:r>
            <a:r>
              <a:rPr lang="en-US" altLang="ja-JP" dirty="0" smtClean="0"/>
              <a:t>1</a:t>
            </a:r>
            <a:endParaRPr kumimoji="1" lang="ja-JP" altLang="en-US" dirty="0"/>
          </a:p>
        </p:txBody>
      </p:sp>
      <p:sp>
        <p:nvSpPr>
          <p:cNvPr id="4" name="スライド番号プレースホルダー 3"/>
          <p:cNvSpPr>
            <a:spLocks noGrp="1"/>
          </p:cNvSpPr>
          <p:nvPr>
            <p:ph type="sldNum" sz="quarter" idx="12"/>
          </p:nvPr>
        </p:nvSpPr>
        <p:spPr/>
        <p:txBody>
          <a:bodyPr/>
          <a:lstStyle/>
          <a:p>
            <a:fld id="{F46A3120-87D5-48FE-95FF-B9D32DB3470B}" type="slidenum">
              <a:rPr lang="ja-JP" altLang="en-US" smtClean="0"/>
              <a:pPr/>
              <a:t>35</a:t>
            </a:fld>
            <a:endParaRPr lang="ja-JP" altLang="en-US" dirty="0"/>
          </a:p>
        </p:txBody>
      </p:sp>
      <p:grpSp>
        <p:nvGrpSpPr>
          <p:cNvPr id="81" name="グループ化 80"/>
          <p:cNvGrpSpPr/>
          <p:nvPr/>
        </p:nvGrpSpPr>
        <p:grpSpPr>
          <a:xfrm>
            <a:off x="1177560" y="2406822"/>
            <a:ext cx="9897840" cy="2844630"/>
            <a:chOff x="1145791" y="2388677"/>
            <a:chExt cx="9897840" cy="2844630"/>
          </a:xfrm>
        </p:grpSpPr>
        <p:grpSp>
          <p:nvGrpSpPr>
            <p:cNvPr id="80" name="グループ化 79"/>
            <p:cNvGrpSpPr/>
            <p:nvPr/>
          </p:nvGrpSpPr>
          <p:grpSpPr>
            <a:xfrm>
              <a:off x="1145791" y="2388677"/>
              <a:ext cx="9897840" cy="2844630"/>
              <a:chOff x="1145791" y="2388677"/>
              <a:chExt cx="9897840" cy="2844630"/>
            </a:xfrm>
          </p:grpSpPr>
          <p:grpSp>
            <p:nvGrpSpPr>
              <p:cNvPr id="15" name="グループ化 14"/>
              <p:cNvGrpSpPr/>
              <p:nvPr/>
            </p:nvGrpSpPr>
            <p:grpSpPr>
              <a:xfrm>
                <a:off x="1145791" y="2388677"/>
                <a:ext cx="9897840" cy="2844630"/>
                <a:chOff x="1145791" y="2388677"/>
                <a:chExt cx="9897840" cy="2844630"/>
              </a:xfrm>
            </p:grpSpPr>
            <p:grpSp>
              <p:nvGrpSpPr>
                <p:cNvPr id="75" name="グループ化 74"/>
                <p:cNvGrpSpPr/>
                <p:nvPr/>
              </p:nvGrpSpPr>
              <p:grpSpPr>
                <a:xfrm>
                  <a:off x="1145791" y="2388677"/>
                  <a:ext cx="4529931" cy="2831388"/>
                  <a:chOff x="1048564" y="2396761"/>
                  <a:chExt cx="4529931" cy="2831388"/>
                </a:xfrm>
              </p:grpSpPr>
              <p:sp>
                <p:nvSpPr>
                  <p:cNvPr id="46" name="テキスト ボックス 45"/>
                  <p:cNvSpPr txBox="1"/>
                  <p:nvPr/>
                </p:nvSpPr>
                <p:spPr>
                  <a:xfrm>
                    <a:off x="2716990" y="2396761"/>
                    <a:ext cx="425002" cy="477054"/>
                  </a:xfrm>
                  <a:prstGeom prst="rect">
                    <a:avLst/>
                  </a:prstGeom>
                  <a:noFill/>
                </p:spPr>
                <p:txBody>
                  <a:bodyPr wrap="square" rtlCol="0">
                    <a:spAutoFit/>
                  </a:bodyPr>
                  <a:lstStyle/>
                  <a:p>
                    <a:endParaRPr lang="ja-JP" altLang="en-US" sz="2500" dirty="0">
                      <a:solidFill>
                        <a:srgbClr val="EA506A"/>
                      </a:solidFill>
                    </a:endParaRPr>
                  </a:p>
                </p:txBody>
              </p:sp>
              <p:sp>
                <p:nvSpPr>
                  <p:cNvPr id="68" name="円/楕円 67"/>
                  <p:cNvSpPr/>
                  <p:nvPr/>
                </p:nvSpPr>
                <p:spPr>
                  <a:xfrm>
                    <a:off x="3878484" y="4300870"/>
                    <a:ext cx="1700011" cy="927279"/>
                  </a:xfrm>
                  <a:prstGeom prst="ellipse">
                    <a:avLst/>
                  </a:prstGeom>
                  <a:solidFill>
                    <a:srgbClr val="EEC8CD"/>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a:solidFill>
                          <a:srgbClr val="242852"/>
                        </a:solidFill>
                      </a:rPr>
                      <a:t>記事への信頼</a:t>
                    </a:r>
                  </a:p>
                </p:txBody>
              </p:sp>
              <p:sp>
                <p:nvSpPr>
                  <p:cNvPr id="70" name="円/楕円 69"/>
                  <p:cNvSpPr/>
                  <p:nvPr/>
                </p:nvSpPr>
                <p:spPr>
                  <a:xfrm>
                    <a:off x="1048564" y="3105635"/>
                    <a:ext cx="1700011" cy="927279"/>
                  </a:xfrm>
                  <a:prstGeom prst="ellipse">
                    <a:avLst/>
                  </a:prstGeom>
                  <a:solidFill>
                    <a:srgbClr val="EEC8CD"/>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a:solidFill>
                          <a:srgbClr val="242852"/>
                        </a:solidFill>
                      </a:rPr>
                      <a:t>記事への共感</a:t>
                    </a:r>
                  </a:p>
                </p:txBody>
              </p:sp>
              <p:sp>
                <p:nvSpPr>
                  <p:cNvPr id="72" name="テキスト ボックス 71"/>
                  <p:cNvSpPr txBox="1"/>
                  <p:nvPr/>
                </p:nvSpPr>
                <p:spPr>
                  <a:xfrm>
                    <a:off x="2796188" y="3669877"/>
                    <a:ext cx="425002" cy="477054"/>
                  </a:xfrm>
                  <a:prstGeom prst="rect">
                    <a:avLst/>
                  </a:prstGeom>
                  <a:noFill/>
                </p:spPr>
                <p:txBody>
                  <a:bodyPr wrap="square" rtlCol="0">
                    <a:spAutoFit/>
                  </a:bodyPr>
                  <a:lstStyle/>
                  <a:p>
                    <a:r>
                      <a:rPr lang="ja-JP" altLang="en-US" sz="2500" dirty="0">
                        <a:solidFill>
                          <a:srgbClr val="EA506A"/>
                        </a:solidFill>
                      </a:rPr>
                      <a:t>＋</a:t>
                    </a:r>
                  </a:p>
                </p:txBody>
              </p:sp>
            </p:grpSp>
            <p:grpSp>
              <p:nvGrpSpPr>
                <p:cNvPr id="14" name="グループ化 13"/>
                <p:cNvGrpSpPr/>
                <p:nvPr/>
              </p:nvGrpSpPr>
              <p:grpSpPr>
                <a:xfrm>
                  <a:off x="5990017" y="2794721"/>
                  <a:ext cx="5053614" cy="2438586"/>
                  <a:chOff x="5990017" y="2794721"/>
                  <a:chExt cx="5053614" cy="2438586"/>
                </a:xfrm>
              </p:grpSpPr>
              <p:grpSp>
                <p:nvGrpSpPr>
                  <p:cNvPr id="87" name="グループ化 86"/>
                  <p:cNvGrpSpPr/>
                  <p:nvPr/>
                </p:nvGrpSpPr>
                <p:grpSpPr>
                  <a:xfrm>
                    <a:off x="6615876" y="3093550"/>
                    <a:ext cx="4427755" cy="2139757"/>
                    <a:chOff x="6615876" y="3093550"/>
                    <a:chExt cx="4427755" cy="2139757"/>
                  </a:xfrm>
                </p:grpSpPr>
                <p:sp>
                  <p:nvSpPr>
                    <p:cNvPr id="6" name="円/楕円 5"/>
                    <p:cNvSpPr/>
                    <p:nvPr/>
                  </p:nvSpPr>
                  <p:spPr>
                    <a:xfrm>
                      <a:off x="6615876" y="3101635"/>
                      <a:ext cx="1700011" cy="927279"/>
                    </a:xfrm>
                    <a:prstGeom prst="ellipse">
                      <a:avLst/>
                    </a:prstGeom>
                    <a:solidFill>
                      <a:srgbClr val="EEC8CD"/>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a:solidFill>
                            <a:srgbClr val="242852"/>
                          </a:solidFill>
                        </a:rPr>
                        <a:t>記事への態度</a:t>
                      </a:r>
                    </a:p>
                  </p:txBody>
                </p:sp>
                <p:sp>
                  <p:nvSpPr>
                    <p:cNvPr id="9" name="円/楕円 8"/>
                    <p:cNvSpPr/>
                    <p:nvPr/>
                  </p:nvSpPr>
                  <p:spPr>
                    <a:xfrm>
                      <a:off x="9343620" y="4306028"/>
                      <a:ext cx="1700011" cy="927279"/>
                    </a:xfrm>
                    <a:prstGeom prst="ellipse">
                      <a:avLst/>
                    </a:prstGeom>
                    <a:solidFill>
                      <a:srgbClr val="EEC8CD"/>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a:solidFill>
                            <a:srgbClr val="242852"/>
                          </a:solidFill>
                        </a:rPr>
                        <a:t>購買意図</a:t>
                      </a:r>
                    </a:p>
                  </p:txBody>
                </p:sp>
                <p:sp>
                  <p:nvSpPr>
                    <p:cNvPr id="41" name="円/楕円 40"/>
                    <p:cNvSpPr/>
                    <p:nvPr/>
                  </p:nvSpPr>
                  <p:spPr>
                    <a:xfrm>
                      <a:off x="9279109" y="3093550"/>
                      <a:ext cx="1700011" cy="927279"/>
                    </a:xfrm>
                    <a:prstGeom prst="ellipse">
                      <a:avLst/>
                    </a:prstGeom>
                    <a:solidFill>
                      <a:srgbClr val="EEC8CD"/>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a:solidFill>
                            <a:srgbClr val="242852"/>
                          </a:solidFill>
                        </a:rPr>
                        <a:t>商品への態度</a:t>
                      </a:r>
                    </a:p>
                  </p:txBody>
                </p:sp>
                <p:sp>
                  <p:nvSpPr>
                    <p:cNvPr id="77" name="テキスト ボックス 76"/>
                    <p:cNvSpPr txBox="1"/>
                    <p:nvPr/>
                  </p:nvSpPr>
                  <p:spPr>
                    <a:xfrm>
                      <a:off x="8740892" y="3104864"/>
                      <a:ext cx="425002" cy="477054"/>
                    </a:xfrm>
                    <a:prstGeom prst="rect">
                      <a:avLst/>
                    </a:prstGeom>
                    <a:noFill/>
                  </p:spPr>
                  <p:txBody>
                    <a:bodyPr wrap="square" rtlCol="0">
                      <a:spAutoFit/>
                    </a:bodyPr>
                    <a:lstStyle/>
                    <a:p>
                      <a:r>
                        <a:rPr lang="ja-JP" altLang="en-US" sz="2500" dirty="0">
                          <a:solidFill>
                            <a:srgbClr val="EA506A"/>
                          </a:solidFill>
                        </a:rPr>
                        <a:t>＋</a:t>
                      </a:r>
                    </a:p>
                  </p:txBody>
                </p:sp>
                <p:sp>
                  <p:nvSpPr>
                    <p:cNvPr id="78" name="テキスト ボックス 77"/>
                    <p:cNvSpPr txBox="1"/>
                    <p:nvPr/>
                  </p:nvSpPr>
                  <p:spPr>
                    <a:xfrm>
                      <a:off x="8711327" y="3948822"/>
                      <a:ext cx="425002" cy="477054"/>
                    </a:xfrm>
                    <a:prstGeom prst="rect">
                      <a:avLst/>
                    </a:prstGeom>
                    <a:noFill/>
                  </p:spPr>
                  <p:txBody>
                    <a:bodyPr wrap="square" rtlCol="0">
                      <a:spAutoFit/>
                    </a:bodyPr>
                    <a:lstStyle/>
                    <a:p>
                      <a:r>
                        <a:rPr lang="ja-JP" altLang="en-US" sz="2500" dirty="0">
                          <a:solidFill>
                            <a:srgbClr val="EA506A"/>
                          </a:solidFill>
                        </a:rPr>
                        <a:t>＋</a:t>
                      </a:r>
                    </a:p>
                  </p:txBody>
                </p:sp>
              </p:grpSp>
              <p:sp>
                <p:nvSpPr>
                  <p:cNvPr id="47" name="テキスト ボックス 46"/>
                  <p:cNvSpPr txBox="1"/>
                  <p:nvPr/>
                </p:nvSpPr>
                <p:spPr>
                  <a:xfrm>
                    <a:off x="5990017" y="2794721"/>
                    <a:ext cx="425002" cy="477054"/>
                  </a:xfrm>
                  <a:prstGeom prst="rect">
                    <a:avLst/>
                  </a:prstGeom>
                  <a:noFill/>
                </p:spPr>
                <p:txBody>
                  <a:bodyPr wrap="square" rtlCol="0">
                    <a:spAutoFit/>
                  </a:bodyPr>
                  <a:lstStyle/>
                  <a:p>
                    <a:endParaRPr lang="ja-JP" altLang="en-US" sz="2500" dirty="0">
                      <a:solidFill>
                        <a:srgbClr val="EA506A"/>
                      </a:solidFill>
                    </a:endParaRPr>
                  </a:p>
                </p:txBody>
              </p:sp>
            </p:grpSp>
          </p:grpSp>
          <p:cxnSp>
            <p:nvCxnSpPr>
              <p:cNvPr id="39" name="直線矢印コネクタ 38"/>
              <p:cNvCxnSpPr>
                <a:stCxn id="70" idx="5"/>
                <a:endCxn id="68" idx="1"/>
              </p:cNvCxnSpPr>
              <p:nvPr/>
            </p:nvCxnSpPr>
            <p:spPr>
              <a:xfrm>
                <a:off x="2596841" y="3889033"/>
                <a:ext cx="1627831" cy="539550"/>
              </a:xfrm>
              <a:prstGeom prst="straightConnector1">
                <a:avLst/>
              </a:prstGeom>
              <a:ln w="76200">
                <a:tailEnd type="triangle"/>
              </a:ln>
            </p:spPr>
            <p:style>
              <a:lnRef idx="1">
                <a:schemeClr val="accent1"/>
              </a:lnRef>
              <a:fillRef idx="0">
                <a:schemeClr val="accent1"/>
              </a:fillRef>
              <a:effectRef idx="0">
                <a:schemeClr val="accent1"/>
              </a:effectRef>
              <a:fontRef idx="minor">
                <a:schemeClr val="tx1"/>
              </a:fontRef>
            </p:style>
          </p:cxnSp>
          <p:cxnSp>
            <p:nvCxnSpPr>
              <p:cNvPr id="42" name="直線矢印コネクタ 41"/>
              <p:cNvCxnSpPr>
                <a:stCxn id="49" idx="6"/>
                <a:endCxn id="68" idx="2"/>
              </p:cNvCxnSpPr>
              <p:nvPr/>
            </p:nvCxnSpPr>
            <p:spPr>
              <a:xfrm flipV="1">
                <a:off x="2880695" y="4756426"/>
                <a:ext cx="1095016" cy="13241"/>
              </a:xfrm>
              <a:prstGeom prst="straightConnector1">
                <a:avLst/>
              </a:prstGeom>
              <a:ln w="76200">
                <a:tailEnd type="triangle"/>
              </a:ln>
            </p:spPr>
            <p:style>
              <a:lnRef idx="1">
                <a:schemeClr val="accent1"/>
              </a:lnRef>
              <a:fillRef idx="0">
                <a:schemeClr val="accent1"/>
              </a:fillRef>
              <a:effectRef idx="0">
                <a:schemeClr val="accent1"/>
              </a:effectRef>
              <a:fontRef idx="minor">
                <a:schemeClr val="tx1"/>
              </a:fontRef>
            </p:style>
          </p:cxnSp>
          <p:cxnSp>
            <p:nvCxnSpPr>
              <p:cNvPr id="44" name="直線矢印コネクタ 43"/>
              <p:cNvCxnSpPr>
                <a:stCxn id="68" idx="6"/>
                <a:endCxn id="6" idx="3"/>
              </p:cNvCxnSpPr>
              <p:nvPr/>
            </p:nvCxnSpPr>
            <p:spPr>
              <a:xfrm flipV="1">
                <a:off x="5675722" y="3893117"/>
                <a:ext cx="1189115" cy="863309"/>
              </a:xfrm>
              <a:prstGeom prst="straightConnector1">
                <a:avLst/>
              </a:prstGeom>
              <a:ln w="76200">
                <a:tailEnd type="triangle"/>
              </a:ln>
            </p:spPr>
            <p:style>
              <a:lnRef idx="1">
                <a:schemeClr val="accent1"/>
              </a:lnRef>
              <a:fillRef idx="0">
                <a:schemeClr val="accent1"/>
              </a:fillRef>
              <a:effectRef idx="0">
                <a:schemeClr val="accent1"/>
              </a:effectRef>
              <a:fontRef idx="minor">
                <a:schemeClr val="tx1"/>
              </a:fontRef>
            </p:style>
          </p:cxnSp>
          <p:cxnSp>
            <p:nvCxnSpPr>
              <p:cNvPr id="51" name="直線矢印コネクタ 50"/>
              <p:cNvCxnSpPr>
                <a:stCxn id="6" idx="5"/>
                <a:endCxn id="9" idx="2"/>
              </p:cNvCxnSpPr>
              <p:nvPr/>
            </p:nvCxnSpPr>
            <p:spPr>
              <a:xfrm>
                <a:off x="8066926" y="3893117"/>
                <a:ext cx="1276694" cy="876551"/>
              </a:xfrm>
              <a:prstGeom prst="straightConnector1">
                <a:avLst/>
              </a:prstGeom>
              <a:ln w="76200">
                <a:tailEnd type="triangle"/>
              </a:ln>
            </p:spPr>
            <p:style>
              <a:lnRef idx="1">
                <a:schemeClr val="accent1"/>
              </a:lnRef>
              <a:fillRef idx="0">
                <a:schemeClr val="accent1"/>
              </a:fillRef>
              <a:effectRef idx="0">
                <a:schemeClr val="accent1"/>
              </a:effectRef>
              <a:fontRef idx="minor">
                <a:schemeClr val="tx1"/>
              </a:fontRef>
            </p:style>
          </p:cxnSp>
        </p:grpSp>
        <p:cxnSp>
          <p:nvCxnSpPr>
            <p:cNvPr id="65" name="直線矢印コネクタ 64"/>
            <p:cNvCxnSpPr>
              <a:stCxn id="6" idx="6"/>
              <a:endCxn id="41" idx="2"/>
            </p:cNvCxnSpPr>
            <p:nvPr/>
          </p:nvCxnSpPr>
          <p:spPr>
            <a:xfrm flipV="1">
              <a:off x="8315887" y="3557190"/>
              <a:ext cx="963222" cy="8085"/>
            </a:xfrm>
            <a:prstGeom prst="straightConnector1">
              <a:avLst/>
            </a:prstGeom>
            <a:ln w="76200">
              <a:tailEnd type="triangle"/>
            </a:ln>
          </p:spPr>
          <p:style>
            <a:lnRef idx="1">
              <a:schemeClr val="accent1"/>
            </a:lnRef>
            <a:fillRef idx="0">
              <a:schemeClr val="accent1"/>
            </a:fillRef>
            <a:effectRef idx="0">
              <a:schemeClr val="accent1"/>
            </a:effectRef>
            <a:fontRef idx="minor">
              <a:schemeClr val="tx1"/>
            </a:fontRef>
          </p:style>
        </p:cxnSp>
      </p:grpSp>
      <p:sp>
        <p:nvSpPr>
          <p:cNvPr id="40" name="テキスト ボックス 39"/>
          <p:cNvSpPr txBox="1"/>
          <p:nvPr/>
        </p:nvSpPr>
        <p:spPr>
          <a:xfrm>
            <a:off x="6048382" y="4147594"/>
            <a:ext cx="366637" cy="369332"/>
          </a:xfrm>
          <a:prstGeom prst="rect">
            <a:avLst/>
          </a:prstGeom>
          <a:solidFill>
            <a:schemeClr val="bg1"/>
          </a:solidFill>
        </p:spPr>
        <p:txBody>
          <a:bodyPr wrap="square" rtlCol="0">
            <a:spAutoFit/>
          </a:bodyPr>
          <a:lstStyle/>
          <a:p>
            <a:r>
              <a:rPr lang="ja-JP" altLang="en-US" b="1" dirty="0">
                <a:solidFill>
                  <a:srgbClr val="9D90A0">
                    <a:lumMod val="50000"/>
                  </a:srgbClr>
                </a:solidFill>
              </a:rPr>
              <a:t>①</a:t>
            </a:r>
          </a:p>
        </p:txBody>
      </p:sp>
      <p:sp>
        <p:nvSpPr>
          <p:cNvPr id="53" name="テキスト ボックス 52"/>
          <p:cNvSpPr txBox="1"/>
          <p:nvPr/>
        </p:nvSpPr>
        <p:spPr>
          <a:xfrm>
            <a:off x="8516021" y="3386637"/>
            <a:ext cx="366637" cy="369332"/>
          </a:xfrm>
          <a:prstGeom prst="rect">
            <a:avLst/>
          </a:prstGeom>
          <a:solidFill>
            <a:schemeClr val="bg1"/>
          </a:solidFill>
        </p:spPr>
        <p:txBody>
          <a:bodyPr wrap="square" rtlCol="0">
            <a:spAutoFit/>
          </a:bodyPr>
          <a:lstStyle/>
          <a:p>
            <a:r>
              <a:rPr lang="ja-JP" altLang="en-US" b="1" dirty="0">
                <a:solidFill>
                  <a:srgbClr val="9D90A0">
                    <a:lumMod val="50000"/>
                  </a:srgbClr>
                </a:solidFill>
              </a:rPr>
              <a:t>④</a:t>
            </a:r>
          </a:p>
        </p:txBody>
      </p:sp>
      <p:sp>
        <p:nvSpPr>
          <p:cNvPr id="54" name="テキスト ボックス 53"/>
          <p:cNvSpPr txBox="1"/>
          <p:nvPr/>
        </p:nvSpPr>
        <p:spPr>
          <a:xfrm>
            <a:off x="8436500" y="4121361"/>
            <a:ext cx="336162" cy="369332"/>
          </a:xfrm>
          <a:prstGeom prst="rect">
            <a:avLst/>
          </a:prstGeom>
          <a:solidFill>
            <a:schemeClr val="bg1"/>
          </a:solidFill>
        </p:spPr>
        <p:txBody>
          <a:bodyPr wrap="square" rtlCol="0">
            <a:spAutoFit/>
          </a:bodyPr>
          <a:lstStyle/>
          <a:p>
            <a:r>
              <a:rPr lang="ja-JP" altLang="en-US" b="1" dirty="0">
                <a:solidFill>
                  <a:srgbClr val="9D90A0">
                    <a:lumMod val="50000"/>
                  </a:srgbClr>
                </a:solidFill>
              </a:rPr>
              <a:t>④</a:t>
            </a:r>
            <a:endParaRPr lang="en-US" altLang="ja-JP" b="1" dirty="0">
              <a:solidFill>
                <a:srgbClr val="9D90A0">
                  <a:lumMod val="50000"/>
                </a:srgbClr>
              </a:solidFill>
            </a:endParaRPr>
          </a:p>
        </p:txBody>
      </p:sp>
      <p:sp>
        <p:nvSpPr>
          <p:cNvPr id="55" name="テキスト ボックス 54"/>
          <p:cNvSpPr txBox="1"/>
          <p:nvPr/>
        </p:nvSpPr>
        <p:spPr>
          <a:xfrm>
            <a:off x="3154046" y="4604794"/>
            <a:ext cx="366637" cy="369332"/>
          </a:xfrm>
          <a:prstGeom prst="rect">
            <a:avLst/>
          </a:prstGeom>
          <a:solidFill>
            <a:schemeClr val="bg1"/>
          </a:solidFill>
        </p:spPr>
        <p:txBody>
          <a:bodyPr wrap="square" rtlCol="0">
            <a:spAutoFit/>
          </a:bodyPr>
          <a:lstStyle/>
          <a:p>
            <a:r>
              <a:rPr lang="ja-JP" altLang="en-US" b="1" dirty="0">
                <a:solidFill>
                  <a:srgbClr val="9D90A0">
                    <a:lumMod val="50000"/>
                  </a:srgbClr>
                </a:solidFill>
              </a:rPr>
              <a:t>③</a:t>
            </a:r>
          </a:p>
        </p:txBody>
      </p:sp>
      <p:sp>
        <p:nvSpPr>
          <p:cNvPr id="56" name="テキスト ボックス 55"/>
          <p:cNvSpPr txBox="1"/>
          <p:nvPr/>
        </p:nvSpPr>
        <p:spPr>
          <a:xfrm>
            <a:off x="3226291" y="4020828"/>
            <a:ext cx="366637" cy="369332"/>
          </a:xfrm>
          <a:prstGeom prst="rect">
            <a:avLst/>
          </a:prstGeom>
          <a:solidFill>
            <a:schemeClr val="bg1"/>
          </a:solidFill>
        </p:spPr>
        <p:txBody>
          <a:bodyPr wrap="square" rtlCol="0">
            <a:spAutoFit/>
          </a:bodyPr>
          <a:lstStyle/>
          <a:p>
            <a:r>
              <a:rPr lang="ja-JP" altLang="en-US" b="1" dirty="0">
                <a:solidFill>
                  <a:srgbClr val="9D90A0">
                    <a:lumMod val="50000"/>
                  </a:srgbClr>
                </a:solidFill>
              </a:rPr>
              <a:t>②</a:t>
            </a:r>
          </a:p>
        </p:txBody>
      </p:sp>
      <p:sp>
        <p:nvSpPr>
          <p:cNvPr id="49" name="円/楕円 48"/>
          <p:cNvSpPr/>
          <p:nvPr/>
        </p:nvSpPr>
        <p:spPr>
          <a:xfrm>
            <a:off x="1180684" y="4306027"/>
            <a:ext cx="1700011" cy="927279"/>
          </a:xfrm>
          <a:prstGeom prst="ellipse">
            <a:avLst/>
          </a:prstGeom>
          <a:solidFill>
            <a:srgbClr val="EEC8CD"/>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600" dirty="0">
                <a:solidFill>
                  <a:srgbClr val="242852"/>
                </a:solidFill>
              </a:rPr>
              <a:t>企業の専門性・確実性</a:t>
            </a:r>
          </a:p>
        </p:txBody>
      </p:sp>
      <p:sp>
        <p:nvSpPr>
          <p:cNvPr id="59" name="テキスト ボックス 58"/>
          <p:cNvSpPr txBox="1"/>
          <p:nvPr/>
        </p:nvSpPr>
        <p:spPr>
          <a:xfrm>
            <a:off x="3389626" y="2589502"/>
            <a:ext cx="425002" cy="477054"/>
          </a:xfrm>
          <a:prstGeom prst="rect">
            <a:avLst/>
          </a:prstGeom>
          <a:noFill/>
        </p:spPr>
        <p:txBody>
          <a:bodyPr wrap="square" rtlCol="0">
            <a:spAutoFit/>
          </a:bodyPr>
          <a:lstStyle/>
          <a:p>
            <a:r>
              <a:rPr lang="ja-JP" altLang="en-US" sz="2500" dirty="0">
                <a:solidFill>
                  <a:srgbClr val="EA506A"/>
                </a:solidFill>
              </a:rPr>
              <a:t>＋</a:t>
            </a:r>
          </a:p>
        </p:txBody>
      </p:sp>
      <p:sp>
        <p:nvSpPr>
          <p:cNvPr id="89" name="角丸四角形 88"/>
          <p:cNvSpPr/>
          <p:nvPr/>
        </p:nvSpPr>
        <p:spPr>
          <a:xfrm>
            <a:off x="9516251" y="2879676"/>
            <a:ext cx="1289539" cy="398024"/>
          </a:xfrm>
          <a:prstGeom prst="roundRect">
            <a:avLst/>
          </a:prstGeom>
          <a:solidFill>
            <a:srgbClr val="FED78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smtClean="0">
                <a:solidFill>
                  <a:srgbClr val="242852"/>
                </a:solidFill>
              </a:rPr>
              <a:t>好感</a:t>
            </a:r>
            <a:endParaRPr lang="ja-JP" altLang="en-US" dirty="0">
              <a:solidFill>
                <a:srgbClr val="242852"/>
              </a:solidFill>
            </a:endParaRPr>
          </a:p>
        </p:txBody>
      </p:sp>
      <p:sp>
        <p:nvSpPr>
          <p:cNvPr id="92" name="角丸四角形 91"/>
          <p:cNvSpPr/>
          <p:nvPr/>
        </p:nvSpPr>
        <p:spPr>
          <a:xfrm>
            <a:off x="4256441" y="5536651"/>
            <a:ext cx="1160202" cy="399245"/>
          </a:xfrm>
          <a:prstGeom prst="roundRect">
            <a:avLst/>
          </a:prstGeom>
          <a:solidFill>
            <a:srgbClr val="FED78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a:solidFill>
                  <a:srgbClr val="242852"/>
                </a:solidFill>
              </a:rPr>
              <a:t>役に立つ</a:t>
            </a:r>
          </a:p>
        </p:txBody>
      </p:sp>
      <p:sp>
        <p:nvSpPr>
          <p:cNvPr id="93" name="角丸四角形 92"/>
          <p:cNvSpPr/>
          <p:nvPr/>
        </p:nvSpPr>
        <p:spPr>
          <a:xfrm>
            <a:off x="4256441" y="5102413"/>
            <a:ext cx="1160202" cy="399245"/>
          </a:xfrm>
          <a:prstGeom prst="roundRect">
            <a:avLst/>
          </a:prstGeom>
          <a:solidFill>
            <a:srgbClr val="FED78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a:solidFill>
                  <a:srgbClr val="242852"/>
                </a:solidFill>
              </a:rPr>
              <a:t>価値</a:t>
            </a:r>
          </a:p>
        </p:txBody>
      </p:sp>
      <p:sp>
        <p:nvSpPr>
          <p:cNvPr id="50" name="角丸四角形 49"/>
          <p:cNvSpPr/>
          <p:nvPr/>
        </p:nvSpPr>
        <p:spPr>
          <a:xfrm>
            <a:off x="9277554" y="5123048"/>
            <a:ext cx="2004123" cy="413603"/>
          </a:xfrm>
          <a:prstGeom prst="roundRect">
            <a:avLst/>
          </a:prstGeom>
          <a:solidFill>
            <a:srgbClr val="FED78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a:solidFill>
                  <a:srgbClr val="242852"/>
                </a:solidFill>
              </a:rPr>
              <a:t>買いたいと思う</a:t>
            </a:r>
          </a:p>
        </p:txBody>
      </p:sp>
      <p:cxnSp>
        <p:nvCxnSpPr>
          <p:cNvPr id="45" name="直線矢印コネクタ 44"/>
          <p:cNvCxnSpPr/>
          <p:nvPr/>
        </p:nvCxnSpPr>
        <p:spPr>
          <a:xfrm flipV="1">
            <a:off x="2817297" y="2969941"/>
            <a:ext cx="1284856" cy="471472"/>
          </a:xfrm>
          <a:prstGeom prst="straightConnector1">
            <a:avLst/>
          </a:prstGeom>
          <a:ln w="76200">
            <a:tailEnd type="triangle"/>
          </a:ln>
        </p:spPr>
        <p:style>
          <a:lnRef idx="1">
            <a:schemeClr val="accent1"/>
          </a:lnRef>
          <a:fillRef idx="0">
            <a:schemeClr val="accent1"/>
          </a:fillRef>
          <a:effectRef idx="0">
            <a:schemeClr val="accent1"/>
          </a:effectRef>
          <a:fontRef idx="minor">
            <a:schemeClr val="tx1"/>
          </a:fontRef>
        </p:style>
      </p:cxnSp>
      <p:sp>
        <p:nvSpPr>
          <p:cNvPr id="57" name="円/楕円 56"/>
          <p:cNvSpPr/>
          <p:nvPr/>
        </p:nvSpPr>
        <p:spPr>
          <a:xfrm>
            <a:off x="4101793" y="2482586"/>
            <a:ext cx="1700011" cy="927279"/>
          </a:xfrm>
          <a:prstGeom prst="ellipse">
            <a:avLst/>
          </a:prstGeom>
          <a:solidFill>
            <a:srgbClr val="EEC8CD"/>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a:solidFill>
                  <a:srgbClr val="242852"/>
                </a:solidFill>
              </a:rPr>
              <a:t>記事への満足</a:t>
            </a:r>
          </a:p>
        </p:txBody>
      </p:sp>
      <p:cxnSp>
        <p:nvCxnSpPr>
          <p:cNvPr id="18" name="直線矢印コネクタ 17"/>
          <p:cNvCxnSpPr>
            <a:stCxn id="57" idx="6"/>
          </p:cNvCxnSpPr>
          <p:nvPr/>
        </p:nvCxnSpPr>
        <p:spPr>
          <a:xfrm>
            <a:off x="5801804" y="2946226"/>
            <a:ext cx="912034" cy="495187"/>
          </a:xfrm>
          <a:prstGeom prst="straightConnector1">
            <a:avLst/>
          </a:prstGeom>
          <a:ln w="76200">
            <a:tailEnd type="triangle"/>
          </a:ln>
        </p:spPr>
        <p:style>
          <a:lnRef idx="1">
            <a:schemeClr val="accent1"/>
          </a:lnRef>
          <a:fillRef idx="0">
            <a:schemeClr val="accent1"/>
          </a:fillRef>
          <a:effectRef idx="0">
            <a:schemeClr val="accent1"/>
          </a:effectRef>
          <a:fontRef idx="minor">
            <a:schemeClr val="tx1"/>
          </a:fontRef>
        </p:style>
      </p:cxnSp>
      <p:sp>
        <p:nvSpPr>
          <p:cNvPr id="52" name="テキスト ボックス 51"/>
          <p:cNvSpPr txBox="1"/>
          <p:nvPr/>
        </p:nvSpPr>
        <p:spPr>
          <a:xfrm>
            <a:off x="5966285" y="2935114"/>
            <a:ext cx="366637" cy="369332"/>
          </a:xfrm>
          <a:prstGeom prst="rect">
            <a:avLst/>
          </a:prstGeom>
          <a:solidFill>
            <a:schemeClr val="bg1"/>
          </a:solidFill>
        </p:spPr>
        <p:txBody>
          <a:bodyPr wrap="square" rtlCol="0">
            <a:spAutoFit/>
          </a:bodyPr>
          <a:lstStyle/>
          <a:p>
            <a:r>
              <a:rPr lang="ja-JP" altLang="en-US" b="1" dirty="0" smtClean="0">
                <a:solidFill>
                  <a:srgbClr val="9D90A0">
                    <a:lumMod val="50000"/>
                  </a:srgbClr>
                </a:solidFill>
              </a:rPr>
              <a:t>⑤</a:t>
            </a:r>
            <a:endParaRPr lang="ja-JP" altLang="en-US" b="1" dirty="0">
              <a:solidFill>
                <a:srgbClr val="9D90A0">
                  <a:lumMod val="50000"/>
                </a:srgbClr>
              </a:solidFill>
            </a:endParaRPr>
          </a:p>
        </p:txBody>
      </p:sp>
      <p:sp>
        <p:nvSpPr>
          <p:cNvPr id="58" name="テキスト ボックス 57"/>
          <p:cNvSpPr txBox="1"/>
          <p:nvPr/>
        </p:nvSpPr>
        <p:spPr>
          <a:xfrm>
            <a:off x="3350546" y="3032063"/>
            <a:ext cx="390224" cy="369332"/>
          </a:xfrm>
          <a:prstGeom prst="rect">
            <a:avLst/>
          </a:prstGeom>
          <a:solidFill>
            <a:schemeClr val="bg1"/>
          </a:solidFill>
        </p:spPr>
        <p:txBody>
          <a:bodyPr wrap="square" rtlCol="0">
            <a:spAutoFit/>
          </a:bodyPr>
          <a:lstStyle/>
          <a:p>
            <a:r>
              <a:rPr lang="ja-JP" altLang="en-US" b="1" dirty="0">
                <a:solidFill>
                  <a:srgbClr val="9D90A0">
                    <a:lumMod val="50000"/>
                  </a:srgbClr>
                </a:solidFill>
              </a:rPr>
              <a:t>②</a:t>
            </a:r>
          </a:p>
        </p:txBody>
      </p:sp>
      <p:grpSp>
        <p:nvGrpSpPr>
          <p:cNvPr id="82" name="グループ化 81"/>
          <p:cNvGrpSpPr/>
          <p:nvPr/>
        </p:nvGrpSpPr>
        <p:grpSpPr>
          <a:xfrm>
            <a:off x="661011" y="1555428"/>
            <a:ext cx="8062540" cy="3940930"/>
            <a:chOff x="1107396" y="3108611"/>
            <a:chExt cx="8062540" cy="3940930"/>
          </a:xfrm>
        </p:grpSpPr>
        <p:grpSp>
          <p:nvGrpSpPr>
            <p:cNvPr id="91" name="グループ化 90"/>
            <p:cNvGrpSpPr/>
            <p:nvPr/>
          </p:nvGrpSpPr>
          <p:grpSpPr>
            <a:xfrm>
              <a:off x="1107396" y="3108611"/>
              <a:ext cx="8062540" cy="1671722"/>
              <a:chOff x="1107396" y="3108611"/>
              <a:chExt cx="8062540" cy="1671722"/>
            </a:xfrm>
          </p:grpSpPr>
          <p:sp>
            <p:nvSpPr>
              <p:cNvPr id="101" name="テキスト ボックス 100"/>
              <p:cNvSpPr txBox="1"/>
              <p:nvPr/>
            </p:nvSpPr>
            <p:spPr>
              <a:xfrm>
                <a:off x="8744934" y="3108611"/>
                <a:ext cx="425002" cy="477054"/>
              </a:xfrm>
              <a:prstGeom prst="rect">
                <a:avLst/>
              </a:prstGeom>
              <a:noFill/>
            </p:spPr>
            <p:txBody>
              <a:bodyPr wrap="square" rtlCol="0">
                <a:spAutoFit/>
              </a:bodyPr>
              <a:lstStyle/>
              <a:p>
                <a:endParaRPr kumimoji="1" lang="ja-JP" altLang="en-US" sz="2500" dirty="0">
                  <a:solidFill>
                    <a:schemeClr val="tx2"/>
                  </a:solidFill>
                </a:endParaRPr>
              </a:p>
            </p:txBody>
          </p:sp>
          <p:sp>
            <p:nvSpPr>
              <p:cNvPr id="100" name="角丸四角形 99"/>
              <p:cNvSpPr/>
              <p:nvPr/>
            </p:nvSpPr>
            <p:spPr>
              <a:xfrm>
                <a:off x="1107396" y="4184226"/>
                <a:ext cx="2705476" cy="596107"/>
              </a:xfrm>
              <a:prstGeom prst="roundRect">
                <a:avLst/>
              </a:prstGeom>
              <a:solidFill>
                <a:srgbClr val="FED78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600" dirty="0" smtClean="0">
                    <a:solidFill>
                      <a:schemeClr val="tx2"/>
                    </a:solidFill>
                  </a:rPr>
                  <a:t>読むことは</a:t>
                </a:r>
                <a:endParaRPr kumimoji="1" lang="en-US" altLang="ja-JP" sz="1600" dirty="0" smtClean="0">
                  <a:solidFill>
                    <a:schemeClr val="tx2"/>
                  </a:solidFill>
                </a:endParaRPr>
              </a:p>
              <a:p>
                <a:pPr algn="ctr"/>
                <a:r>
                  <a:rPr kumimoji="1" lang="ja-JP" altLang="en-US" sz="1600" dirty="0" smtClean="0">
                    <a:solidFill>
                      <a:schemeClr val="tx2"/>
                    </a:solidFill>
                  </a:rPr>
                  <a:t>悩みを解決するのに重要だ</a:t>
                </a:r>
                <a:endParaRPr kumimoji="1" lang="ja-JP" altLang="en-US" sz="1600" dirty="0">
                  <a:solidFill>
                    <a:schemeClr val="tx2"/>
                  </a:solidFill>
                </a:endParaRPr>
              </a:p>
            </p:txBody>
          </p:sp>
        </p:grpSp>
        <p:sp>
          <p:nvSpPr>
            <p:cNvPr id="90" name="角丸四角形 89"/>
            <p:cNvSpPr/>
            <p:nvPr/>
          </p:nvSpPr>
          <p:spPr>
            <a:xfrm>
              <a:off x="1561419" y="6650296"/>
              <a:ext cx="1797430" cy="399245"/>
            </a:xfrm>
            <a:prstGeom prst="roundRect">
              <a:avLst/>
            </a:prstGeom>
            <a:solidFill>
              <a:srgbClr val="FED78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smtClean="0">
                  <a:solidFill>
                    <a:schemeClr val="tx2"/>
                  </a:solidFill>
                </a:rPr>
                <a:t>情報量の豊富さ</a:t>
              </a:r>
              <a:endParaRPr kumimoji="1" lang="ja-JP" altLang="en-US" dirty="0">
                <a:solidFill>
                  <a:schemeClr val="tx2"/>
                </a:solidFill>
              </a:endParaRPr>
            </a:p>
          </p:txBody>
        </p:sp>
      </p:grpSp>
      <p:grpSp>
        <p:nvGrpSpPr>
          <p:cNvPr id="64" name="グループ化 63"/>
          <p:cNvGrpSpPr/>
          <p:nvPr/>
        </p:nvGrpSpPr>
        <p:grpSpPr>
          <a:xfrm>
            <a:off x="4037705" y="1814541"/>
            <a:ext cx="1887050" cy="826628"/>
            <a:chOff x="2889045" y="4708245"/>
            <a:chExt cx="1887050" cy="826628"/>
          </a:xfrm>
        </p:grpSpPr>
        <p:sp>
          <p:nvSpPr>
            <p:cNvPr id="66" name="角丸四角形 65"/>
            <p:cNvSpPr/>
            <p:nvPr/>
          </p:nvSpPr>
          <p:spPr>
            <a:xfrm>
              <a:off x="3114272" y="5135628"/>
              <a:ext cx="1381963" cy="399245"/>
            </a:xfrm>
            <a:prstGeom prst="roundRect">
              <a:avLst/>
            </a:prstGeom>
            <a:solidFill>
              <a:srgbClr val="FED78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smtClean="0">
                  <a:solidFill>
                    <a:srgbClr val="242852"/>
                  </a:solidFill>
                </a:rPr>
                <a:t>人に薦める</a:t>
              </a:r>
              <a:endParaRPr lang="ja-JP" altLang="en-US" dirty="0">
                <a:solidFill>
                  <a:srgbClr val="242852"/>
                </a:solidFill>
              </a:endParaRPr>
            </a:p>
          </p:txBody>
        </p:sp>
        <p:sp>
          <p:nvSpPr>
            <p:cNvPr id="67" name="角丸四角形 66"/>
            <p:cNvSpPr/>
            <p:nvPr/>
          </p:nvSpPr>
          <p:spPr>
            <a:xfrm>
              <a:off x="2889045" y="4708245"/>
              <a:ext cx="1887050" cy="399245"/>
            </a:xfrm>
            <a:prstGeom prst="roundRect">
              <a:avLst/>
            </a:prstGeom>
            <a:solidFill>
              <a:srgbClr val="FED78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smtClean="0">
                  <a:solidFill>
                    <a:srgbClr val="242852"/>
                  </a:solidFill>
                </a:rPr>
                <a:t>読んでよかった</a:t>
              </a:r>
              <a:endParaRPr lang="ja-JP" altLang="en-US" dirty="0">
                <a:solidFill>
                  <a:srgbClr val="242852"/>
                </a:solidFill>
              </a:endParaRPr>
            </a:p>
          </p:txBody>
        </p:sp>
      </p:grpSp>
      <p:grpSp>
        <p:nvGrpSpPr>
          <p:cNvPr id="105" name="グループ化 104"/>
          <p:cNvGrpSpPr/>
          <p:nvPr/>
        </p:nvGrpSpPr>
        <p:grpSpPr>
          <a:xfrm>
            <a:off x="6475702" y="2476377"/>
            <a:ext cx="2021888" cy="841485"/>
            <a:chOff x="6436254" y="3354730"/>
            <a:chExt cx="2021888" cy="841485"/>
          </a:xfrm>
        </p:grpSpPr>
        <p:sp>
          <p:nvSpPr>
            <p:cNvPr id="106" name="角丸四角形 105"/>
            <p:cNvSpPr/>
            <p:nvPr/>
          </p:nvSpPr>
          <p:spPr>
            <a:xfrm>
              <a:off x="6436254" y="3354730"/>
              <a:ext cx="2021888" cy="418115"/>
            </a:xfrm>
            <a:prstGeom prst="roundRect">
              <a:avLst/>
            </a:prstGeom>
            <a:solidFill>
              <a:srgbClr val="FED78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a:solidFill>
                    <a:srgbClr val="242852"/>
                  </a:solidFill>
                </a:rPr>
                <a:t>先</a:t>
              </a:r>
              <a:r>
                <a:rPr lang="ja-JP" altLang="en-US" dirty="0" smtClean="0">
                  <a:solidFill>
                    <a:srgbClr val="242852"/>
                  </a:solidFill>
                </a:rPr>
                <a:t>を読みたくなる</a:t>
              </a:r>
              <a:endParaRPr lang="ja-JP" altLang="en-US" dirty="0">
                <a:solidFill>
                  <a:srgbClr val="242852"/>
                </a:solidFill>
              </a:endParaRPr>
            </a:p>
          </p:txBody>
        </p:sp>
        <p:sp>
          <p:nvSpPr>
            <p:cNvPr id="107" name="角丸四角形 106"/>
            <p:cNvSpPr/>
            <p:nvPr/>
          </p:nvSpPr>
          <p:spPr>
            <a:xfrm>
              <a:off x="6802429" y="3798191"/>
              <a:ext cx="1289539" cy="398024"/>
            </a:xfrm>
            <a:prstGeom prst="roundRect">
              <a:avLst/>
            </a:prstGeom>
            <a:solidFill>
              <a:srgbClr val="FED78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a:solidFill>
                    <a:srgbClr val="242852"/>
                  </a:solidFill>
                </a:rPr>
                <a:t>好感</a:t>
              </a:r>
            </a:p>
          </p:txBody>
        </p:sp>
      </p:grpSp>
      <p:sp>
        <p:nvSpPr>
          <p:cNvPr id="108" name="角丸四角形 107"/>
          <p:cNvSpPr/>
          <p:nvPr/>
        </p:nvSpPr>
        <p:spPr>
          <a:xfrm>
            <a:off x="1017863" y="2045752"/>
            <a:ext cx="2088292" cy="552364"/>
          </a:xfrm>
          <a:prstGeom prst="roundRect">
            <a:avLst/>
          </a:prstGeom>
          <a:solidFill>
            <a:srgbClr val="FED78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smtClean="0">
                <a:solidFill>
                  <a:schemeClr val="tx2"/>
                </a:solidFill>
              </a:rPr>
              <a:t>自分も悩みが</a:t>
            </a:r>
            <a:endParaRPr lang="en-US" altLang="ja-JP" dirty="0" smtClean="0">
              <a:solidFill>
                <a:schemeClr val="tx2"/>
              </a:solidFill>
            </a:endParaRPr>
          </a:p>
          <a:p>
            <a:pPr algn="ctr"/>
            <a:r>
              <a:rPr lang="ja-JP" altLang="en-US" dirty="0" smtClean="0">
                <a:solidFill>
                  <a:schemeClr val="tx2"/>
                </a:solidFill>
              </a:rPr>
              <a:t>解決できると思う</a:t>
            </a:r>
            <a:endParaRPr lang="ja-JP" altLang="en-US" dirty="0">
              <a:solidFill>
                <a:schemeClr val="tx2"/>
              </a:solidFill>
            </a:endParaRPr>
          </a:p>
        </p:txBody>
      </p:sp>
      <p:sp>
        <p:nvSpPr>
          <p:cNvPr id="60" name="角丸四角形 59"/>
          <p:cNvSpPr/>
          <p:nvPr/>
        </p:nvSpPr>
        <p:spPr>
          <a:xfrm>
            <a:off x="9516251" y="2457167"/>
            <a:ext cx="1289539" cy="398024"/>
          </a:xfrm>
          <a:prstGeom prst="roundRect">
            <a:avLst/>
          </a:prstGeom>
          <a:solidFill>
            <a:srgbClr val="FED78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smtClean="0">
                <a:solidFill>
                  <a:srgbClr val="242852"/>
                </a:solidFill>
              </a:rPr>
              <a:t>信頼できる</a:t>
            </a:r>
            <a:endParaRPr lang="ja-JP" altLang="en-US" dirty="0">
              <a:solidFill>
                <a:srgbClr val="242852"/>
              </a:solidFill>
            </a:endParaRPr>
          </a:p>
        </p:txBody>
      </p:sp>
      <p:sp>
        <p:nvSpPr>
          <p:cNvPr id="61" name="角丸四角形 60"/>
          <p:cNvSpPr/>
          <p:nvPr/>
        </p:nvSpPr>
        <p:spPr>
          <a:xfrm>
            <a:off x="9516250" y="2042631"/>
            <a:ext cx="1289539" cy="398024"/>
          </a:xfrm>
          <a:prstGeom prst="roundRect">
            <a:avLst/>
          </a:prstGeom>
          <a:solidFill>
            <a:srgbClr val="FED78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smtClean="0">
                <a:solidFill>
                  <a:srgbClr val="242852"/>
                </a:solidFill>
              </a:rPr>
              <a:t>使いたい</a:t>
            </a:r>
            <a:endParaRPr lang="ja-JP" altLang="en-US" dirty="0">
              <a:solidFill>
                <a:srgbClr val="242852"/>
              </a:solidFill>
            </a:endParaRPr>
          </a:p>
        </p:txBody>
      </p:sp>
    </p:spTree>
    <p:extLst>
      <p:ext uri="{BB962C8B-B14F-4D97-AF65-F5344CB8AC3E}">
        <p14:creationId xmlns:p14="http://schemas.microsoft.com/office/powerpoint/2010/main" val="3990153618"/>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仮説導出</a:t>
            </a:r>
            <a:r>
              <a:rPr kumimoji="1" lang="en-US" altLang="ja-JP" dirty="0" smtClean="0"/>
              <a:t>2</a:t>
            </a:r>
            <a:endParaRPr kumimoji="1" lang="ja-JP" altLang="en-US" dirty="0"/>
          </a:p>
        </p:txBody>
      </p:sp>
      <p:sp>
        <p:nvSpPr>
          <p:cNvPr id="4" name="スライド番号プレースホルダー 3"/>
          <p:cNvSpPr>
            <a:spLocks noGrp="1"/>
          </p:cNvSpPr>
          <p:nvPr>
            <p:ph type="sldNum" sz="quarter" idx="12"/>
          </p:nvPr>
        </p:nvSpPr>
        <p:spPr>
          <a:xfrm>
            <a:off x="10809398" y="6448401"/>
            <a:ext cx="1255222" cy="346837"/>
          </a:xfrm>
        </p:spPr>
        <p:txBody>
          <a:bodyPr/>
          <a:lstStyle/>
          <a:p>
            <a:fld id="{F46A3120-87D5-48FE-95FF-B9D32DB3470B}" type="slidenum">
              <a:rPr kumimoji="1" lang="ja-JP" altLang="en-US" smtClean="0"/>
              <a:t>36</a:t>
            </a:fld>
            <a:endParaRPr kumimoji="1" lang="ja-JP" altLang="en-US" dirty="0"/>
          </a:p>
        </p:txBody>
      </p:sp>
      <p:pic>
        <p:nvPicPr>
          <p:cNvPr id="5" name="コンテンツ プレースホルダー 4"/>
          <p:cNvPicPr>
            <a:picLocks noGrp="1" noChangeAspect="1"/>
          </p:cNvPicPr>
          <p:nvPr>
            <p:ph idx="1"/>
          </p:nvPr>
        </p:nvPicPr>
        <p:blipFill>
          <a:blip r:embed="rId2"/>
          <a:stretch>
            <a:fillRect/>
          </a:stretch>
        </p:blipFill>
        <p:spPr>
          <a:xfrm>
            <a:off x="1653856" y="1829431"/>
            <a:ext cx="6859080" cy="1338694"/>
          </a:xfrm>
          <a:prstGeom prst="rect">
            <a:avLst/>
          </a:prstGeom>
        </p:spPr>
      </p:pic>
      <p:sp>
        <p:nvSpPr>
          <p:cNvPr id="6" name="角丸四角形 5"/>
          <p:cNvSpPr/>
          <p:nvPr/>
        </p:nvSpPr>
        <p:spPr>
          <a:xfrm>
            <a:off x="1789781" y="2096128"/>
            <a:ext cx="3162843" cy="1063029"/>
          </a:xfrm>
          <a:prstGeom prst="roundRect">
            <a:avLst/>
          </a:prstGeom>
          <a:noFill/>
          <a:ln w="38100">
            <a:solidFill>
              <a:srgbClr val="C0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11" name="コンテンツ プレースホルダー 3"/>
          <p:cNvPicPr>
            <a:picLocks noChangeAspect="1"/>
          </p:cNvPicPr>
          <p:nvPr/>
        </p:nvPicPr>
        <p:blipFill rotWithShape="1">
          <a:blip r:embed="rId3" cstate="print">
            <a:extLst>
              <a:ext uri="{28A0092B-C50C-407E-A947-70E740481C1C}">
                <a14:useLocalDpi xmlns:a14="http://schemas.microsoft.com/office/drawing/2010/main" val="0"/>
              </a:ext>
            </a:extLst>
          </a:blip>
          <a:srcRect t="41147"/>
          <a:stretch/>
        </p:blipFill>
        <p:spPr>
          <a:xfrm>
            <a:off x="700301" y="3260196"/>
            <a:ext cx="5072579" cy="3372607"/>
          </a:xfrm>
          <a:prstGeom prst="rect">
            <a:avLst/>
          </a:prstGeom>
        </p:spPr>
      </p:pic>
      <p:pic>
        <p:nvPicPr>
          <p:cNvPr id="12" name="図 11"/>
          <p:cNvPicPr>
            <a:picLocks noChangeAspect="1"/>
          </p:cNvPicPr>
          <p:nvPr/>
        </p:nvPicPr>
        <p:blipFill>
          <a:blip r:embed="rId4"/>
          <a:stretch>
            <a:fillRect/>
          </a:stretch>
        </p:blipFill>
        <p:spPr>
          <a:xfrm>
            <a:off x="5772880" y="3348509"/>
            <a:ext cx="5146534" cy="3293838"/>
          </a:xfrm>
          <a:prstGeom prst="rect">
            <a:avLst/>
          </a:prstGeom>
          <a:ln>
            <a:solidFill>
              <a:schemeClr val="accent2"/>
            </a:solidFill>
          </a:ln>
        </p:spPr>
      </p:pic>
      <p:sp>
        <p:nvSpPr>
          <p:cNvPr id="14" name="角丸四角形 13"/>
          <p:cNvSpPr/>
          <p:nvPr/>
        </p:nvSpPr>
        <p:spPr>
          <a:xfrm>
            <a:off x="5772880" y="4456090"/>
            <a:ext cx="1234799" cy="2186257"/>
          </a:xfrm>
          <a:prstGeom prst="roundRect">
            <a:avLst/>
          </a:prstGeom>
          <a:noFill/>
          <a:ln w="38100">
            <a:solidFill>
              <a:srgbClr val="C0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角丸四角形 14"/>
          <p:cNvSpPr/>
          <p:nvPr/>
        </p:nvSpPr>
        <p:spPr>
          <a:xfrm>
            <a:off x="901522" y="3618964"/>
            <a:ext cx="4707543" cy="3013840"/>
          </a:xfrm>
          <a:prstGeom prst="roundRect">
            <a:avLst/>
          </a:prstGeom>
          <a:noFill/>
          <a:ln w="38100">
            <a:solidFill>
              <a:srgbClr val="C0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 name="雲形吹き出し 2"/>
          <p:cNvSpPr/>
          <p:nvPr/>
        </p:nvSpPr>
        <p:spPr>
          <a:xfrm>
            <a:off x="6844177" y="693763"/>
            <a:ext cx="5347823" cy="1474921"/>
          </a:xfrm>
          <a:prstGeom prst="cloudCallout">
            <a:avLst>
              <a:gd name="adj1" fmla="val -1472"/>
              <a:gd name="adj2" fmla="val 94410"/>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smtClean="0">
                <a:solidFill>
                  <a:schemeClr val="tx2"/>
                </a:solidFill>
              </a:rPr>
              <a:t>商品</a:t>
            </a:r>
            <a:r>
              <a:rPr lang="ja-JP" altLang="en-US" dirty="0">
                <a:solidFill>
                  <a:schemeClr val="tx2"/>
                </a:solidFill>
              </a:rPr>
              <a:t>紹介の</a:t>
            </a:r>
            <a:r>
              <a:rPr lang="ja-JP" altLang="en-US" dirty="0" smtClean="0">
                <a:solidFill>
                  <a:schemeClr val="tx2"/>
                </a:solidFill>
              </a:rPr>
              <a:t>パターン</a:t>
            </a:r>
            <a:r>
              <a:rPr lang="ja-JP" altLang="en-US" dirty="0">
                <a:solidFill>
                  <a:schemeClr val="tx2"/>
                </a:solidFill>
              </a:rPr>
              <a:t>を見ていく</a:t>
            </a:r>
          </a:p>
        </p:txBody>
      </p:sp>
      <p:pic>
        <p:nvPicPr>
          <p:cNvPr id="17" name="図 1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454479" y="1977171"/>
            <a:ext cx="1004233" cy="1327181"/>
          </a:xfrm>
          <a:prstGeom prst="rect">
            <a:avLst/>
          </a:prstGeom>
        </p:spPr>
      </p:pic>
    </p:spTree>
    <p:extLst>
      <p:ext uri="{BB962C8B-B14F-4D97-AF65-F5344CB8AC3E}">
        <p14:creationId xmlns:p14="http://schemas.microsoft.com/office/powerpoint/2010/main" val="2591322646"/>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仮説</a:t>
            </a:r>
            <a:r>
              <a:rPr lang="ja-JP" altLang="en-US" dirty="0" smtClean="0"/>
              <a:t>導出</a:t>
            </a:r>
            <a:r>
              <a:rPr lang="en-US" altLang="ja-JP" dirty="0" smtClean="0"/>
              <a:t>2</a:t>
            </a:r>
            <a:endParaRPr kumimoji="1" lang="ja-JP" altLang="en-US" sz="3200" dirty="0"/>
          </a:p>
        </p:txBody>
      </p:sp>
      <p:pic>
        <p:nvPicPr>
          <p:cNvPr id="4" name="コンテンツ プレースホルダー 3"/>
          <p:cNvPicPr>
            <a:picLocks noGrp="1" noChangeAspect="1"/>
          </p:cNvPicPr>
          <p:nvPr>
            <p:ph idx="1"/>
          </p:nvPr>
        </p:nvPicPr>
        <p:blipFill rotWithShape="1">
          <a:blip r:embed="rId2" cstate="print">
            <a:extLst>
              <a:ext uri="{28A0092B-C50C-407E-A947-70E740481C1C}">
                <a14:useLocalDpi xmlns:a14="http://schemas.microsoft.com/office/drawing/2010/main" val="0"/>
              </a:ext>
            </a:extLst>
          </a:blip>
          <a:srcRect t="41147"/>
          <a:stretch/>
        </p:blipFill>
        <p:spPr>
          <a:xfrm>
            <a:off x="568821" y="1824124"/>
            <a:ext cx="6233956" cy="4340278"/>
          </a:xfrm>
        </p:spPr>
      </p:pic>
      <p:sp>
        <p:nvSpPr>
          <p:cNvPr id="7" name="角丸四角形 6"/>
          <p:cNvSpPr/>
          <p:nvPr/>
        </p:nvSpPr>
        <p:spPr>
          <a:xfrm>
            <a:off x="864129" y="4426950"/>
            <a:ext cx="5747685" cy="1594445"/>
          </a:xfrm>
          <a:prstGeom prst="roundRect">
            <a:avLst/>
          </a:prstGeom>
          <a:noFill/>
          <a:ln w="38100">
            <a:solidFill>
              <a:srgbClr val="C0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角丸四角形吹き出し 10"/>
          <p:cNvSpPr/>
          <p:nvPr/>
        </p:nvSpPr>
        <p:spPr>
          <a:xfrm>
            <a:off x="6945573" y="1880754"/>
            <a:ext cx="4199144" cy="1179675"/>
          </a:xfrm>
          <a:prstGeom prst="wedgeRoundRectCallout">
            <a:avLst>
              <a:gd name="adj1" fmla="val -49396"/>
              <a:gd name="adj2" fmla="val 68162"/>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smtClean="0"/>
              <a:t>ネット通販</a:t>
            </a:r>
            <a:r>
              <a:rPr lang="ja-JP" altLang="en-US" dirty="0"/>
              <a:t>サイト</a:t>
            </a:r>
            <a:r>
              <a:rPr kumimoji="1" lang="ja-JP" altLang="en-US" dirty="0" smtClean="0"/>
              <a:t>に飛べるバナーがある。</a:t>
            </a:r>
            <a:endParaRPr kumimoji="1" lang="ja-JP" altLang="en-US" dirty="0"/>
          </a:p>
        </p:txBody>
      </p:sp>
      <p:sp>
        <p:nvSpPr>
          <p:cNvPr id="3" name="テキスト ボックス 2"/>
          <p:cNvSpPr txBox="1"/>
          <p:nvPr/>
        </p:nvSpPr>
        <p:spPr>
          <a:xfrm>
            <a:off x="240492" y="6397561"/>
            <a:ext cx="8804653" cy="369332"/>
          </a:xfrm>
          <a:prstGeom prst="rect">
            <a:avLst/>
          </a:prstGeom>
          <a:noFill/>
        </p:spPr>
        <p:txBody>
          <a:bodyPr wrap="square" rtlCol="0">
            <a:spAutoFit/>
          </a:bodyPr>
          <a:lstStyle/>
          <a:p>
            <a:r>
              <a:rPr lang="en-US" altLang="ja-JP" dirty="0" smtClean="0"/>
              <a:t>『</a:t>
            </a:r>
            <a:r>
              <a:rPr lang="ja-JP" altLang="en-US" dirty="0" smtClean="0"/>
              <a:t>マイレピ</a:t>
            </a:r>
            <a:r>
              <a:rPr lang="ja-JP" altLang="en-US" dirty="0"/>
              <a:t>（</a:t>
            </a:r>
            <a:r>
              <a:rPr lang="en-US" altLang="ja-JP" dirty="0"/>
              <a:t>P&amp;G</a:t>
            </a:r>
            <a:r>
              <a:rPr lang="en-US" altLang="ja-JP" dirty="0" smtClean="0"/>
              <a:t>)』</a:t>
            </a:r>
            <a:r>
              <a:rPr lang="ja-JP" altLang="en-US" dirty="0" smtClean="0"/>
              <a:t>　</a:t>
            </a:r>
            <a:r>
              <a:rPr lang="en-US" altLang="ja-JP" dirty="0" smtClean="0"/>
              <a:t>https</a:t>
            </a:r>
            <a:r>
              <a:rPr lang="en-US" altLang="ja-JP" dirty="0"/>
              <a:t>://www.myrepi.com/tag/laundry-blood-stain-lp-2</a:t>
            </a:r>
            <a:endParaRPr kumimoji="1" lang="ja-JP" altLang="en-US" dirty="0"/>
          </a:p>
        </p:txBody>
      </p:sp>
      <p:sp>
        <p:nvSpPr>
          <p:cNvPr id="5" name="スライド番号プレースホルダー 4"/>
          <p:cNvSpPr>
            <a:spLocks noGrp="1"/>
          </p:cNvSpPr>
          <p:nvPr>
            <p:ph type="sldNum" sz="quarter" idx="12"/>
          </p:nvPr>
        </p:nvSpPr>
        <p:spPr/>
        <p:txBody>
          <a:bodyPr/>
          <a:lstStyle/>
          <a:p>
            <a:fld id="{F46A3120-87D5-48FE-95FF-B9D32DB3470B}" type="slidenum">
              <a:rPr kumimoji="1" lang="ja-JP" altLang="en-US" smtClean="0"/>
              <a:t>37</a:t>
            </a:fld>
            <a:endParaRPr kumimoji="1" lang="ja-JP" altLang="en-US"/>
          </a:p>
        </p:txBody>
      </p:sp>
      <p:sp>
        <p:nvSpPr>
          <p:cNvPr id="8" name="雲形吹き出し 7"/>
          <p:cNvSpPr/>
          <p:nvPr/>
        </p:nvSpPr>
        <p:spPr>
          <a:xfrm>
            <a:off x="6802777" y="4123737"/>
            <a:ext cx="4774324" cy="1272740"/>
          </a:xfrm>
          <a:prstGeom prst="cloudCallout">
            <a:avLst>
              <a:gd name="adj1" fmla="val 37631"/>
              <a:gd name="adj2" fmla="val 90122"/>
            </a:avLst>
          </a:prstGeom>
          <a:solidFill>
            <a:srgbClr val="F6CED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smtClean="0">
                <a:solidFill>
                  <a:schemeClr val="tx2"/>
                </a:solidFill>
              </a:rPr>
              <a:t>紹介された商品を買わせようという意図を感じ、売り込み</a:t>
            </a:r>
            <a:r>
              <a:rPr lang="ja-JP" altLang="en-US" dirty="0">
                <a:solidFill>
                  <a:schemeClr val="tx2"/>
                </a:solidFill>
              </a:rPr>
              <a:t>と</a:t>
            </a:r>
            <a:endParaRPr lang="en-US" altLang="ja-JP" dirty="0" smtClean="0">
              <a:solidFill>
                <a:schemeClr val="tx2"/>
              </a:solidFill>
            </a:endParaRPr>
          </a:p>
          <a:p>
            <a:pPr algn="ctr"/>
            <a:r>
              <a:rPr lang="ja-JP" altLang="en-US" dirty="0" smtClean="0">
                <a:solidFill>
                  <a:schemeClr val="tx2"/>
                </a:solidFill>
              </a:rPr>
              <a:t>強く感じるのではないか</a:t>
            </a:r>
            <a:endParaRPr lang="ja-JP" altLang="en-US" dirty="0">
              <a:solidFill>
                <a:schemeClr val="tx2"/>
              </a:solidFill>
            </a:endParaRPr>
          </a:p>
        </p:txBody>
      </p:sp>
      <p:pic>
        <p:nvPicPr>
          <p:cNvPr id="9" name="図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943569" y="5151132"/>
            <a:ext cx="885139" cy="1169788"/>
          </a:xfrm>
          <a:prstGeom prst="rect">
            <a:avLst/>
          </a:prstGeom>
        </p:spPr>
      </p:pic>
    </p:spTree>
    <p:extLst>
      <p:ext uri="{BB962C8B-B14F-4D97-AF65-F5344CB8AC3E}">
        <p14:creationId xmlns:p14="http://schemas.microsoft.com/office/powerpoint/2010/main" val="10245570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fade">
                                      <p:cBhvr>
                                        <p:cTn id="12" dur="1000"/>
                                        <p:tgtEl>
                                          <p:spTgt spid="11"/>
                                        </p:tgtEl>
                                      </p:cBhvr>
                                    </p:animEffect>
                                    <p:anim calcmode="lin" valueType="num">
                                      <p:cBhvr>
                                        <p:cTn id="13" dur="1000" fill="hold"/>
                                        <p:tgtEl>
                                          <p:spTgt spid="11"/>
                                        </p:tgtEl>
                                        <p:attrNameLst>
                                          <p:attrName>ppt_x</p:attrName>
                                        </p:attrNameLst>
                                      </p:cBhvr>
                                      <p:tavLst>
                                        <p:tav tm="0">
                                          <p:val>
                                            <p:strVal val="#ppt_x"/>
                                          </p:val>
                                        </p:tav>
                                        <p:tav tm="100000">
                                          <p:val>
                                            <p:strVal val="#ppt_x"/>
                                          </p:val>
                                        </p:tav>
                                      </p:tavLst>
                                    </p:anim>
                                    <p:anim calcmode="lin" valueType="num">
                                      <p:cBhvr>
                                        <p:cTn id="14"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1" grpId="0" animBg="1"/>
      <p:bldP spid="8" grpId="0" animBg="1"/>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smtClean="0"/>
              <a:t>仮説導出</a:t>
            </a:r>
            <a:r>
              <a:rPr lang="en-US" altLang="ja-JP" dirty="0" smtClean="0"/>
              <a:t>2</a:t>
            </a:r>
            <a:endParaRPr kumimoji="1" lang="ja-JP" altLang="en-US" sz="3200" dirty="0"/>
          </a:p>
        </p:txBody>
      </p:sp>
      <p:sp>
        <p:nvSpPr>
          <p:cNvPr id="4" name="スライド番号プレースホルダー 3"/>
          <p:cNvSpPr>
            <a:spLocks noGrp="1"/>
          </p:cNvSpPr>
          <p:nvPr>
            <p:ph type="sldNum" sz="quarter" idx="12"/>
          </p:nvPr>
        </p:nvSpPr>
        <p:spPr/>
        <p:txBody>
          <a:bodyPr/>
          <a:lstStyle/>
          <a:p>
            <a:fld id="{F46A3120-87D5-48FE-95FF-B9D32DB3470B}" type="slidenum">
              <a:rPr kumimoji="1" lang="ja-JP" altLang="en-US" smtClean="0"/>
              <a:t>38</a:t>
            </a:fld>
            <a:endParaRPr kumimoji="1" lang="ja-JP" altLang="en-US"/>
          </a:p>
        </p:txBody>
      </p:sp>
      <p:pic>
        <p:nvPicPr>
          <p:cNvPr id="9" name="図 8"/>
          <p:cNvPicPr>
            <a:picLocks noChangeAspect="1"/>
          </p:cNvPicPr>
          <p:nvPr/>
        </p:nvPicPr>
        <p:blipFill>
          <a:blip r:embed="rId2"/>
          <a:stretch>
            <a:fillRect/>
          </a:stretch>
        </p:blipFill>
        <p:spPr>
          <a:xfrm>
            <a:off x="1262096" y="2289669"/>
            <a:ext cx="5646152" cy="3613599"/>
          </a:xfrm>
          <a:prstGeom prst="rect">
            <a:avLst/>
          </a:prstGeom>
          <a:ln>
            <a:solidFill>
              <a:schemeClr val="accent2"/>
            </a:solidFill>
          </a:ln>
        </p:spPr>
      </p:pic>
      <p:sp>
        <p:nvSpPr>
          <p:cNvPr id="11" name="角丸四角形 10"/>
          <p:cNvSpPr/>
          <p:nvPr/>
        </p:nvSpPr>
        <p:spPr>
          <a:xfrm>
            <a:off x="1263058" y="3589023"/>
            <a:ext cx="1236406" cy="2289349"/>
          </a:xfrm>
          <a:prstGeom prst="roundRect">
            <a:avLst/>
          </a:prstGeom>
          <a:noFill/>
          <a:ln w="38100">
            <a:solidFill>
              <a:srgbClr val="C0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角丸四角形吹き出し 5"/>
          <p:cNvSpPr/>
          <p:nvPr/>
        </p:nvSpPr>
        <p:spPr>
          <a:xfrm>
            <a:off x="7179260" y="1921274"/>
            <a:ext cx="4270770" cy="1217575"/>
          </a:xfrm>
          <a:prstGeom prst="wedgeRoundRectCallout">
            <a:avLst>
              <a:gd name="adj1" fmla="val -47973"/>
              <a:gd name="adj2" fmla="val 68499"/>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smtClean="0"/>
              <a:t>自社製品の他に</a:t>
            </a:r>
            <a:endParaRPr kumimoji="1" lang="en-US" altLang="ja-JP" dirty="0" smtClean="0"/>
          </a:p>
          <a:p>
            <a:pPr algn="ctr"/>
            <a:r>
              <a:rPr kumimoji="1" lang="ja-JP" altLang="en-US" dirty="0" smtClean="0"/>
              <a:t>他社製品も一緒に並べて紹介している。</a:t>
            </a:r>
            <a:endParaRPr kumimoji="1" lang="ja-JP" altLang="en-US" dirty="0"/>
          </a:p>
        </p:txBody>
      </p:sp>
      <p:sp>
        <p:nvSpPr>
          <p:cNvPr id="7" name="テキスト ボックス 6"/>
          <p:cNvSpPr txBox="1"/>
          <p:nvPr/>
        </p:nvSpPr>
        <p:spPr>
          <a:xfrm>
            <a:off x="263391" y="6455578"/>
            <a:ext cx="8213344" cy="369332"/>
          </a:xfrm>
          <a:prstGeom prst="rect">
            <a:avLst/>
          </a:prstGeom>
          <a:noFill/>
        </p:spPr>
        <p:txBody>
          <a:bodyPr wrap="square" rtlCol="0">
            <a:spAutoFit/>
          </a:bodyPr>
          <a:lstStyle/>
          <a:p>
            <a:r>
              <a:rPr lang="en-US" altLang="ja-JP" dirty="0" smtClean="0"/>
              <a:t>『</a:t>
            </a:r>
            <a:r>
              <a:rPr lang="ja-JP" altLang="en-US" dirty="0" smtClean="0"/>
              <a:t>ニキペディア</a:t>
            </a:r>
            <a:r>
              <a:rPr lang="ja-JP" altLang="en-US" dirty="0"/>
              <a:t>（プロアクティブ</a:t>
            </a:r>
            <a:r>
              <a:rPr lang="ja-JP" altLang="en-US" dirty="0" smtClean="0"/>
              <a:t>）</a:t>
            </a:r>
            <a:r>
              <a:rPr lang="en-US" altLang="ja-JP" dirty="0" smtClean="0"/>
              <a:t>』http</a:t>
            </a:r>
            <a:r>
              <a:rPr lang="en-US" altLang="ja-JP" dirty="0"/>
              <a:t>://www.kao.com/jp/skincare/basic_03.html</a:t>
            </a:r>
            <a:endParaRPr kumimoji="1" lang="ja-JP" altLang="en-US" dirty="0"/>
          </a:p>
        </p:txBody>
      </p:sp>
      <p:sp>
        <p:nvSpPr>
          <p:cNvPr id="12" name="雲形吹き出し 11"/>
          <p:cNvSpPr/>
          <p:nvPr/>
        </p:nvSpPr>
        <p:spPr>
          <a:xfrm>
            <a:off x="7080422" y="4164227"/>
            <a:ext cx="4369608" cy="1172513"/>
          </a:xfrm>
          <a:prstGeom prst="cloudCallout">
            <a:avLst>
              <a:gd name="adj1" fmla="val 36986"/>
              <a:gd name="adj2" fmla="val 101918"/>
            </a:avLst>
          </a:prstGeom>
          <a:solidFill>
            <a:srgbClr val="F6CED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600" dirty="0" smtClean="0">
                <a:solidFill>
                  <a:schemeClr val="tx2"/>
                </a:solidFill>
              </a:rPr>
              <a:t>自社商品を売り込みたい</a:t>
            </a:r>
            <a:endParaRPr lang="en-US" altLang="ja-JP" sz="1600" dirty="0" smtClean="0">
              <a:solidFill>
                <a:schemeClr val="tx2"/>
              </a:solidFill>
            </a:endParaRPr>
          </a:p>
          <a:p>
            <a:pPr algn="ctr"/>
            <a:r>
              <a:rPr lang="ja-JP" altLang="en-US" sz="1600" dirty="0" smtClean="0">
                <a:solidFill>
                  <a:schemeClr val="tx2"/>
                </a:solidFill>
              </a:rPr>
              <a:t>という意図は感じられにくいのではないか</a:t>
            </a:r>
            <a:endParaRPr lang="ja-JP" altLang="en-US" sz="1600" dirty="0">
              <a:solidFill>
                <a:schemeClr val="tx2"/>
              </a:solidFill>
            </a:endParaRPr>
          </a:p>
        </p:txBody>
      </p:sp>
      <p:pic>
        <p:nvPicPr>
          <p:cNvPr id="13" name="図 1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943569" y="5151132"/>
            <a:ext cx="885139" cy="1169788"/>
          </a:xfrm>
          <a:prstGeom prst="rect">
            <a:avLst/>
          </a:prstGeom>
        </p:spPr>
      </p:pic>
    </p:spTree>
    <p:extLst>
      <p:ext uri="{BB962C8B-B14F-4D97-AF65-F5344CB8AC3E}">
        <p14:creationId xmlns:p14="http://schemas.microsoft.com/office/powerpoint/2010/main" val="3854781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1000"/>
                                        <p:tgtEl>
                                          <p:spTgt spid="11"/>
                                        </p:tgtEl>
                                      </p:cBhvr>
                                    </p:animEffect>
                                    <p:anim calcmode="lin" valueType="num">
                                      <p:cBhvr>
                                        <p:cTn id="8" dur="1000" fill="hold"/>
                                        <p:tgtEl>
                                          <p:spTgt spid="11"/>
                                        </p:tgtEl>
                                        <p:attrNameLst>
                                          <p:attrName>ppt_x</p:attrName>
                                        </p:attrNameLst>
                                      </p:cBhvr>
                                      <p:tavLst>
                                        <p:tav tm="0">
                                          <p:val>
                                            <p:strVal val="#ppt_x"/>
                                          </p:val>
                                        </p:tav>
                                        <p:tav tm="100000">
                                          <p:val>
                                            <p:strVal val="#ppt_x"/>
                                          </p:val>
                                        </p:tav>
                                      </p:tavLst>
                                    </p:anim>
                                    <p:anim calcmode="lin" valueType="num">
                                      <p:cBhvr>
                                        <p:cTn id="9" dur="1000" fill="hold"/>
                                        <p:tgtEl>
                                          <p:spTgt spid="11"/>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1000"/>
                                        <p:tgtEl>
                                          <p:spTgt spid="6"/>
                                        </p:tgtEl>
                                      </p:cBhvr>
                                    </p:animEffect>
                                    <p:anim calcmode="lin" valueType="num">
                                      <p:cBhvr>
                                        <p:cTn id="13" dur="1000" fill="hold"/>
                                        <p:tgtEl>
                                          <p:spTgt spid="6"/>
                                        </p:tgtEl>
                                        <p:attrNameLst>
                                          <p:attrName>ppt_x</p:attrName>
                                        </p:attrNameLst>
                                      </p:cBhvr>
                                      <p:tavLst>
                                        <p:tav tm="0">
                                          <p:val>
                                            <p:strVal val="#ppt_x"/>
                                          </p:val>
                                        </p:tav>
                                        <p:tav tm="100000">
                                          <p:val>
                                            <p:strVal val="#ppt_x"/>
                                          </p:val>
                                        </p:tav>
                                      </p:tavLst>
                                    </p:anim>
                                    <p:anim calcmode="lin" valueType="num">
                                      <p:cBhvr>
                                        <p:cTn id="14"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2"/>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6" grpId="0" animBg="1"/>
      <p:bldP spid="12" grpId="0" animBg="1"/>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仮説導出</a:t>
            </a:r>
            <a:r>
              <a:rPr kumimoji="1" lang="en-US" altLang="ja-JP" dirty="0" smtClean="0"/>
              <a:t>2</a:t>
            </a:r>
            <a:endParaRPr kumimoji="1" lang="ja-JP" altLang="en-US" dirty="0"/>
          </a:p>
        </p:txBody>
      </p:sp>
      <p:sp>
        <p:nvSpPr>
          <p:cNvPr id="4" name="スライド番号プレースホルダー 3"/>
          <p:cNvSpPr>
            <a:spLocks noGrp="1"/>
          </p:cNvSpPr>
          <p:nvPr>
            <p:ph type="sldNum" sz="quarter" idx="12"/>
          </p:nvPr>
        </p:nvSpPr>
        <p:spPr/>
        <p:txBody>
          <a:bodyPr/>
          <a:lstStyle/>
          <a:p>
            <a:fld id="{F46A3120-87D5-48FE-95FF-B9D32DB3470B}" type="slidenum">
              <a:rPr kumimoji="1" lang="ja-JP" altLang="en-US" smtClean="0"/>
              <a:t>39</a:t>
            </a:fld>
            <a:endParaRPr kumimoji="1" lang="ja-JP" altLang="en-US"/>
          </a:p>
        </p:txBody>
      </p:sp>
      <p:sp>
        <p:nvSpPr>
          <p:cNvPr id="5" name="円/楕円 4"/>
          <p:cNvSpPr/>
          <p:nvPr/>
        </p:nvSpPr>
        <p:spPr>
          <a:xfrm>
            <a:off x="302341" y="2689411"/>
            <a:ext cx="11356259" cy="2554941"/>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3200" dirty="0" smtClean="0"/>
              <a:t>商品紹介の</a:t>
            </a:r>
            <a:r>
              <a:rPr lang="ja-JP" altLang="en-US" sz="3200" dirty="0"/>
              <a:t>仕方</a:t>
            </a:r>
            <a:r>
              <a:rPr kumimoji="1" lang="ja-JP" altLang="en-US" sz="3200" dirty="0" smtClean="0"/>
              <a:t>によって売り込みと感じる</a:t>
            </a:r>
            <a:endParaRPr kumimoji="1" lang="en-US" altLang="ja-JP" sz="3200" dirty="0" smtClean="0"/>
          </a:p>
          <a:p>
            <a:pPr algn="ctr"/>
            <a:r>
              <a:rPr kumimoji="1" lang="ja-JP" altLang="en-US" sz="3200" dirty="0" smtClean="0"/>
              <a:t>度合いや商品への態度に違いがあるのでは</a:t>
            </a:r>
            <a:endParaRPr kumimoji="1" lang="ja-JP" altLang="en-US" sz="3200" dirty="0"/>
          </a:p>
        </p:txBody>
      </p:sp>
    </p:spTree>
    <p:extLst>
      <p:ext uri="{BB962C8B-B14F-4D97-AF65-F5344CB8AC3E}">
        <p14:creationId xmlns:p14="http://schemas.microsoft.com/office/powerpoint/2010/main" val="165176624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はじめに</a:t>
            </a:r>
            <a:endParaRPr kumimoji="1" lang="ja-JP" altLang="en-US" dirty="0"/>
          </a:p>
        </p:txBody>
      </p:sp>
      <p:pic>
        <p:nvPicPr>
          <p:cNvPr id="5" name="コンテンツ プレースホルダー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352282" y="2306750"/>
            <a:ext cx="9702639" cy="2175097"/>
          </a:xfrm>
        </p:spPr>
      </p:pic>
      <p:sp>
        <p:nvSpPr>
          <p:cNvPr id="6" name="正方形/長方形 5"/>
          <p:cNvSpPr/>
          <p:nvPr/>
        </p:nvSpPr>
        <p:spPr>
          <a:xfrm>
            <a:off x="244699" y="6472278"/>
            <a:ext cx="6864439" cy="369332"/>
          </a:xfrm>
          <a:prstGeom prst="rect">
            <a:avLst/>
          </a:prstGeom>
        </p:spPr>
        <p:txBody>
          <a:bodyPr wrap="square">
            <a:spAutoFit/>
          </a:bodyPr>
          <a:lstStyle/>
          <a:p>
            <a:r>
              <a:rPr lang="ja-JP" altLang="en-US" dirty="0"/>
              <a:t>http://www.netratings.co.jp/email_magazine/2015/08/20150818.html</a:t>
            </a:r>
          </a:p>
        </p:txBody>
      </p:sp>
      <p:sp>
        <p:nvSpPr>
          <p:cNvPr id="7" name="正方形/長方形 6"/>
          <p:cNvSpPr/>
          <p:nvPr/>
        </p:nvSpPr>
        <p:spPr>
          <a:xfrm>
            <a:off x="1476777" y="4481847"/>
            <a:ext cx="9578144" cy="923330"/>
          </a:xfrm>
          <a:prstGeom prst="rect">
            <a:avLst/>
          </a:prstGeom>
        </p:spPr>
        <p:txBody>
          <a:bodyPr wrap="square">
            <a:spAutoFit/>
          </a:bodyPr>
          <a:lstStyle/>
          <a:p>
            <a:r>
              <a:rPr lang="en-US" altLang="ja-JP" dirty="0"/>
              <a:t>Source:</a:t>
            </a:r>
            <a:br>
              <a:rPr lang="en-US" altLang="ja-JP" dirty="0"/>
            </a:br>
            <a:r>
              <a:rPr lang="en-US" altLang="ja-JP" dirty="0"/>
              <a:t>Nielsen Global New Product Innovation Survey, Q1 2015</a:t>
            </a:r>
            <a:br>
              <a:rPr lang="en-US" altLang="ja-JP" dirty="0"/>
            </a:br>
            <a:r>
              <a:rPr lang="en-US" altLang="ja-JP" dirty="0"/>
              <a:t>※</a:t>
            </a:r>
            <a:r>
              <a:rPr lang="ja-JP" altLang="en-US" dirty="0"/>
              <a:t>数値は、新商品情報の入手経路として上位</a:t>
            </a:r>
            <a:r>
              <a:rPr lang="en-US" altLang="ja-JP" dirty="0"/>
              <a:t>5</a:t>
            </a:r>
            <a:r>
              <a:rPr lang="ja-JP" altLang="en-US" dirty="0" err="1"/>
              <a:t>つまでに</a:t>
            </a:r>
            <a:r>
              <a:rPr lang="ja-JP" altLang="en-US" dirty="0" smtClean="0"/>
              <a:t>選択した</a:t>
            </a:r>
            <a:r>
              <a:rPr lang="ja-JP" altLang="en-US" dirty="0"/>
              <a:t>人の割合を合計した値</a:t>
            </a:r>
          </a:p>
        </p:txBody>
      </p:sp>
      <p:sp>
        <p:nvSpPr>
          <p:cNvPr id="8" name="円/楕円 7"/>
          <p:cNvSpPr/>
          <p:nvPr/>
        </p:nvSpPr>
        <p:spPr>
          <a:xfrm>
            <a:off x="1352282" y="2804461"/>
            <a:ext cx="3513356" cy="1998716"/>
          </a:xfrm>
          <a:prstGeom prst="ellipse">
            <a:avLst/>
          </a:prstGeom>
          <a:solidFill>
            <a:srgbClr val="EE9CA2">
              <a:alpha val="30196"/>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 name="スライド番号プレースホルダー 2"/>
          <p:cNvSpPr>
            <a:spLocks noGrp="1"/>
          </p:cNvSpPr>
          <p:nvPr>
            <p:ph type="sldNum" sz="quarter" idx="12"/>
          </p:nvPr>
        </p:nvSpPr>
        <p:spPr/>
        <p:txBody>
          <a:bodyPr/>
          <a:lstStyle/>
          <a:p>
            <a:fld id="{F46A3120-87D5-48FE-95FF-B9D32DB3470B}" type="slidenum">
              <a:rPr kumimoji="1" lang="ja-JP" altLang="en-US" smtClean="0"/>
              <a:t>4</a:t>
            </a:fld>
            <a:endParaRPr kumimoji="1" lang="ja-JP" altLang="en-US"/>
          </a:p>
        </p:txBody>
      </p:sp>
      <p:sp>
        <p:nvSpPr>
          <p:cNvPr id="4" name="右矢印 3"/>
          <p:cNvSpPr/>
          <p:nvPr/>
        </p:nvSpPr>
        <p:spPr>
          <a:xfrm>
            <a:off x="1219200" y="5709640"/>
            <a:ext cx="709731" cy="321276"/>
          </a:xfrm>
          <a:prstGeom prst="rightArrow">
            <a:avLst/>
          </a:prstGeom>
          <a:ln/>
        </p:spPr>
        <p:style>
          <a:lnRef idx="2">
            <a:schemeClr val="accent3"/>
          </a:lnRef>
          <a:fillRef idx="1">
            <a:schemeClr val="lt1"/>
          </a:fillRef>
          <a:effectRef idx="0">
            <a:schemeClr val="accent3"/>
          </a:effectRef>
          <a:fontRef idx="minor">
            <a:schemeClr val="dk1"/>
          </a:fontRef>
        </p:style>
        <p:txBody>
          <a:bodyPr rtlCol="0" anchor="ctr"/>
          <a:lstStyle/>
          <a:p>
            <a:pPr marL="0" marR="0" indent="0" algn="ctr" defTabSz="914400" eaLnBrk="1" fontAlgn="auto" latinLnBrk="0" hangingPunct="1">
              <a:lnSpc>
                <a:spcPct val="100000"/>
              </a:lnSpc>
              <a:spcBef>
                <a:spcPts val="0"/>
              </a:spcBef>
              <a:spcAft>
                <a:spcPts val="0"/>
              </a:spcAft>
              <a:buClrTx/>
              <a:buSzTx/>
              <a:buFontTx/>
              <a:buNone/>
              <a:tabLst/>
            </a:pPr>
            <a:endParaRPr kumimoji="0" lang="ja-JP" altLang="en-US" sz="1800" b="0" i="0" u="none" strike="noStrike" kern="0" cap="none" spc="0" normalizeH="0" baseline="0" noProof="0" smtClean="0">
              <a:ln>
                <a:noFill/>
              </a:ln>
              <a:solidFill>
                <a:prstClr val="white"/>
              </a:solidFill>
              <a:effectLst/>
              <a:uLnTx/>
              <a:uFillTx/>
              <a:latin typeface="Calibri" panose="020F0502020204030204"/>
              <a:ea typeface="ＭＳ Ｐゴシック" panose="020B0600070205080204" pitchFamily="50" charset="-128"/>
              <a:cs typeface="+mn-cs"/>
            </a:endParaRPr>
          </a:p>
        </p:txBody>
      </p:sp>
      <p:sp>
        <p:nvSpPr>
          <p:cNvPr id="9" name="角丸四角形 8"/>
          <p:cNvSpPr/>
          <p:nvPr/>
        </p:nvSpPr>
        <p:spPr>
          <a:xfrm>
            <a:off x="2168199" y="5548948"/>
            <a:ext cx="7916562" cy="580757"/>
          </a:xfrm>
          <a:prstGeom prst="roundRect">
            <a:avLst/>
          </a:prstGeom>
          <a:ln/>
        </p:spPr>
        <p:style>
          <a:lnRef idx="2">
            <a:schemeClr val="accent2"/>
          </a:lnRef>
          <a:fillRef idx="1">
            <a:schemeClr val="lt1"/>
          </a:fillRef>
          <a:effectRef idx="0">
            <a:schemeClr val="accent2"/>
          </a:effectRef>
          <a:fontRef idx="minor">
            <a:schemeClr val="dk1"/>
          </a:fontRef>
        </p:style>
        <p:txBody>
          <a:bodyPr rtlCol="0" anchor="ctr"/>
          <a:lstStyle/>
          <a:p>
            <a:pPr marL="0" marR="0" indent="0" algn="ctr" defTabSz="914400" eaLnBrk="1" fontAlgn="auto" latinLnBrk="0" hangingPunct="1">
              <a:lnSpc>
                <a:spcPct val="100000"/>
              </a:lnSpc>
              <a:spcBef>
                <a:spcPts val="0"/>
              </a:spcBef>
              <a:spcAft>
                <a:spcPts val="0"/>
              </a:spcAft>
              <a:buClrTx/>
              <a:buSzTx/>
              <a:buFontTx/>
              <a:buNone/>
              <a:tabLst/>
            </a:pPr>
            <a:r>
              <a:rPr kumimoji="0" lang="ja-JP" altLang="en-US" sz="1800" b="0" i="0" u="none" strike="noStrike" kern="0" cap="none" spc="0" normalizeH="0" baseline="0" noProof="0" dirty="0" smtClean="0">
                <a:ln>
                  <a:noFill/>
                </a:ln>
                <a:solidFill>
                  <a:schemeClr val="tx1"/>
                </a:solidFill>
                <a:effectLst/>
                <a:uLnTx/>
                <a:uFillTx/>
                <a:latin typeface="Calibri" panose="020F0502020204030204"/>
                <a:ea typeface="ＭＳ Ｐゴシック" panose="020B0600070205080204" pitchFamily="50" charset="-128"/>
                <a:cs typeface="+mn-cs"/>
              </a:rPr>
              <a:t>半数以上の人々はインターネットで情報を収集する習慣がついている。</a:t>
            </a:r>
          </a:p>
        </p:txBody>
      </p:sp>
    </p:spTree>
    <p:extLst>
      <p:ext uri="{BB962C8B-B14F-4D97-AF65-F5344CB8AC3E}">
        <p14:creationId xmlns:p14="http://schemas.microsoft.com/office/powerpoint/2010/main" val="402788986"/>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事前調査</a:t>
            </a:r>
            <a:r>
              <a:rPr lang="ja-JP" altLang="en-US" dirty="0"/>
              <a:t>概要</a:t>
            </a:r>
            <a:endParaRPr kumimoji="1" lang="ja-JP" altLang="en-US" dirty="0"/>
          </a:p>
        </p:txBody>
      </p:sp>
      <p:sp>
        <p:nvSpPr>
          <p:cNvPr id="4" name="スライド番号プレースホルダー 3"/>
          <p:cNvSpPr>
            <a:spLocks noGrp="1"/>
          </p:cNvSpPr>
          <p:nvPr>
            <p:ph type="sldNum" sz="quarter" idx="12"/>
          </p:nvPr>
        </p:nvSpPr>
        <p:spPr/>
        <p:txBody>
          <a:bodyPr/>
          <a:lstStyle/>
          <a:p>
            <a:fld id="{F46A3120-87D5-48FE-95FF-B9D32DB3470B}" type="slidenum">
              <a:rPr kumimoji="1" lang="ja-JP" altLang="en-US" smtClean="0"/>
              <a:t>40</a:t>
            </a:fld>
            <a:endParaRPr kumimoji="1" lang="ja-JP" altLang="en-US"/>
          </a:p>
        </p:txBody>
      </p:sp>
      <p:graphicFrame>
        <p:nvGraphicFramePr>
          <p:cNvPr id="5" name="コンテンツ プレースホルダー 3"/>
          <p:cNvGraphicFramePr>
            <a:graphicFrameLocks/>
          </p:cNvGraphicFramePr>
          <p:nvPr>
            <p:extLst>
              <p:ext uri="{D42A27DB-BD31-4B8C-83A1-F6EECF244321}">
                <p14:modId xmlns:p14="http://schemas.microsoft.com/office/powerpoint/2010/main" val="3093988994"/>
              </p:ext>
            </p:extLst>
          </p:nvPr>
        </p:nvGraphicFramePr>
        <p:xfrm>
          <a:off x="2108886" y="1854264"/>
          <a:ext cx="8288295" cy="4879841"/>
        </p:xfrm>
        <a:graphic>
          <a:graphicData uri="http://schemas.openxmlformats.org/drawingml/2006/table">
            <a:tbl>
              <a:tblPr firstRow="1" bandRow="1">
                <a:tableStyleId>{5C22544A-7EE6-4342-B048-85BDC9FD1C3A}</a:tableStyleId>
              </a:tblPr>
              <a:tblGrid>
                <a:gridCol w="2224216"/>
                <a:gridCol w="6064079"/>
              </a:tblGrid>
              <a:tr h="484409">
                <a:tc>
                  <a:txBody>
                    <a:bodyPr/>
                    <a:lstStyle/>
                    <a:p>
                      <a:endParaRPr kumimoji="1" lang="ja-JP" altLang="en-US" dirty="0"/>
                    </a:p>
                  </a:txBody>
                  <a:tcPr/>
                </a:tc>
                <a:tc>
                  <a:txBody>
                    <a:bodyPr/>
                    <a:lstStyle/>
                    <a:p>
                      <a:endParaRPr kumimoji="1" lang="ja-JP" altLang="en-US"/>
                    </a:p>
                  </a:txBody>
                  <a:tcPr/>
                </a:tc>
              </a:tr>
              <a:tr h="801678">
                <a:tc>
                  <a:txBody>
                    <a:bodyPr/>
                    <a:lstStyle/>
                    <a:p>
                      <a:pPr algn="ctr"/>
                      <a:r>
                        <a:rPr kumimoji="1" lang="ja-JP" altLang="en-US" dirty="0" smtClean="0"/>
                        <a:t>調査目的</a:t>
                      </a:r>
                      <a:endParaRPr kumimoji="1" lang="ja-JP" altLang="en-US" dirty="0"/>
                    </a:p>
                  </a:txBody>
                  <a:tcPr anchor="ctr"/>
                </a:tc>
                <a:tc>
                  <a:txBody>
                    <a:bodyPr/>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ja-JP" altLang="en-US" dirty="0" smtClean="0"/>
                        <a:t>商品紹介の仕方によって、回答に違いが出るのかを事前に明らかにする。</a:t>
                      </a:r>
                      <a:endParaRPr kumimoji="1" lang="en-US" altLang="ja-JP" dirty="0" smtClean="0"/>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ja-JP" altLang="en-US" dirty="0" smtClean="0"/>
                        <a:t>本調査において「二日酔い」をコンテンツとして採用してもよいのかを明らかにする。</a:t>
                      </a:r>
                      <a:endParaRPr kumimoji="1" lang="ja-JP" altLang="en-US" dirty="0"/>
                    </a:p>
                  </a:txBody>
                  <a:tcPr anchor="ctr"/>
                </a:tc>
              </a:tr>
              <a:tr h="801678">
                <a:tc>
                  <a:txBody>
                    <a:bodyPr/>
                    <a:lstStyle/>
                    <a:p>
                      <a:pPr algn="ctr"/>
                      <a:r>
                        <a:rPr kumimoji="1" lang="ja-JP" altLang="en-US" dirty="0" smtClean="0"/>
                        <a:t>調査対象</a:t>
                      </a:r>
                      <a:endParaRPr kumimoji="1" lang="ja-JP" altLang="en-US" dirty="0"/>
                    </a:p>
                  </a:txBody>
                  <a:tcPr anchor="ctr"/>
                </a:tc>
                <a:tc>
                  <a:txBody>
                    <a:bodyPr/>
                    <a:lstStyle/>
                    <a:p>
                      <a:r>
                        <a:rPr kumimoji="1" lang="ja-JP" altLang="en-US" dirty="0" smtClean="0"/>
                        <a:t>東洋大学の学生男女</a:t>
                      </a:r>
                      <a:endParaRPr kumimoji="1" lang="ja-JP" altLang="en-US" dirty="0"/>
                    </a:p>
                  </a:txBody>
                  <a:tcPr anchor="ctr"/>
                </a:tc>
              </a:tr>
              <a:tr h="801678">
                <a:tc>
                  <a:txBody>
                    <a:bodyPr/>
                    <a:lstStyle/>
                    <a:p>
                      <a:pPr algn="ctr"/>
                      <a:r>
                        <a:rPr kumimoji="1" lang="ja-JP" altLang="en-US" dirty="0" smtClean="0"/>
                        <a:t>調査期間</a:t>
                      </a:r>
                      <a:endParaRPr kumimoji="1" lang="ja-JP" altLang="en-US" dirty="0"/>
                    </a:p>
                  </a:txBody>
                  <a:tcPr anchor="ctr"/>
                </a:tc>
                <a:tc>
                  <a:txBody>
                    <a:bodyPr/>
                    <a:lstStyle/>
                    <a:p>
                      <a:r>
                        <a:rPr kumimoji="1" lang="ja-JP" altLang="en-US" dirty="0" smtClean="0"/>
                        <a:t>１１月２５日（金）</a:t>
                      </a:r>
                      <a:endParaRPr kumimoji="1" lang="ja-JP" altLang="en-US" dirty="0"/>
                    </a:p>
                  </a:txBody>
                  <a:tcPr anchor="ctr"/>
                </a:tc>
              </a:tr>
              <a:tr h="801678">
                <a:tc>
                  <a:txBody>
                    <a:bodyPr/>
                    <a:lstStyle/>
                    <a:p>
                      <a:pPr algn="ctr"/>
                      <a:r>
                        <a:rPr kumimoji="1" lang="ja-JP" altLang="en-US" dirty="0" smtClean="0"/>
                        <a:t>サンプル数</a:t>
                      </a:r>
                      <a:endParaRPr kumimoji="1" lang="ja-JP" altLang="en-US" dirty="0"/>
                    </a:p>
                  </a:txBody>
                  <a:tcPr anchor="ctr"/>
                </a:tc>
                <a:tc>
                  <a:txBody>
                    <a:bodyPr/>
                    <a:lstStyle/>
                    <a:p>
                      <a:r>
                        <a:rPr kumimoji="1" lang="ja-JP" altLang="en-US" dirty="0" smtClean="0"/>
                        <a:t>総回答数　５７人（内有効回答数　</a:t>
                      </a:r>
                      <a:r>
                        <a:rPr kumimoji="1" lang="en-US" altLang="ja-JP" dirty="0" smtClean="0"/>
                        <a:t>29</a:t>
                      </a:r>
                      <a:r>
                        <a:rPr kumimoji="1" lang="ja-JP" altLang="en-US" dirty="0" smtClean="0"/>
                        <a:t>人）</a:t>
                      </a:r>
                      <a:endParaRPr kumimoji="1" lang="ja-JP" altLang="en-US" dirty="0"/>
                    </a:p>
                  </a:txBody>
                  <a:tcPr anchor="ctr"/>
                </a:tc>
              </a:tr>
              <a:tr h="801678">
                <a:tc>
                  <a:txBody>
                    <a:bodyPr/>
                    <a:lstStyle/>
                    <a:p>
                      <a:pPr algn="ctr"/>
                      <a:r>
                        <a:rPr kumimoji="1" lang="ja-JP" altLang="en-US" dirty="0" smtClean="0"/>
                        <a:t>分析方法</a:t>
                      </a:r>
                      <a:endParaRPr kumimoji="1" lang="ja-JP" altLang="en-US" dirty="0"/>
                    </a:p>
                  </a:txBody>
                  <a:tcPr anchor="ctr"/>
                </a:tc>
                <a:tc>
                  <a:txBody>
                    <a:bodyPr/>
                    <a:lstStyle/>
                    <a:p>
                      <a:r>
                        <a:rPr kumimoji="1" lang="ja-JP" altLang="en-US" dirty="0" smtClean="0"/>
                        <a:t>一元配置分散分析</a:t>
                      </a:r>
                      <a:endParaRPr kumimoji="1" lang="ja-JP" altLang="en-US" dirty="0"/>
                    </a:p>
                  </a:txBody>
                  <a:tcPr anchor="ctr"/>
                </a:tc>
              </a:tr>
            </a:tbl>
          </a:graphicData>
        </a:graphic>
      </p:graphicFrame>
    </p:spTree>
    <p:extLst>
      <p:ext uri="{BB962C8B-B14F-4D97-AF65-F5344CB8AC3E}">
        <p14:creationId xmlns:p14="http://schemas.microsoft.com/office/powerpoint/2010/main" val="1929909943"/>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事前調査</a:t>
            </a:r>
            <a:endParaRPr kumimoji="1" lang="ja-JP" altLang="en-US" dirty="0"/>
          </a:p>
        </p:txBody>
      </p:sp>
      <p:pic>
        <p:nvPicPr>
          <p:cNvPr id="5" name="コンテンツ プレースホルダー 4"/>
          <p:cNvPicPr>
            <a:picLocks noGrp="1" noChangeAspect="1"/>
          </p:cNvPicPr>
          <p:nvPr>
            <p:ph idx="1"/>
          </p:nvPr>
        </p:nvPicPr>
        <p:blipFill>
          <a:blip r:embed="rId2"/>
          <a:stretch>
            <a:fillRect/>
          </a:stretch>
        </p:blipFill>
        <p:spPr>
          <a:xfrm>
            <a:off x="348293" y="4082550"/>
            <a:ext cx="2847803" cy="2775450"/>
          </a:xfrm>
          <a:prstGeom prst="rect">
            <a:avLst/>
          </a:prstGeom>
        </p:spPr>
      </p:pic>
      <p:sp>
        <p:nvSpPr>
          <p:cNvPr id="4" name="スライド番号プレースホルダー 3"/>
          <p:cNvSpPr>
            <a:spLocks noGrp="1"/>
          </p:cNvSpPr>
          <p:nvPr>
            <p:ph type="sldNum" sz="quarter" idx="12"/>
          </p:nvPr>
        </p:nvSpPr>
        <p:spPr>
          <a:xfrm>
            <a:off x="10879975" y="6354426"/>
            <a:ext cx="1312025" cy="365125"/>
          </a:xfrm>
        </p:spPr>
        <p:txBody>
          <a:bodyPr/>
          <a:lstStyle/>
          <a:p>
            <a:fld id="{F46A3120-87D5-48FE-95FF-B9D32DB3470B}" type="slidenum">
              <a:rPr kumimoji="1" lang="ja-JP" altLang="en-US" smtClean="0"/>
              <a:t>41</a:t>
            </a:fld>
            <a:endParaRPr kumimoji="1" lang="ja-JP" altLang="en-US" dirty="0"/>
          </a:p>
        </p:txBody>
      </p:sp>
      <p:pic>
        <p:nvPicPr>
          <p:cNvPr id="6" name="図 5"/>
          <p:cNvPicPr>
            <a:picLocks noChangeAspect="1"/>
          </p:cNvPicPr>
          <p:nvPr/>
        </p:nvPicPr>
        <p:blipFill>
          <a:blip r:embed="rId3"/>
          <a:stretch>
            <a:fillRect/>
          </a:stretch>
        </p:blipFill>
        <p:spPr>
          <a:xfrm>
            <a:off x="3196268" y="4060909"/>
            <a:ext cx="2847975" cy="2812334"/>
          </a:xfrm>
          <a:prstGeom prst="rect">
            <a:avLst/>
          </a:prstGeom>
        </p:spPr>
      </p:pic>
      <p:pic>
        <p:nvPicPr>
          <p:cNvPr id="7" name="図 6"/>
          <p:cNvPicPr>
            <a:picLocks noChangeAspect="1"/>
          </p:cNvPicPr>
          <p:nvPr/>
        </p:nvPicPr>
        <p:blipFill>
          <a:blip r:embed="rId4"/>
          <a:stretch>
            <a:fillRect/>
          </a:stretch>
        </p:blipFill>
        <p:spPr>
          <a:xfrm>
            <a:off x="6044243" y="4045666"/>
            <a:ext cx="2847975" cy="2812334"/>
          </a:xfrm>
          <a:prstGeom prst="rect">
            <a:avLst/>
          </a:prstGeom>
        </p:spPr>
      </p:pic>
      <p:pic>
        <p:nvPicPr>
          <p:cNvPr id="8" name="図 7"/>
          <p:cNvPicPr>
            <a:picLocks noChangeAspect="1"/>
          </p:cNvPicPr>
          <p:nvPr/>
        </p:nvPicPr>
        <p:blipFill>
          <a:blip r:embed="rId5"/>
          <a:stretch>
            <a:fillRect/>
          </a:stretch>
        </p:blipFill>
        <p:spPr>
          <a:xfrm>
            <a:off x="8892218" y="4045666"/>
            <a:ext cx="2847975" cy="2812334"/>
          </a:xfrm>
          <a:prstGeom prst="rect">
            <a:avLst/>
          </a:prstGeom>
        </p:spPr>
      </p:pic>
      <p:pic>
        <p:nvPicPr>
          <p:cNvPr id="9" name="図 8"/>
          <p:cNvPicPr>
            <a:picLocks noChangeAspect="1"/>
          </p:cNvPicPr>
          <p:nvPr/>
        </p:nvPicPr>
        <p:blipFill>
          <a:blip r:embed="rId6"/>
          <a:stretch>
            <a:fillRect/>
          </a:stretch>
        </p:blipFill>
        <p:spPr>
          <a:xfrm>
            <a:off x="6863393" y="995846"/>
            <a:ext cx="4876800" cy="2802800"/>
          </a:xfrm>
          <a:prstGeom prst="rect">
            <a:avLst/>
          </a:prstGeom>
        </p:spPr>
      </p:pic>
      <p:sp>
        <p:nvSpPr>
          <p:cNvPr id="15" name="メモ 14"/>
          <p:cNvSpPr/>
          <p:nvPr/>
        </p:nvSpPr>
        <p:spPr>
          <a:xfrm>
            <a:off x="744967" y="2055901"/>
            <a:ext cx="5965116" cy="926202"/>
          </a:xfrm>
          <a:prstGeom prst="foldedCorner">
            <a:avLst/>
          </a:prstGeom>
          <a:solidFill>
            <a:srgbClr val="FEF9D6"/>
          </a:solidFill>
        </p:spPr>
        <p:style>
          <a:lnRef idx="2">
            <a:schemeClr val="accent1">
              <a:shade val="50000"/>
            </a:schemeClr>
          </a:lnRef>
          <a:fillRef idx="1">
            <a:schemeClr val="accent1"/>
          </a:fillRef>
          <a:effectRef idx="0">
            <a:schemeClr val="accent1"/>
          </a:effectRef>
          <a:fontRef idx="minor">
            <a:schemeClr val="lt1"/>
          </a:fontRef>
        </p:style>
        <p:txBody>
          <a:bodyPr rtlCol="0" anchor="b"/>
          <a:lstStyle/>
          <a:p>
            <a:pPr algn="ctr"/>
            <a:r>
              <a:rPr kumimoji="1" lang="ja-JP" altLang="en-US" sz="2000" dirty="0" smtClean="0">
                <a:solidFill>
                  <a:schemeClr val="tx2"/>
                </a:solidFill>
              </a:rPr>
              <a:t>商品紹介の仕方によってオーディエンスの売り込みと感じる度合いや商品に対する態度に差がある</a:t>
            </a:r>
            <a:endParaRPr kumimoji="1" lang="en-US" altLang="ja-JP" sz="2000" dirty="0" smtClean="0">
              <a:solidFill>
                <a:schemeClr val="tx2"/>
              </a:solidFill>
            </a:endParaRPr>
          </a:p>
        </p:txBody>
      </p:sp>
      <p:sp>
        <p:nvSpPr>
          <p:cNvPr id="16" name="正方形/長方形 15"/>
          <p:cNvSpPr/>
          <p:nvPr/>
        </p:nvSpPr>
        <p:spPr>
          <a:xfrm>
            <a:off x="602871" y="3100437"/>
            <a:ext cx="6249309" cy="830997"/>
          </a:xfrm>
          <a:prstGeom prst="rect">
            <a:avLst/>
          </a:prstGeom>
        </p:spPr>
        <p:txBody>
          <a:bodyPr wrap="square">
            <a:spAutoFit/>
          </a:bodyPr>
          <a:lstStyle/>
          <a:p>
            <a:pPr algn="ctr"/>
            <a:r>
              <a:rPr lang="en-US" altLang="ja-JP" sz="1600" dirty="0">
                <a:solidFill>
                  <a:schemeClr val="tx2"/>
                </a:solidFill>
              </a:rPr>
              <a:t>【</a:t>
            </a:r>
            <a:r>
              <a:rPr lang="ja-JP" altLang="en-US" sz="1600" dirty="0">
                <a:solidFill>
                  <a:schemeClr val="tx2"/>
                </a:solidFill>
              </a:rPr>
              <a:t>アンケートのタイプ</a:t>
            </a:r>
            <a:r>
              <a:rPr lang="en-US" altLang="ja-JP" sz="1600" dirty="0" smtClean="0">
                <a:solidFill>
                  <a:schemeClr val="tx2"/>
                </a:solidFill>
              </a:rPr>
              <a:t>】</a:t>
            </a:r>
          </a:p>
          <a:p>
            <a:pPr algn="ctr"/>
            <a:r>
              <a:rPr lang="en-US" altLang="ja-JP" sz="1600" dirty="0" smtClean="0">
                <a:solidFill>
                  <a:schemeClr val="tx2"/>
                </a:solidFill>
              </a:rPr>
              <a:t>4</a:t>
            </a:r>
            <a:r>
              <a:rPr lang="ja-JP" altLang="en-US" sz="1600" dirty="0">
                <a:solidFill>
                  <a:schemeClr val="tx2"/>
                </a:solidFill>
              </a:rPr>
              <a:t>：一般的な商品紹介</a:t>
            </a:r>
            <a:r>
              <a:rPr lang="en-US" altLang="ja-JP" sz="1600" dirty="0">
                <a:solidFill>
                  <a:schemeClr val="tx2"/>
                </a:solidFill>
              </a:rPr>
              <a:t>/ 5</a:t>
            </a:r>
            <a:r>
              <a:rPr lang="ja-JP" altLang="en-US" sz="1600" dirty="0">
                <a:solidFill>
                  <a:schemeClr val="tx2"/>
                </a:solidFill>
              </a:rPr>
              <a:t>：サイトに飛ぶバナーがある商品紹介</a:t>
            </a:r>
            <a:r>
              <a:rPr lang="en-US" altLang="ja-JP" sz="1600" dirty="0">
                <a:solidFill>
                  <a:schemeClr val="tx2"/>
                </a:solidFill>
              </a:rPr>
              <a:t>/ </a:t>
            </a:r>
            <a:endParaRPr lang="en-US" altLang="ja-JP" sz="1600" dirty="0" smtClean="0">
              <a:solidFill>
                <a:schemeClr val="tx2"/>
              </a:solidFill>
            </a:endParaRPr>
          </a:p>
          <a:p>
            <a:pPr algn="ctr"/>
            <a:r>
              <a:rPr lang="en-US" altLang="ja-JP" sz="1600" dirty="0" smtClean="0">
                <a:solidFill>
                  <a:schemeClr val="tx2"/>
                </a:solidFill>
              </a:rPr>
              <a:t>6</a:t>
            </a:r>
            <a:r>
              <a:rPr lang="ja-JP" altLang="en-US" sz="1600" dirty="0">
                <a:solidFill>
                  <a:schemeClr val="tx2"/>
                </a:solidFill>
              </a:rPr>
              <a:t>：並列されている商品紹介</a:t>
            </a:r>
            <a:endParaRPr lang="en-US" altLang="ja-JP" sz="1600" dirty="0">
              <a:solidFill>
                <a:schemeClr val="tx2"/>
              </a:solidFill>
            </a:endParaRPr>
          </a:p>
        </p:txBody>
      </p:sp>
    </p:spTree>
    <p:extLst>
      <p:ext uri="{BB962C8B-B14F-4D97-AF65-F5344CB8AC3E}">
        <p14:creationId xmlns:p14="http://schemas.microsoft.com/office/powerpoint/2010/main" val="2317980125"/>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仮説</a:t>
            </a:r>
            <a:r>
              <a:rPr kumimoji="1" lang="en-US" altLang="ja-JP" dirty="0" smtClean="0"/>
              <a:t>2</a:t>
            </a:r>
            <a:endParaRPr kumimoji="1" lang="ja-JP" altLang="en-US" dirty="0"/>
          </a:p>
        </p:txBody>
      </p:sp>
      <p:sp>
        <p:nvSpPr>
          <p:cNvPr id="3" name="コンテンツ プレースホルダー 2"/>
          <p:cNvSpPr>
            <a:spLocks noGrp="1"/>
          </p:cNvSpPr>
          <p:nvPr>
            <p:ph idx="1"/>
          </p:nvPr>
        </p:nvSpPr>
        <p:spPr>
          <a:xfrm>
            <a:off x="8219677" y="5078627"/>
            <a:ext cx="2992806" cy="531342"/>
          </a:xfrm>
        </p:spPr>
        <p:txBody>
          <a:bodyPr>
            <a:normAutofit/>
          </a:bodyPr>
          <a:lstStyle/>
          <a:p>
            <a:r>
              <a:rPr lang="ja-JP" altLang="en-US" dirty="0" smtClean="0"/>
              <a:t>多</a:t>
            </a:r>
            <a:r>
              <a:rPr kumimoji="1" lang="ja-JP" altLang="en-US" dirty="0" smtClean="0"/>
              <a:t>母集団同時分析を行う</a:t>
            </a:r>
            <a:endParaRPr kumimoji="1" lang="ja-JP" altLang="en-US" dirty="0"/>
          </a:p>
        </p:txBody>
      </p:sp>
      <p:sp>
        <p:nvSpPr>
          <p:cNvPr id="4" name="スライド番号プレースホルダー 3"/>
          <p:cNvSpPr>
            <a:spLocks noGrp="1"/>
          </p:cNvSpPr>
          <p:nvPr>
            <p:ph type="sldNum" sz="quarter" idx="12"/>
          </p:nvPr>
        </p:nvSpPr>
        <p:spPr/>
        <p:txBody>
          <a:bodyPr/>
          <a:lstStyle/>
          <a:p>
            <a:fld id="{F46A3120-87D5-48FE-95FF-B9D32DB3470B}" type="slidenum">
              <a:rPr kumimoji="1" lang="ja-JP" altLang="en-US" smtClean="0"/>
              <a:t>42</a:t>
            </a:fld>
            <a:endParaRPr kumimoji="1" lang="ja-JP" altLang="en-US" dirty="0"/>
          </a:p>
        </p:txBody>
      </p:sp>
      <p:sp>
        <p:nvSpPr>
          <p:cNvPr id="5" name="角丸四角形 4"/>
          <p:cNvSpPr/>
          <p:nvPr/>
        </p:nvSpPr>
        <p:spPr>
          <a:xfrm>
            <a:off x="1639563" y="2992720"/>
            <a:ext cx="8973834" cy="1493305"/>
          </a:xfrm>
          <a:prstGeom prst="roundRect">
            <a:avLst/>
          </a:prstGeom>
          <a:solidFill>
            <a:srgbClr val="5AA2AE">
              <a:lumMod val="20000"/>
              <a:lumOff val="80000"/>
            </a:srgbClr>
          </a:solidFill>
          <a:ln w="15875" cap="flat" cmpd="sng" algn="ctr">
            <a:solidFill>
              <a:srgbClr val="4A66AC">
                <a:shade val="50000"/>
              </a:srgbClr>
            </a:solidFill>
            <a:prstDash val="dash"/>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2400" b="0" i="0" u="none" strike="noStrike" kern="0" cap="none" spc="0" normalizeH="0" baseline="0" noProof="0" dirty="0" smtClean="0">
                <a:ln>
                  <a:noFill/>
                </a:ln>
                <a:solidFill>
                  <a:srgbClr val="242852"/>
                </a:solidFill>
                <a:effectLst/>
                <a:uLnTx/>
                <a:uFillTx/>
                <a:latin typeface="Calibri" panose="020F0502020204030204"/>
                <a:ea typeface="ＭＳ Ｐゴシック" panose="020B0600070205080204" pitchFamily="50" charset="-128"/>
                <a:cs typeface="+mn-cs"/>
              </a:rPr>
              <a:t>商品紹介の仕方によってパス図に</a:t>
            </a:r>
            <a:r>
              <a:rPr kumimoji="0" lang="ja-JP" altLang="en-US" sz="2400" kern="0" dirty="0">
                <a:solidFill>
                  <a:srgbClr val="242852"/>
                </a:solidFill>
                <a:latin typeface="Calibri" panose="020F0502020204030204"/>
                <a:ea typeface="ＭＳ Ｐゴシック" panose="020B0600070205080204" pitchFamily="50" charset="-128"/>
              </a:rPr>
              <a:t>差</a:t>
            </a:r>
            <a:r>
              <a:rPr kumimoji="0" lang="ja-JP" altLang="en-US" sz="2400" b="0" i="0" u="none" strike="noStrike" kern="0" cap="none" spc="0" normalizeH="0" baseline="0" noProof="0" dirty="0" smtClean="0">
                <a:ln>
                  <a:noFill/>
                </a:ln>
                <a:solidFill>
                  <a:srgbClr val="242852"/>
                </a:solidFill>
                <a:effectLst/>
                <a:uLnTx/>
                <a:uFillTx/>
                <a:latin typeface="Calibri" panose="020F0502020204030204"/>
                <a:ea typeface="ＭＳ Ｐゴシック" panose="020B0600070205080204" pitchFamily="50" charset="-128"/>
                <a:cs typeface="+mn-cs"/>
              </a:rPr>
              <a:t>があるのではないか</a:t>
            </a:r>
            <a:endParaRPr kumimoji="0" lang="en-US" altLang="ja-JP" sz="2400" b="0" i="0" u="none" strike="noStrike" kern="0" cap="none" spc="0" normalizeH="0" baseline="0" noProof="0" dirty="0" smtClean="0">
              <a:ln>
                <a:noFill/>
              </a:ln>
              <a:solidFill>
                <a:srgbClr val="242852"/>
              </a:solidFill>
              <a:effectLst/>
              <a:uLnTx/>
              <a:uFillTx/>
              <a:latin typeface="Calibri" panose="020F0502020204030204"/>
              <a:ea typeface="ＭＳ Ｐゴシック" panose="020B0600070205080204" pitchFamily="50" charset="-128"/>
              <a:cs typeface="+mn-cs"/>
            </a:endParaRPr>
          </a:p>
        </p:txBody>
      </p:sp>
    </p:spTree>
    <p:extLst>
      <p:ext uri="{BB962C8B-B14F-4D97-AF65-F5344CB8AC3E}">
        <p14:creationId xmlns:p14="http://schemas.microsoft.com/office/powerpoint/2010/main" val="2757367236"/>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p:cNvSpPr>
            <a:spLocks noGrp="1"/>
          </p:cNvSpPr>
          <p:nvPr>
            <p:ph idx="1"/>
          </p:nvPr>
        </p:nvSpPr>
        <p:spPr>
          <a:xfrm>
            <a:off x="1097280" y="1845734"/>
            <a:ext cx="10058400" cy="453713"/>
          </a:xfrm>
        </p:spPr>
        <p:txBody>
          <a:bodyPr/>
          <a:lstStyle/>
          <a:p>
            <a:r>
              <a:rPr kumimoji="1" lang="ja-JP" altLang="en-US" dirty="0" smtClean="0"/>
              <a:t>事前調査を踏まえ、他社商品を並列した商品紹介は</a:t>
            </a:r>
            <a:r>
              <a:rPr lang="ja-JP" altLang="en-US" dirty="0" smtClean="0"/>
              <a:t>、</a:t>
            </a:r>
            <a:endParaRPr kumimoji="1" lang="en-US" altLang="ja-JP" dirty="0" smtClean="0"/>
          </a:p>
        </p:txBody>
      </p:sp>
      <p:sp>
        <p:nvSpPr>
          <p:cNvPr id="2" name="タイトル 1"/>
          <p:cNvSpPr>
            <a:spLocks noGrp="1"/>
          </p:cNvSpPr>
          <p:nvPr>
            <p:ph type="title"/>
          </p:nvPr>
        </p:nvSpPr>
        <p:spPr/>
        <p:txBody>
          <a:bodyPr/>
          <a:lstStyle/>
          <a:p>
            <a:r>
              <a:rPr kumimoji="1" lang="ja-JP" altLang="en-US" dirty="0" smtClean="0"/>
              <a:t>仮説</a:t>
            </a:r>
            <a:r>
              <a:rPr kumimoji="1" lang="en-US" altLang="ja-JP" dirty="0" smtClean="0"/>
              <a:t>2</a:t>
            </a:r>
            <a:endParaRPr kumimoji="1" lang="ja-JP" altLang="en-US" dirty="0"/>
          </a:p>
        </p:txBody>
      </p:sp>
      <p:sp>
        <p:nvSpPr>
          <p:cNvPr id="4" name="スライド番号プレースホルダー 3"/>
          <p:cNvSpPr>
            <a:spLocks noGrp="1"/>
          </p:cNvSpPr>
          <p:nvPr>
            <p:ph type="sldNum" sz="quarter" idx="12"/>
          </p:nvPr>
        </p:nvSpPr>
        <p:spPr/>
        <p:txBody>
          <a:bodyPr/>
          <a:lstStyle/>
          <a:p>
            <a:fld id="{F46A3120-87D5-48FE-95FF-B9D32DB3470B}" type="slidenum">
              <a:rPr kumimoji="1" lang="ja-JP" altLang="en-US" smtClean="0"/>
              <a:t>43</a:t>
            </a:fld>
            <a:endParaRPr kumimoji="1" lang="ja-JP" altLang="en-US"/>
          </a:p>
        </p:txBody>
      </p:sp>
      <p:grpSp>
        <p:nvGrpSpPr>
          <p:cNvPr id="8" name="グループ化 7"/>
          <p:cNvGrpSpPr/>
          <p:nvPr/>
        </p:nvGrpSpPr>
        <p:grpSpPr>
          <a:xfrm>
            <a:off x="2228572" y="2744106"/>
            <a:ext cx="2885739" cy="2894264"/>
            <a:chOff x="3254189" y="2299447"/>
            <a:chExt cx="2770094" cy="2407024"/>
          </a:xfrm>
        </p:grpSpPr>
        <p:sp>
          <p:nvSpPr>
            <p:cNvPr id="5" name="円/楕円 4"/>
            <p:cNvSpPr/>
            <p:nvPr/>
          </p:nvSpPr>
          <p:spPr>
            <a:xfrm>
              <a:off x="3254189" y="2299447"/>
              <a:ext cx="2770094" cy="914400"/>
            </a:xfrm>
            <a:prstGeom prst="ellipse">
              <a:avLst/>
            </a:prstGeom>
            <a:solidFill>
              <a:schemeClr val="accent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dirty="0">
                  <a:solidFill>
                    <a:schemeClr val="tx2"/>
                  </a:solidFill>
                </a:rPr>
                <a:t>他社</a:t>
              </a:r>
              <a:r>
                <a:rPr lang="ja-JP" altLang="en-US" dirty="0" smtClean="0">
                  <a:solidFill>
                    <a:schemeClr val="tx2"/>
                  </a:solidFill>
                </a:rPr>
                <a:t>商品との並列</a:t>
              </a:r>
              <a:endParaRPr lang="ja-JP" altLang="en-US" dirty="0">
                <a:solidFill>
                  <a:schemeClr val="tx2"/>
                </a:solidFill>
              </a:endParaRPr>
            </a:p>
          </p:txBody>
        </p:sp>
        <p:sp>
          <p:nvSpPr>
            <p:cNvPr id="7" name="円/楕円 6"/>
            <p:cNvSpPr/>
            <p:nvPr/>
          </p:nvSpPr>
          <p:spPr>
            <a:xfrm>
              <a:off x="3254189" y="3792071"/>
              <a:ext cx="2770094" cy="914400"/>
            </a:xfrm>
            <a:prstGeom prst="ellipse">
              <a:avLst/>
            </a:prstGeom>
            <a:solidFill>
              <a:schemeClr val="accent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dirty="0" smtClean="0">
                  <a:solidFill>
                    <a:schemeClr val="tx2"/>
                  </a:solidFill>
                </a:rPr>
                <a:t>複数商品の並列</a:t>
              </a:r>
              <a:endParaRPr lang="ja-JP" altLang="en-US" dirty="0">
                <a:solidFill>
                  <a:schemeClr val="tx2"/>
                </a:solidFill>
              </a:endParaRPr>
            </a:p>
          </p:txBody>
        </p:sp>
      </p:grpSp>
      <p:grpSp>
        <p:nvGrpSpPr>
          <p:cNvPr id="16" name="グループ化 15"/>
          <p:cNvGrpSpPr/>
          <p:nvPr/>
        </p:nvGrpSpPr>
        <p:grpSpPr>
          <a:xfrm>
            <a:off x="6063086" y="2299447"/>
            <a:ext cx="4353284" cy="3685544"/>
            <a:chOff x="3254189" y="2299447"/>
            <a:chExt cx="2770095" cy="2051758"/>
          </a:xfrm>
          <a:solidFill>
            <a:schemeClr val="accent6">
              <a:lumMod val="20000"/>
              <a:lumOff val="80000"/>
            </a:schemeClr>
          </a:solidFill>
        </p:grpSpPr>
        <p:sp>
          <p:nvSpPr>
            <p:cNvPr id="17" name="円/楕円 16"/>
            <p:cNvSpPr/>
            <p:nvPr/>
          </p:nvSpPr>
          <p:spPr>
            <a:xfrm>
              <a:off x="3254190" y="2299447"/>
              <a:ext cx="2770094" cy="914400"/>
            </a:xfrm>
            <a:prstGeom prst="ellipse">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400" dirty="0" smtClean="0">
                  <a:solidFill>
                    <a:schemeClr val="tx2"/>
                  </a:solidFill>
                </a:rPr>
                <a:t>（Ｃ）</a:t>
              </a:r>
              <a:endParaRPr lang="en-US" altLang="ja-JP" sz="2400" dirty="0" smtClean="0">
                <a:solidFill>
                  <a:schemeClr val="tx2"/>
                </a:solidFill>
              </a:endParaRPr>
            </a:p>
            <a:p>
              <a:pPr algn="ctr"/>
              <a:r>
                <a:rPr lang="ja-JP" altLang="en-US" sz="2400" dirty="0" smtClean="0">
                  <a:solidFill>
                    <a:schemeClr val="tx2"/>
                  </a:solidFill>
                </a:rPr>
                <a:t>他社</a:t>
              </a:r>
              <a:r>
                <a:rPr lang="ja-JP" altLang="en-US" sz="2400" dirty="0">
                  <a:solidFill>
                    <a:schemeClr val="tx2"/>
                  </a:solidFill>
                </a:rPr>
                <a:t>商品も含め複数並列した商品紹介</a:t>
              </a:r>
            </a:p>
          </p:txBody>
        </p:sp>
        <p:sp>
          <p:nvSpPr>
            <p:cNvPr id="18" name="円/楕円 17"/>
            <p:cNvSpPr/>
            <p:nvPr/>
          </p:nvSpPr>
          <p:spPr>
            <a:xfrm>
              <a:off x="3254189" y="3436805"/>
              <a:ext cx="2770094" cy="914400"/>
            </a:xfrm>
            <a:prstGeom prst="ellipse">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400" dirty="0" smtClean="0">
                  <a:solidFill>
                    <a:schemeClr val="tx2"/>
                  </a:solidFill>
                </a:rPr>
                <a:t>（Ｄ）</a:t>
              </a:r>
              <a:endParaRPr lang="en-US" altLang="ja-JP" sz="2400" dirty="0" smtClean="0">
                <a:solidFill>
                  <a:schemeClr val="tx2"/>
                </a:solidFill>
              </a:endParaRPr>
            </a:p>
            <a:p>
              <a:pPr algn="ctr"/>
              <a:r>
                <a:rPr lang="ja-JP" altLang="en-US" sz="2400" dirty="0" smtClean="0">
                  <a:solidFill>
                    <a:schemeClr val="tx2"/>
                  </a:solidFill>
                </a:rPr>
                <a:t>自社</a:t>
              </a:r>
              <a:r>
                <a:rPr lang="ja-JP" altLang="en-US" sz="2400" dirty="0">
                  <a:solidFill>
                    <a:schemeClr val="tx2"/>
                  </a:solidFill>
                </a:rPr>
                <a:t>商品のみを複数並列した商品紹介</a:t>
              </a:r>
            </a:p>
          </p:txBody>
        </p:sp>
      </p:grpSp>
    </p:spTree>
    <p:extLst>
      <p:ext uri="{BB962C8B-B14F-4D97-AF65-F5344CB8AC3E}">
        <p14:creationId xmlns:p14="http://schemas.microsoft.com/office/powerpoint/2010/main" val="32207179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additive="base">
                                        <p:cTn id="7" dur="500" fill="hold"/>
                                        <p:tgtEl>
                                          <p:spTgt spid="16"/>
                                        </p:tgtEl>
                                        <p:attrNameLst>
                                          <p:attrName>ppt_x</p:attrName>
                                        </p:attrNameLst>
                                      </p:cBhvr>
                                      <p:tavLst>
                                        <p:tav tm="0">
                                          <p:val>
                                            <p:strVal val="#ppt_x"/>
                                          </p:val>
                                        </p:tav>
                                        <p:tav tm="100000">
                                          <p:val>
                                            <p:strVal val="#ppt_x"/>
                                          </p:val>
                                        </p:tav>
                                      </p:tavLst>
                                    </p:anim>
                                    <p:anim calcmode="lin" valueType="num">
                                      <p:cBhvr additive="base">
                                        <p:cTn id="8"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smtClean="0"/>
              <a:t>仮説</a:t>
            </a:r>
            <a:r>
              <a:rPr lang="en-US" altLang="ja-JP" dirty="0" smtClean="0"/>
              <a:t>2</a:t>
            </a:r>
            <a:endParaRPr kumimoji="1" lang="ja-JP" altLang="en-US" dirty="0"/>
          </a:p>
        </p:txBody>
      </p:sp>
      <p:sp>
        <p:nvSpPr>
          <p:cNvPr id="4" name="スライド番号プレースホルダー 3"/>
          <p:cNvSpPr>
            <a:spLocks noGrp="1"/>
          </p:cNvSpPr>
          <p:nvPr>
            <p:ph type="sldNum" sz="quarter" idx="12"/>
          </p:nvPr>
        </p:nvSpPr>
        <p:spPr/>
        <p:txBody>
          <a:bodyPr/>
          <a:lstStyle/>
          <a:p>
            <a:fld id="{F46A3120-87D5-48FE-95FF-B9D32DB3470B}" type="slidenum">
              <a:rPr kumimoji="1" lang="ja-JP" altLang="en-US" smtClean="0"/>
              <a:t>44</a:t>
            </a:fld>
            <a:endParaRPr kumimoji="1" lang="ja-JP" altLang="en-US"/>
          </a:p>
        </p:txBody>
      </p:sp>
      <p:sp>
        <p:nvSpPr>
          <p:cNvPr id="5" name="角丸四角形 4"/>
          <p:cNvSpPr/>
          <p:nvPr/>
        </p:nvSpPr>
        <p:spPr>
          <a:xfrm>
            <a:off x="696556" y="2288821"/>
            <a:ext cx="10671585" cy="3887602"/>
          </a:xfrm>
          <a:prstGeom prst="roundRect">
            <a:avLst/>
          </a:prstGeom>
          <a:solidFill>
            <a:srgbClr val="FAE2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上リボン 5"/>
          <p:cNvSpPr/>
          <p:nvPr/>
        </p:nvSpPr>
        <p:spPr>
          <a:xfrm>
            <a:off x="2151085" y="1649007"/>
            <a:ext cx="7436224" cy="847165"/>
          </a:xfrm>
          <a:prstGeom prst="ribbon2">
            <a:avLst>
              <a:gd name="adj1" fmla="val 16667"/>
              <a:gd name="adj2" fmla="val 75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dirty="0" smtClean="0"/>
              <a:t>本調査に用いる商品紹介の</a:t>
            </a:r>
            <a:r>
              <a:rPr kumimoji="1" lang="en-US" altLang="ja-JP" sz="2400" dirty="0" smtClean="0"/>
              <a:t>4</a:t>
            </a:r>
            <a:r>
              <a:rPr kumimoji="1" lang="ja-JP" altLang="en-US" sz="2400" dirty="0" smtClean="0"/>
              <a:t>タイプ</a:t>
            </a:r>
            <a:endParaRPr kumimoji="1" lang="ja-JP" altLang="en-US" sz="2400" dirty="0"/>
          </a:p>
        </p:txBody>
      </p:sp>
      <p:sp>
        <p:nvSpPr>
          <p:cNvPr id="8" name="円/楕円 7"/>
          <p:cNvSpPr/>
          <p:nvPr/>
        </p:nvSpPr>
        <p:spPr>
          <a:xfrm>
            <a:off x="1374267" y="2412403"/>
            <a:ext cx="4353283" cy="1802324"/>
          </a:xfrm>
          <a:prstGeom prst="ellipse">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b"/>
          <a:lstStyle/>
          <a:p>
            <a:pPr algn="ctr"/>
            <a:r>
              <a:rPr lang="ja-JP" altLang="en-US" sz="2400" dirty="0" smtClean="0">
                <a:solidFill>
                  <a:schemeClr val="tx2"/>
                </a:solidFill>
              </a:rPr>
              <a:t>　</a:t>
            </a:r>
            <a:r>
              <a:rPr lang="ja-JP" altLang="en-US" sz="2000" dirty="0" smtClean="0">
                <a:solidFill>
                  <a:schemeClr val="tx2"/>
                </a:solidFill>
              </a:rPr>
              <a:t>（Ａ）一般的な商品</a:t>
            </a:r>
            <a:r>
              <a:rPr lang="ja-JP" altLang="en-US" sz="2000" dirty="0">
                <a:solidFill>
                  <a:schemeClr val="tx2"/>
                </a:solidFill>
              </a:rPr>
              <a:t>紹介</a:t>
            </a:r>
          </a:p>
        </p:txBody>
      </p:sp>
      <p:sp>
        <p:nvSpPr>
          <p:cNvPr id="9" name="円/楕円 8"/>
          <p:cNvSpPr/>
          <p:nvPr/>
        </p:nvSpPr>
        <p:spPr>
          <a:xfrm>
            <a:off x="1374267" y="4291913"/>
            <a:ext cx="4353283" cy="1884510"/>
          </a:xfrm>
          <a:prstGeom prst="ellipse">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b"/>
          <a:lstStyle/>
          <a:p>
            <a:pPr algn="ctr"/>
            <a:r>
              <a:rPr lang="ja-JP" altLang="en-US" sz="2000" dirty="0" smtClean="0">
                <a:solidFill>
                  <a:schemeClr val="tx2"/>
                </a:solidFill>
              </a:rPr>
              <a:t>（Ｂ）サイトに飛ぶバナーが</a:t>
            </a:r>
            <a:endParaRPr lang="en-US" altLang="ja-JP" sz="2000" dirty="0" smtClean="0">
              <a:solidFill>
                <a:schemeClr val="tx2"/>
              </a:solidFill>
            </a:endParaRPr>
          </a:p>
          <a:p>
            <a:pPr algn="ctr"/>
            <a:r>
              <a:rPr lang="ja-JP" altLang="en-US" sz="2000" dirty="0" smtClean="0">
                <a:solidFill>
                  <a:schemeClr val="tx2"/>
                </a:solidFill>
              </a:rPr>
              <a:t>ある商品</a:t>
            </a:r>
            <a:r>
              <a:rPr lang="ja-JP" altLang="en-US" sz="2000" dirty="0">
                <a:solidFill>
                  <a:schemeClr val="tx2"/>
                </a:solidFill>
              </a:rPr>
              <a:t>紹介</a:t>
            </a:r>
          </a:p>
        </p:txBody>
      </p:sp>
      <p:grpSp>
        <p:nvGrpSpPr>
          <p:cNvPr id="10" name="グループ化 9"/>
          <p:cNvGrpSpPr/>
          <p:nvPr/>
        </p:nvGrpSpPr>
        <p:grpSpPr>
          <a:xfrm>
            <a:off x="6442026" y="2407821"/>
            <a:ext cx="4353284" cy="3685544"/>
            <a:chOff x="3254189" y="2299447"/>
            <a:chExt cx="2770095" cy="2051757"/>
          </a:xfrm>
          <a:solidFill>
            <a:schemeClr val="accent6">
              <a:lumMod val="20000"/>
              <a:lumOff val="80000"/>
            </a:schemeClr>
          </a:solidFill>
        </p:grpSpPr>
        <p:sp>
          <p:nvSpPr>
            <p:cNvPr id="11" name="円/楕円 10"/>
            <p:cNvSpPr/>
            <p:nvPr/>
          </p:nvSpPr>
          <p:spPr>
            <a:xfrm>
              <a:off x="3254190" y="2299447"/>
              <a:ext cx="2770094" cy="1005912"/>
            </a:xfrm>
            <a:prstGeom prst="ellipse">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b"/>
            <a:lstStyle/>
            <a:p>
              <a:pPr algn="ctr"/>
              <a:r>
                <a:rPr lang="ja-JP" altLang="en-US" sz="2000" dirty="0" smtClean="0">
                  <a:solidFill>
                    <a:schemeClr val="tx2"/>
                  </a:solidFill>
                </a:rPr>
                <a:t>（Ｃ）他社</a:t>
              </a:r>
              <a:r>
                <a:rPr lang="ja-JP" altLang="en-US" sz="2000" dirty="0">
                  <a:solidFill>
                    <a:schemeClr val="tx2"/>
                  </a:solidFill>
                </a:rPr>
                <a:t>商品も含め複数並列した商品紹介</a:t>
              </a:r>
            </a:p>
          </p:txBody>
        </p:sp>
        <p:sp>
          <p:nvSpPr>
            <p:cNvPr id="12" name="円/楕円 11"/>
            <p:cNvSpPr/>
            <p:nvPr/>
          </p:nvSpPr>
          <p:spPr>
            <a:xfrm>
              <a:off x="3254189" y="3436804"/>
              <a:ext cx="2770094" cy="914400"/>
            </a:xfrm>
            <a:prstGeom prst="ellipse">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b"/>
            <a:lstStyle/>
            <a:p>
              <a:pPr algn="ctr"/>
              <a:r>
                <a:rPr lang="ja-JP" altLang="en-US" sz="2000" dirty="0" smtClean="0">
                  <a:solidFill>
                    <a:schemeClr val="tx2"/>
                  </a:solidFill>
                </a:rPr>
                <a:t>（Ｄ）自社</a:t>
              </a:r>
              <a:r>
                <a:rPr lang="ja-JP" altLang="en-US" sz="2000" dirty="0">
                  <a:solidFill>
                    <a:schemeClr val="tx2"/>
                  </a:solidFill>
                </a:rPr>
                <a:t>商品のみを複数並列した商品紹介</a:t>
              </a:r>
            </a:p>
          </p:txBody>
        </p:sp>
      </p:grpSp>
      <p:pic>
        <p:nvPicPr>
          <p:cNvPr id="13" name="図 12" descr="画面の領域"/>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134949" y="2496172"/>
            <a:ext cx="831918" cy="1054809"/>
          </a:xfrm>
          <a:prstGeom prst="rect">
            <a:avLst/>
          </a:prstGeom>
        </p:spPr>
      </p:pic>
      <p:pic>
        <p:nvPicPr>
          <p:cNvPr id="14" name="図 13" descr="画面の領域"/>
          <p:cNvPicPr>
            <a:picLocks noChangeAspect="1"/>
          </p:cNvPicPr>
          <p:nvPr/>
        </p:nvPicPr>
        <p:blipFill rotWithShape="1">
          <a:blip r:embed="rId3" cstate="print">
            <a:extLst>
              <a:ext uri="{28A0092B-C50C-407E-A947-70E740481C1C}">
                <a14:useLocalDpi xmlns:a14="http://schemas.microsoft.com/office/drawing/2010/main" val="0"/>
              </a:ext>
            </a:extLst>
          </a:blip>
          <a:srcRect r="5013"/>
          <a:stretch/>
        </p:blipFill>
        <p:spPr>
          <a:xfrm>
            <a:off x="2415767" y="4376243"/>
            <a:ext cx="1157166" cy="895859"/>
          </a:xfrm>
          <a:prstGeom prst="rect">
            <a:avLst/>
          </a:prstGeom>
        </p:spPr>
      </p:pic>
      <p:pic>
        <p:nvPicPr>
          <p:cNvPr id="15" name="図 14" descr="画面の領域"/>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247605" y="2615172"/>
            <a:ext cx="2742124" cy="700371"/>
          </a:xfrm>
          <a:prstGeom prst="rect">
            <a:avLst/>
          </a:prstGeom>
        </p:spPr>
      </p:pic>
      <p:pic>
        <p:nvPicPr>
          <p:cNvPr id="16" name="コンテンツ プレースホルダー 4" descr="画面の領域"/>
          <p:cNvPicPr>
            <a:picLocks noGrp="1" noChangeAspect="1"/>
          </p:cNvPicPr>
          <p:nvPr>
            <p:ph idx="1"/>
          </p:nvPr>
        </p:nvPicPr>
        <p:blipFill>
          <a:blip r:embed="rId5" cstate="print">
            <a:extLst>
              <a:ext uri="{28A0092B-C50C-407E-A947-70E740481C1C}">
                <a14:useLocalDpi xmlns:a14="http://schemas.microsoft.com/office/drawing/2010/main" val="0"/>
              </a:ext>
            </a:extLst>
          </a:blip>
          <a:stretch>
            <a:fillRect/>
          </a:stretch>
        </p:blipFill>
        <p:spPr>
          <a:xfrm>
            <a:off x="7270378" y="4634862"/>
            <a:ext cx="2719351" cy="599306"/>
          </a:xfrm>
        </p:spPr>
      </p:pic>
      <p:pic>
        <p:nvPicPr>
          <p:cNvPr id="18" name="図 17" descr="画面の領域"/>
          <p:cNvPicPr>
            <a:picLocks noChangeAspect="1"/>
          </p:cNvPicPr>
          <p:nvPr/>
        </p:nvPicPr>
        <p:blipFill rotWithShape="1">
          <a:blip r:embed="rId6" cstate="print">
            <a:extLst>
              <a:ext uri="{28A0092B-C50C-407E-A947-70E740481C1C}">
                <a14:useLocalDpi xmlns:a14="http://schemas.microsoft.com/office/drawing/2010/main" val="0"/>
              </a:ext>
            </a:extLst>
          </a:blip>
          <a:srcRect t="87517" r="4480" b="-394"/>
          <a:stretch/>
        </p:blipFill>
        <p:spPr>
          <a:xfrm>
            <a:off x="3664493" y="4907287"/>
            <a:ext cx="2204700" cy="218582"/>
          </a:xfrm>
          <a:prstGeom prst="rect">
            <a:avLst/>
          </a:prstGeom>
        </p:spPr>
      </p:pic>
      <p:sp>
        <p:nvSpPr>
          <p:cNvPr id="19" name="角丸四角形吹き出し 18"/>
          <p:cNvSpPr/>
          <p:nvPr/>
        </p:nvSpPr>
        <p:spPr>
          <a:xfrm>
            <a:off x="3664493" y="4907287"/>
            <a:ext cx="2204700" cy="218582"/>
          </a:xfrm>
          <a:prstGeom prst="wedgeRoundRectCallout">
            <a:avLst>
              <a:gd name="adj1" fmla="val -49964"/>
              <a:gd name="adj2" fmla="val 84951"/>
              <a:gd name="adj3" fmla="val 16667"/>
            </a:avLst>
          </a:prstGeom>
          <a:noFill/>
          <a:ln>
            <a:solidFill>
              <a:schemeClr val="tx2"/>
            </a:solidFill>
          </a:ln>
        </p:spPr>
        <p:style>
          <a:lnRef idx="2">
            <a:schemeClr val="accent3"/>
          </a:lnRef>
          <a:fillRef idx="1">
            <a:schemeClr val="lt1"/>
          </a:fillRef>
          <a:effectRef idx="0">
            <a:schemeClr val="accent3"/>
          </a:effectRef>
          <a:fontRef idx="minor">
            <a:schemeClr val="dk1"/>
          </a:fontRef>
        </p:style>
        <p:txBody>
          <a:bodyPr rtlCol="0" anchor="ctr"/>
          <a:lstStyle/>
          <a:p>
            <a:pPr marL="0" marR="0" indent="0" algn="ctr" defTabSz="914400" eaLnBrk="1" fontAlgn="auto" latinLnBrk="0" hangingPunct="1">
              <a:lnSpc>
                <a:spcPct val="100000"/>
              </a:lnSpc>
              <a:spcBef>
                <a:spcPts val="0"/>
              </a:spcBef>
              <a:spcAft>
                <a:spcPts val="0"/>
              </a:spcAft>
              <a:buClrTx/>
              <a:buSzTx/>
              <a:buFontTx/>
              <a:buNone/>
              <a:tabLst/>
            </a:pPr>
            <a:endParaRPr kumimoji="0" lang="ja-JP" altLang="en-US" sz="1800" b="0" i="0" u="none" strike="noStrike" kern="0" cap="none" spc="0" normalizeH="0" baseline="0" noProof="0" smtClean="0">
              <a:ln>
                <a:noFill/>
              </a:ln>
              <a:solidFill>
                <a:prstClr val="white"/>
              </a:solidFill>
              <a:effectLst/>
              <a:uLnTx/>
              <a:uFillTx/>
              <a:latin typeface="Calibri" panose="020F0502020204030204"/>
              <a:ea typeface="ＭＳ Ｐゴシック" panose="020B0600070205080204" pitchFamily="50" charset="-128"/>
              <a:cs typeface="+mn-cs"/>
            </a:endParaRPr>
          </a:p>
        </p:txBody>
      </p:sp>
    </p:spTree>
    <p:extLst>
      <p:ext uri="{BB962C8B-B14F-4D97-AF65-F5344CB8AC3E}">
        <p14:creationId xmlns:p14="http://schemas.microsoft.com/office/powerpoint/2010/main" val="39883187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5" presetClass="entr" presetSubtype="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600"/>
                                        <p:tgtEl>
                                          <p:spTgt spid="6"/>
                                        </p:tgtEl>
                                      </p:cBhvr>
                                    </p:animEffect>
                                    <p:anim calcmode="lin" valueType="num">
                                      <p:cBhvr>
                                        <p:cTn id="8" dur="600" fill="hold"/>
                                        <p:tgtEl>
                                          <p:spTgt spid="6"/>
                                        </p:tgtEl>
                                        <p:attrNameLst>
                                          <p:attrName>ppt_w</p:attrName>
                                        </p:attrNameLst>
                                      </p:cBhvr>
                                      <p:tavLst>
                                        <p:tav tm="0" fmla="#ppt_w*sin(2.5*pi*$)">
                                          <p:val>
                                            <p:fltVal val="0"/>
                                          </p:val>
                                        </p:tav>
                                        <p:tav tm="100000">
                                          <p:val>
                                            <p:fltVal val="1"/>
                                          </p:val>
                                        </p:tav>
                                      </p:tavLst>
                                    </p:anim>
                                    <p:anim calcmode="lin" valueType="num">
                                      <p:cBhvr>
                                        <p:cTn id="9" dur="600" fill="hold"/>
                                        <p:tgtEl>
                                          <p:spTgt spid="6"/>
                                        </p:tgtEl>
                                        <p:attrNameLst>
                                          <p:attrName>ppt_h</p:attrName>
                                        </p:attrNameLst>
                                      </p:cBhvr>
                                      <p:tavLst>
                                        <p:tav tm="0">
                                          <p:val>
                                            <p:strVal val="#ppt_h"/>
                                          </p:val>
                                        </p:tav>
                                        <p:tav tm="100000">
                                          <p:val>
                                            <p:strVal val="#ppt_h"/>
                                          </p:val>
                                        </p:tav>
                                      </p:tavLst>
                                    </p:anim>
                                  </p:childTnLst>
                                </p:cTn>
                              </p:par>
                              <p:par>
                                <p:cTn id="10" presetID="2" presetClass="entr" presetSubtype="4" fill="hold" grpId="0" nodeType="with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additive="base">
                                        <p:cTn id="12" dur="500" fill="hold"/>
                                        <p:tgtEl>
                                          <p:spTgt spid="5"/>
                                        </p:tgtEl>
                                        <p:attrNameLst>
                                          <p:attrName>ppt_x</p:attrName>
                                        </p:attrNameLst>
                                      </p:cBhvr>
                                      <p:tavLst>
                                        <p:tav tm="0">
                                          <p:val>
                                            <p:strVal val="#ppt_x"/>
                                          </p:val>
                                        </p:tav>
                                        <p:tav tm="100000">
                                          <p:val>
                                            <p:strVal val="#ppt_x"/>
                                          </p:val>
                                        </p:tav>
                                      </p:tavLst>
                                    </p:anim>
                                    <p:anim calcmode="lin" valueType="num">
                                      <p:cBhvr additive="base">
                                        <p:cTn id="13" dur="500" fill="hold"/>
                                        <p:tgtEl>
                                          <p:spTgt spid="5"/>
                                        </p:tgtEl>
                                        <p:attrNameLst>
                                          <p:attrName>ppt_y</p:attrName>
                                        </p:attrNameLst>
                                      </p:cBhvr>
                                      <p:tavLst>
                                        <p:tav tm="0">
                                          <p:val>
                                            <p:strVal val="1+#ppt_h/2"/>
                                          </p:val>
                                        </p:tav>
                                        <p:tav tm="100000">
                                          <p:val>
                                            <p:strVal val="#ppt_y"/>
                                          </p:val>
                                        </p:tav>
                                      </p:tavLst>
                                    </p:anim>
                                  </p:childTnLst>
                                </p:cTn>
                              </p:par>
                              <p:par>
                                <p:cTn id="14" presetID="2" presetClass="entr" presetSubtype="4" fill="hold" nodeType="withEffect">
                                  <p:stCondLst>
                                    <p:cond delay="0"/>
                                  </p:stCondLst>
                                  <p:childTnLst>
                                    <p:set>
                                      <p:cBhvr>
                                        <p:cTn id="15" dur="1" fill="hold">
                                          <p:stCondLst>
                                            <p:cond delay="0"/>
                                          </p:stCondLst>
                                        </p:cTn>
                                        <p:tgtEl>
                                          <p:spTgt spid="10"/>
                                        </p:tgtEl>
                                        <p:attrNameLst>
                                          <p:attrName>style.visibility</p:attrName>
                                        </p:attrNameLst>
                                      </p:cBhvr>
                                      <p:to>
                                        <p:strVal val="visible"/>
                                      </p:to>
                                    </p:set>
                                    <p:anim calcmode="lin" valueType="num">
                                      <p:cBhvr additive="base">
                                        <p:cTn id="16" dur="500" fill="hold"/>
                                        <p:tgtEl>
                                          <p:spTgt spid="10"/>
                                        </p:tgtEl>
                                        <p:attrNameLst>
                                          <p:attrName>ppt_x</p:attrName>
                                        </p:attrNameLst>
                                      </p:cBhvr>
                                      <p:tavLst>
                                        <p:tav tm="0">
                                          <p:val>
                                            <p:strVal val="#ppt_x"/>
                                          </p:val>
                                        </p:tav>
                                        <p:tav tm="100000">
                                          <p:val>
                                            <p:strVal val="#ppt_x"/>
                                          </p:val>
                                        </p:tav>
                                      </p:tavLst>
                                    </p:anim>
                                    <p:anim calcmode="lin" valueType="num">
                                      <p:cBhvr additive="base">
                                        <p:cTn id="17"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仮説導出</a:t>
            </a:r>
            <a:r>
              <a:rPr kumimoji="1" lang="en-US" altLang="ja-JP" dirty="0" smtClean="0"/>
              <a:t>3</a:t>
            </a:r>
            <a:endParaRPr kumimoji="1" lang="ja-JP" altLang="en-US" dirty="0"/>
          </a:p>
        </p:txBody>
      </p:sp>
      <p:sp>
        <p:nvSpPr>
          <p:cNvPr id="4" name="スライド番号プレースホルダー 3"/>
          <p:cNvSpPr>
            <a:spLocks noGrp="1"/>
          </p:cNvSpPr>
          <p:nvPr>
            <p:ph type="sldNum" sz="quarter" idx="12"/>
          </p:nvPr>
        </p:nvSpPr>
        <p:spPr/>
        <p:txBody>
          <a:bodyPr/>
          <a:lstStyle/>
          <a:p>
            <a:fld id="{F46A3120-87D5-48FE-95FF-B9D32DB3470B}" type="slidenum">
              <a:rPr kumimoji="1" lang="ja-JP" altLang="en-US" smtClean="0"/>
              <a:t>45</a:t>
            </a:fld>
            <a:endParaRPr kumimoji="1" lang="ja-JP" altLang="en-US"/>
          </a:p>
        </p:txBody>
      </p:sp>
      <p:sp>
        <p:nvSpPr>
          <p:cNvPr id="5" name="円/楕円 4"/>
          <p:cNvSpPr/>
          <p:nvPr/>
        </p:nvSpPr>
        <p:spPr>
          <a:xfrm>
            <a:off x="2201682" y="2734734"/>
            <a:ext cx="7866529" cy="231488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3200" dirty="0" smtClean="0"/>
              <a:t>売り込みをパス図に組み込む</a:t>
            </a:r>
            <a:endParaRPr kumimoji="1" lang="ja-JP" altLang="en-US" sz="3200" dirty="0"/>
          </a:p>
        </p:txBody>
      </p:sp>
      <p:sp>
        <p:nvSpPr>
          <p:cNvPr id="3" name="テキスト ボックス 2"/>
          <p:cNvSpPr txBox="1"/>
          <p:nvPr/>
        </p:nvSpPr>
        <p:spPr>
          <a:xfrm>
            <a:off x="1097280" y="1791078"/>
            <a:ext cx="8458200" cy="369332"/>
          </a:xfrm>
          <a:prstGeom prst="rect">
            <a:avLst/>
          </a:prstGeom>
          <a:noFill/>
        </p:spPr>
        <p:txBody>
          <a:bodyPr wrap="square" rtlCol="0">
            <a:spAutoFit/>
          </a:bodyPr>
          <a:lstStyle/>
          <a:p>
            <a:r>
              <a:rPr kumimoji="1" lang="ja-JP" altLang="en-US" dirty="0" smtClean="0"/>
              <a:t>事前調査（</a:t>
            </a:r>
            <a:r>
              <a:rPr kumimoji="1" lang="ja-JP" altLang="en-US" dirty="0" smtClean="0"/>
              <a:t>スライド</a:t>
            </a:r>
            <a:r>
              <a:rPr lang="en-US" altLang="ja-JP" dirty="0" smtClean="0"/>
              <a:t>41</a:t>
            </a:r>
            <a:r>
              <a:rPr kumimoji="1" lang="ja-JP" altLang="en-US" dirty="0" smtClean="0"/>
              <a:t>）</a:t>
            </a:r>
            <a:r>
              <a:rPr kumimoji="1" lang="ja-JP" altLang="en-US" dirty="0" smtClean="0"/>
              <a:t>より、「売り込み」も態度を形成する要因になるのではないか</a:t>
            </a:r>
            <a:endParaRPr kumimoji="1" lang="ja-JP" altLang="en-US" dirty="0"/>
          </a:p>
        </p:txBody>
      </p:sp>
    </p:spTree>
    <p:extLst>
      <p:ext uri="{BB962C8B-B14F-4D97-AF65-F5344CB8AC3E}">
        <p14:creationId xmlns:p14="http://schemas.microsoft.com/office/powerpoint/2010/main" val="2575925858"/>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smtClean="0"/>
              <a:t>仮説</a:t>
            </a:r>
            <a:r>
              <a:rPr lang="en-US" altLang="ja-JP" dirty="0"/>
              <a:t>3</a:t>
            </a:r>
            <a:endParaRPr kumimoji="1" lang="ja-JP" altLang="en-US" dirty="0"/>
          </a:p>
        </p:txBody>
      </p:sp>
      <p:sp>
        <p:nvSpPr>
          <p:cNvPr id="4" name="スライド番号プレースホルダー 3"/>
          <p:cNvSpPr>
            <a:spLocks noGrp="1"/>
          </p:cNvSpPr>
          <p:nvPr>
            <p:ph type="sldNum" sz="quarter" idx="12"/>
          </p:nvPr>
        </p:nvSpPr>
        <p:spPr/>
        <p:txBody>
          <a:bodyPr/>
          <a:lstStyle/>
          <a:p>
            <a:fld id="{F46A3120-87D5-48FE-95FF-B9D32DB3470B}" type="slidenum">
              <a:rPr lang="ja-JP" altLang="en-US" smtClean="0"/>
              <a:pPr/>
              <a:t>46</a:t>
            </a:fld>
            <a:endParaRPr lang="ja-JP" altLang="en-US" dirty="0"/>
          </a:p>
        </p:txBody>
      </p:sp>
      <p:grpSp>
        <p:nvGrpSpPr>
          <p:cNvPr id="81" name="グループ化 80"/>
          <p:cNvGrpSpPr/>
          <p:nvPr/>
        </p:nvGrpSpPr>
        <p:grpSpPr>
          <a:xfrm>
            <a:off x="1177560" y="2406822"/>
            <a:ext cx="9897840" cy="2844630"/>
            <a:chOff x="1145791" y="2388677"/>
            <a:chExt cx="9897840" cy="2844630"/>
          </a:xfrm>
        </p:grpSpPr>
        <p:grpSp>
          <p:nvGrpSpPr>
            <p:cNvPr id="80" name="グループ化 79"/>
            <p:cNvGrpSpPr/>
            <p:nvPr/>
          </p:nvGrpSpPr>
          <p:grpSpPr>
            <a:xfrm>
              <a:off x="1145791" y="2388677"/>
              <a:ext cx="9897840" cy="2844630"/>
              <a:chOff x="1145791" y="2388677"/>
              <a:chExt cx="9897840" cy="2844630"/>
            </a:xfrm>
          </p:grpSpPr>
          <p:grpSp>
            <p:nvGrpSpPr>
              <p:cNvPr id="15" name="グループ化 14"/>
              <p:cNvGrpSpPr/>
              <p:nvPr/>
            </p:nvGrpSpPr>
            <p:grpSpPr>
              <a:xfrm>
                <a:off x="1145791" y="2388677"/>
                <a:ext cx="9897840" cy="2844630"/>
                <a:chOff x="1145791" y="2388677"/>
                <a:chExt cx="9897840" cy="2844630"/>
              </a:xfrm>
            </p:grpSpPr>
            <p:grpSp>
              <p:nvGrpSpPr>
                <p:cNvPr id="75" name="グループ化 74"/>
                <p:cNvGrpSpPr/>
                <p:nvPr/>
              </p:nvGrpSpPr>
              <p:grpSpPr>
                <a:xfrm>
                  <a:off x="1145791" y="2388677"/>
                  <a:ext cx="4529931" cy="2831388"/>
                  <a:chOff x="1048564" y="2396761"/>
                  <a:chExt cx="4529931" cy="2831388"/>
                </a:xfrm>
              </p:grpSpPr>
              <p:sp>
                <p:nvSpPr>
                  <p:cNvPr id="46" name="テキスト ボックス 45"/>
                  <p:cNvSpPr txBox="1"/>
                  <p:nvPr/>
                </p:nvSpPr>
                <p:spPr>
                  <a:xfrm>
                    <a:off x="2716990" y="2396761"/>
                    <a:ext cx="425002" cy="477054"/>
                  </a:xfrm>
                  <a:prstGeom prst="rect">
                    <a:avLst/>
                  </a:prstGeom>
                  <a:noFill/>
                </p:spPr>
                <p:txBody>
                  <a:bodyPr wrap="square" rtlCol="0">
                    <a:spAutoFit/>
                  </a:bodyPr>
                  <a:lstStyle/>
                  <a:p>
                    <a:endParaRPr lang="ja-JP" altLang="en-US" sz="2500" dirty="0">
                      <a:solidFill>
                        <a:srgbClr val="EA506A"/>
                      </a:solidFill>
                    </a:endParaRPr>
                  </a:p>
                </p:txBody>
              </p:sp>
              <p:sp>
                <p:nvSpPr>
                  <p:cNvPr id="68" name="円/楕円 67"/>
                  <p:cNvSpPr/>
                  <p:nvPr/>
                </p:nvSpPr>
                <p:spPr>
                  <a:xfrm>
                    <a:off x="3878484" y="4300870"/>
                    <a:ext cx="1700011" cy="927279"/>
                  </a:xfrm>
                  <a:prstGeom prst="ellipse">
                    <a:avLst/>
                  </a:prstGeom>
                  <a:solidFill>
                    <a:srgbClr val="EEC8CD"/>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a:solidFill>
                          <a:srgbClr val="242852"/>
                        </a:solidFill>
                      </a:rPr>
                      <a:t>記事への信頼</a:t>
                    </a:r>
                  </a:p>
                </p:txBody>
              </p:sp>
              <p:sp>
                <p:nvSpPr>
                  <p:cNvPr id="70" name="円/楕円 69"/>
                  <p:cNvSpPr/>
                  <p:nvPr/>
                </p:nvSpPr>
                <p:spPr>
                  <a:xfrm>
                    <a:off x="1048564" y="3105635"/>
                    <a:ext cx="1700011" cy="927279"/>
                  </a:xfrm>
                  <a:prstGeom prst="ellipse">
                    <a:avLst/>
                  </a:prstGeom>
                  <a:solidFill>
                    <a:srgbClr val="EEC8CD"/>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a:solidFill>
                          <a:srgbClr val="242852"/>
                        </a:solidFill>
                      </a:rPr>
                      <a:t>記事への共感</a:t>
                    </a:r>
                  </a:p>
                </p:txBody>
              </p:sp>
            </p:grpSp>
            <p:grpSp>
              <p:nvGrpSpPr>
                <p:cNvPr id="14" name="グループ化 13"/>
                <p:cNvGrpSpPr/>
                <p:nvPr/>
              </p:nvGrpSpPr>
              <p:grpSpPr>
                <a:xfrm>
                  <a:off x="5990017" y="2794721"/>
                  <a:ext cx="5053614" cy="2438586"/>
                  <a:chOff x="5990017" y="2794721"/>
                  <a:chExt cx="5053614" cy="2438586"/>
                </a:xfrm>
              </p:grpSpPr>
              <p:grpSp>
                <p:nvGrpSpPr>
                  <p:cNvPr id="87" name="グループ化 86"/>
                  <p:cNvGrpSpPr/>
                  <p:nvPr/>
                </p:nvGrpSpPr>
                <p:grpSpPr>
                  <a:xfrm>
                    <a:off x="6615876" y="3093550"/>
                    <a:ext cx="4427755" cy="2139757"/>
                    <a:chOff x="6615876" y="3093550"/>
                    <a:chExt cx="4427755" cy="2139757"/>
                  </a:xfrm>
                </p:grpSpPr>
                <p:sp>
                  <p:nvSpPr>
                    <p:cNvPr id="6" name="円/楕円 5"/>
                    <p:cNvSpPr/>
                    <p:nvPr/>
                  </p:nvSpPr>
                  <p:spPr>
                    <a:xfrm>
                      <a:off x="6615876" y="3101635"/>
                      <a:ext cx="1700011" cy="927279"/>
                    </a:xfrm>
                    <a:prstGeom prst="ellipse">
                      <a:avLst/>
                    </a:prstGeom>
                    <a:solidFill>
                      <a:srgbClr val="EEC8CD"/>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a:solidFill>
                            <a:srgbClr val="242852"/>
                          </a:solidFill>
                        </a:rPr>
                        <a:t>記事への態度</a:t>
                      </a:r>
                    </a:p>
                  </p:txBody>
                </p:sp>
                <p:sp>
                  <p:nvSpPr>
                    <p:cNvPr id="9" name="円/楕円 8"/>
                    <p:cNvSpPr/>
                    <p:nvPr/>
                  </p:nvSpPr>
                  <p:spPr>
                    <a:xfrm>
                      <a:off x="9343620" y="4306028"/>
                      <a:ext cx="1700011" cy="927279"/>
                    </a:xfrm>
                    <a:prstGeom prst="ellipse">
                      <a:avLst/>
                    </a:prstGeom>
                    <a:solidFill>
                      <a:srgbClr val="EEC8CD"/>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a:solidFill>
                            <a:srgbClr val="242852"/>
                          </a:solidFill>
                        </a:rPr>
                        <a:t>購買意図</a:t>
                      </a:r>
                    </a:p>
                  </p:txBody>
                </p:sp>
                <p:sp>
                  <p:nvSpPr>
                    <p:cNvPr id="41" name="円/楕円 40"/>
                    <p:cNvSpPr/>
                    <p:nvPr/>
                  </p:nvSpPr>
                  <p:spPr>
                    <a:xfrm>
                      <a:off x="9279109" y="3093550"/>
                      <a:ext cx="1700011" cy="927279"/>
                    </a:xfrm>
                    <a:prstGeom prst="ellipse">
                      <a:avLst/>
                    </a:prstGeom>
                    <a:solidFill>
                      <a:srgbClr val="EEC8CD"/>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a:solidFill>
                            <a:srgbClr val="242852"/>
                          </a:solidFill>
                        </a:rPr>
                        <a:t>商品への態度</a:t>
                      </a:r>
                    </a:p>
                  </p:txBody>
                </p:sp>
              </p:grpSp>
              <p:sp>
                <p:nvSpPr>
                  <p:cNvPr id="47" name="テキスト ボックス 46"/>
                  <p:cNvSpPr txBox="1"/>
                  <p:nvPr/>
                </p:nvSpPr>
                <p:spPr>
                  <a:xfrm>
                    <a:off x="5990017" y="2794721"/>
                    <a:ext cx="425002" cy="477054"/>
                  </a:xfrm>
                  <a:prstGeom prst="rect">
                    <a:avLst/>
                  </a:prstGeom>
                  <a:noFill/>
                </p:spPr>
                <p:txBody>
                  <a:bodyPr wrap="square" rtlCol="0">
                    <a:spAutoFit/>
                  </a:bodyPr>
                  <a:lstStyle/>
                  <a:p>
                    <a:endParaRPr lang="ja-JP" altLang="en-US" sz="2500" dirty="0">
                      <a:solidFill>
                        <a:srgbClr val="EA506A"/>
                      </a:solidFill>
                    </a:endParaRPr>
                  </a:p>
                </p:txBody>
              </p:sp>
            </p:grpSp>
          </p:grpSp>
          <p:cxnSp>
            <p:nvCxnSpPr>
              <p:cNvPr id="39" name="直線矢印コネクタ 38"/>
              <p:cNvCxnSpPr>
                <a:stCxn id="70" idx="5"/>
                <a:endCxn id="68" idx="1"/>
              </p:cNvCxnSpPr>
              <p:nvPr/>
            </p:nvCxnSpPr>
            <p:spPr>
              <a:xfrm>
                <a:off x="2596841" y="3889033"/>
                <a:ext cx="1627831" cy="539550"/>
              </a:xfrm>
              <a:prstGeom prst="straightConnector1">
                <a:avLst/>
              </a:prstGeom>
              <a:ln w="76200">
                <a:tailEnd type="triangle"/>
              </a:ln>
            </p:spPr>
            <p:style>
              <a:lnRef idx="1">
                <a:schemeClr val="accent1"/>
              </a:lnRef>
              <a:fillRef idx="0">
                <a:schemeClr val="accent1"/>
              </a:fillRef>
              <a:effectRef idx="0">
                <a:schemeClr val="accent1"/>
              </a:effectRef>
              <a:fontRef idx="minor">
                <a:schemeClr val="tx1"/>
              </a:fontRef>
            </p:style>
          </p:cxnSp>
          <p:cxnSp>
            <p:nvCxnSpPr>
              <p:cNvPr id="42" name="直線矢印コネクタ 41"/>
              <p:cNvCxnSpPr>
                <a:stCxn id="49" idx="6"/>
                <a:endCxn id="68" idx="2"/>
              </p:cNvCxnSpPr>
              <p:nvPr/>
            </p:nvCxnSpPr>
            <p:spPr>
              <a:xfrm flipV="1">
                <a:off x="2880695" y="4756426"/>
                <a:ext cx="1095016" cy="13241"/>
              </a:xfrm>
              <a:prstGeom prst="straightConnector1">
                <a:avLst/>
              </a:prstGeom>
              <a:ln w="76200">
                <a:tailEnd type="triangle"/>
              </a:ln>
            </p:spPr>
            <p:style>
              <a:lnRef idx="1">
                <a:schemeClr val="accent1"/>
              </a:lnRef>
              <a:fillRef idx="0">
                <a:schemeClr val="accent1"/>
              </a:fillRef>
              <a:effectRef idx="0">
                <a:schemeClr val="accent1"/>
              </a:effectRef>
              <a:fontRef idx="minor">
                <a:schemeClr val="tx1"/>
              </a:fontRef>
            </p:style>
          </p:cxnSp>
          <p:cxnSp>
            <p:nvCxnSpPr>
              <p:cNvPr id="44" name="直線矢印コネクタ 43"/>
              <p:cNvCxnSpPr>
                <a:stCxn id="68" idx="6"/>
                <a:endCxn id="6" idx="3"/>
              </p:cNvCxnSpPr>
              <p:nvPr/>
            </p:nvCxnSpPr>
            <p:spPr>
              <a:xfrm flipV="1">
                <a:off x="5675722" y="3893117"/>
                <a:ext cx="1189115" cy="863309"/>
              </a:xfrm>
              <a:prstGeom prst="straightConnector1">
                <a:avLst/>
              </a:prstGeom>
              <a:ln w="76200">
                <a:tailEnd type="triangle"/>
              </a:ln>
            </p:spPr>
            <p:style>
              <a:lnRef idx="1">
                <a:schemeClr val="accent1"/>
              </a:lnRef>
              <a:fillRef idx="0">
                <a:schemeClr val="accent1"/>
              </a:fillRef>
              <a:effectRef idx="0">
                <a:schemeClr val="accent1"/>
              </a:effectRef>
              <a:fontRef idx="minor">
                <a:schemeClr val="tx1"/>
              </a:fontRef>
            </p:style>
          </p:cxnSp>
          <p:cxnSp>
            <p:nvCxnSpPr>
              <p:cNvPr id="51" name="直線矢印コネクタ 50"/>
              <p:cNvCxnSpPr>
                <a:stCxn id="6" idx="5"/>
                <a:endCxn id="9" idx="2"/>
              </p:cNvCxnSpPr>
              <p:nvPr/>
            </p:nvCxnSpPr>
            <p:spPr>
              <a:xfrm>
                <a:off x="8066926" y="3893117"/>
                <a:ext cx="1276694" cy="876551"/>
              </a:xfrm>
              <a:prstGeom prst="straightConnector1">
                <a:avLst/>
              </a:prstGeom>
              <a:ln w="76200">
                <a:tailEnd type="triangle"/>
              </a:ln>
            </p:spPr>
            <p:style>
              <a:lnRef idx="1">
                <a:schemeClr val="accent1"/>
              </a:lnRef>
              <a:fillRef idx="0">
                <a:schemeClr val="accent1"/>
              </a:fillRef>
              <a:effectRef idx="0">
                <a:schemeClr val="accent1"/>
              </a:effectRef>
              <a:fontRef idx="minor">
                <a:schemeClr val="tx1"/>
              </a:fontRef>
            </p:style>
          </p:cxnSp>
        </p:grpSp>
        <p:cxnSp>
          <p:nvCxnSpPr>
            <p:cNvPr id="65" name="直線矢印コネクタ 64"/>
            <p:cNvCxnSpPr>
              <a:stCxn id="6" idx="6"/>
              <a:endCxn id="41" idx="2"/>
            </p:cNvCxnSpPr>
            <p:nvPr/>
          </p:nvCxnSpPr>
          <p:spPr>
            <a:xfrm flipV="1">
              <a:off x="8315887" y="3557190"/>
              <a:ext cx="963222" cy="8085"/>
            </a:xfrm>
            <a:prstGeom prst="straightConnector1">
              <a:avLst/>
            </a:prstGeom>
            <a:ln w="76200">
              <a:tailEnd type="triangle"/>
            </a:ln>
          </p:spPr>
          <p:style>
            <a:lnRef idx="1">
              <a:schemeClr val="accent1"/>
            </a:lnRef>
            <a:fillRef idx="0">
              <a:schemeClr val="accent1"/>
            </a:fillRef>
            <a:effectRef idx="0">
              <a:schemeClr val="accent1"/>
            </a:effectRef>
            <a:fontRef idx="minor">
              <a:schemeClr val="tx1"/>
            </a:fontRef>
          </p:style>
        </p:cxnSp>
      </p:grpSp>
      <p:sp>
        <p:nvSpPr>
          <p:cNvPr id="49" name="円/楕円 48"/>
          <p:cNvSpPr/>
          <p:nvPr/>
        </p:nvSpPr>
        <p:spPr>
          <a:xfrm>
            <a:off x="1180684" y="4306027"/>
            <a:ext cx="1700011" cy="927279"/>
          </a:xfrm>
          <a:prstGeom prst="ellipse">
            <a:avLst/>
          </a:prstGeom>
          <a:solidFill>
            <a:srgbClr val="EEC8CD"/>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600" dirty="0">
                <a:solidFill>
                  <a:srgbClr val="242852"/>
                </a:solidFill>
              </a:rPr>
              <a:t>企業の専門性・確実性</a:t>
            </a:r>
          </a:p>
        </p:txBody>
      </p:sp>
      <p:sp>
        <p:nvSpPr>
          <p:cNvPr id="89" name="角丸四角形 88"/>
          <p:cNvSpPr/>
          <p:nvPr/>
        </p:nvSpPr>
        <p:spPr>
          <a:xfrm>
            <a:off x="9516251" y="2879676"/>
            <a:ext cx="1289539" cy="398024"/>
          </a:xfrm>
          <a:prstGeom prst="roundRect">
            <a:avLst/>
          </a:prstGeom>
          <a:solidFill>
            <a:srgbClr val="FED78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a:solidFill>
                  <a:srgbClr val="242852"/>
                </a:solidFill>
              </a:rPr>
              <a:t>好ましさ</a:t>
            </a:r>
          </a:p>
        </p:txBody>
      </p:sp>
      <p:sp>
        <p:nvSpPr>
          <p:cNvPr id="92" name="角丸四角形 91"/>
          <p:cNvSpPr/>
          <p:nvPr/>
        </p:nvSpPr>
        <p:spPr>
          <a:xfrm>
            <a:off x="4256441" y="5536651"/>
            <a:ext cx="1160202" cy="399245"/>
          </a:xfrm>
          <a:prstGeom prst="roundRect">
            <a:avLst/>
          </a:prstGeom>
          <a:solidFill>
            <a:srgbClr val="FED78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a:solidFill>
                  <a:srgbClr val="242852"/>
                </a:solidFill>
              </a:rPr>
              <a:t>役に立つ</a:t>
            </a:r>
          </a:p>
        </p:txBody>
      </p:sp>
      <p:sp>
        <p:nvSpPr>
          <p:cNvPr id="93" name="角丸四角形 92"/>
          <p:cNvSpPr/>
          <p:nvPr/>
        </p:nvSpPr>
        <p:spPr>
          <a:xfrm>
            <a:off x="4256441" y="5102413"/>
            <a:ext cx="1160202" cy="399245"/>
          </a:xfrm>
          <a:prstGeom prst="roundRect">
            <a:avLst/>
          </a:prstGeom>
          <a:solidFill>
            <a:srgbClr val="FED78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a:solidFill>
                  <a:srgbClr val="242852"/>
                </a:solidFill>
              </a:rPr>
              <a:t>価値</a:t>
            </a:r>
          </a:p>
        </p:txBody>
      </p:sp>
      <p:sp>
        <p:nvSpPr>
          <p:cNvPr id="50" name="角丸四角形 49"/>
          <p:cNvSpPr/>
          <p:nvPr/>
        </p:nvSpPr>
        <p:spPr>
          <a:xfrm>
            <a:off x="9277554" y="5123048"/>
            <a:ext cx="2004123" cy="413603"/>
          </a:xfrm>
          <a:prstGeom prst="roundRect">
            <a:avLst/>
          </a:prstGeom>
          <a:solidFill>
            <a:srgbClr val="FED78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a:solidFill>
                  <a:srgbClr val="242852"/>
                </a:solidFill>
              </a:rPr>
              <a:t>買いたいと思う</a:t>
            </a:r>
          </a:p>
        </p:txBody>
      </p:sp>
      <p:cxnSp>
        <p:nvCxnSpPr>
          <p:cNvPr id="45" name="直線矢印コネクタ 44"/>
          <p:cNvCxnSpPr/>
          <p:nvPr/>
        </p:nvCxnSpPr>
        <p:spPr>
          <a:xfrm flipV="1">
            <a:off x="2817297" y="2969941"/>
            <a:ext cx="1284856" cy="471472"/>
          </a:xfrm>
          <a:prstGeom prst="straightConnector1">
            <a:avLst/>
          </a:prstGeom>
          <a:ln w="76200">
            <a:tailEnd type="triangle"/>
          </a:ln>
        </p:spPr>
        <p:style>
          <a:lnRef idx="1">
            <a:schemeClr val="accent1"/>
          </a:lnRef>
          <a:fillRef idx="0">
            <a:schemeClr val="accent1"/>
          </a:fillRef>
          <a:effectRef idx="0">
            <a:schemeClr val="accent1"/>
          </a:effectRef>
          <a:fontRef idx="minor">
            <a:schemeClr val="tx1"/>
          </a:fontRef>
        </p:style>
      </p:cxnSp>
      <p:sp>
        <p:nvSpPr>
          <p:cNvPr id="57" name="円/楕円 56"/>
          <p:cNvSpPr/>
          <p:nvPr/>
        </p:nvSpPr>
        <p:spPr>
          <a:xfrm>
            <a:off x="4101793" y="2482586"/>
            <a:ext cx="1700011" cy="927279"/>
          </a:xfrm>
          <a:prstGeom prst="ellipse">
            <a:avLst/>
          </a:prstGeom>
          <a:solidFill>
            <a:srgbClr val="EEC8CD"/>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a:solidFill>
                  <a:srgbClr val="242852"/>
                </a:solidFill>
              </a:rPr>
              <a:t>記事への満足</a:t>
            </a:r>
          </a:p>
        </p:txBody>
      </p:sp>
      <p:cxnSp>
        <p:nvCxnSpPr>
          <p:cNvPr id="18" name="直線矢印コネクタ 17"/>
          <p:cNvCxnSpPr>
            <a:stCxn id="57" idx="6"/>
          </p:cNvCxnSpPr>
          <p:nvPr/>
        </p:nvCxnSpPr>
        <p:spPr>
          <a:xfrm>
            <a:off x="5801804" y="2946226"/>
            <a:ext cx="912034" cy="495187"/>
          </a:xfrm>
          <a:prstGeom prst="straightConnector1">
            <a:avLst/>
          </a:prstGeom>
          <a:ln w="76200">
            <a:tailEnd type="triangle"/>
          </a:ln>
        </p:spPr>
        <p:style>
          <a:lnRef idx="1">
            <a:schemeClr val="accent1"/>
          </a:lnRef>
          <a:fillRef idx="0">
            <a:schemeClr val="accent1"/>
          </a:fillRef>
          <a:effectRef idx="0">
            <a:schemeClr val="accent1"/>
          </a:effectRef>
          <a:fontRef idx="minor">
            <a:schemeClr val="tx1"/>
          </a:fontRef>
        </p:style>
      </p:cxnSp>
      <p:grpSp>
        <p:nvGrpSpPr>
          <p:cNvPr id="82" name="グループ化 81"/>
          <p:cNvGrpSpPr/>
          <p:nvPr/>
        </p:nvGrpSpPr>
        <p:grpSpPr>
          <a:xfrm>
            <a:off x="661011" y="1555428"/>
            <a:ext cx="8062540" cy="3940930"/>
            <a:chOff x="1107396" y="3108611"/>
            <a:chExt cx="8062540" cy="3940930"/>
          </a:xfrm>
        </p:grpSpPr>
        <p:grpSp>
          <p:nvGrpSpPr>
            <p:cNvPr id="91" name="グループ化 90"/>
            <p:cNvGrpSpPr/>
            <p:nvPr/>
          </p:nvGrpSpPr>
          <p:grpSpPr>
            <a:xfrm>
              <a:off x="1107396" y="3108611"/>
              <a:ext cx="8062540" cy="1671722"/>
              <a:chOff x="1107396" y="3108611"/>
              <a:chExt cx="8062540" cy="1671722"/>
            </a:xfrm>
          </p:grpSpPr>
          <p:sp>
            <p:nvSpPr>
              <p:cNvPr id="101" name="テキスト ボックス 100"/>
              <p:cNvSpPr txBox="1"/>
              <p:nvPr/>
            </p:nvSpPr>
            <p:spPr>
              <a:xfrm>
                <a:off x="8744934" y="3108611"/>
                <a:ext cx="425002" cy="477054"/>
              </a:xfrm>
              <a:prstGeom prst="rect">
                <a:avLst/>
              </a:prstGeom>
              <a:noFill/>
            </p:spPr>
            <p:txBody>
              <a:bodyPr wrap="square" rtlCol="0">
                <a:spAutoFit/>
              </a:bodyPr>
              <a:lstStyle/>
              <a:p>
                <a:endParaRPr kumimoji="1" lang="ja-JP" altLang="en-US" sz="2500" dirty="0">
                  <a:solidFill>
                    <a:schemeClr val="tx2"/>
                  </a:solidFill>
                </a:endParaRPr>
              </a:p>
            </p:txBody>
          </p:sp>
          <p:sp>
            <p:nvSpPr>
              <p:cNvPr id="100" name="角丸四角形 99"/>
              <p:cNvSpPr/>
              <p:nvPr/>
            </p:nvSpPr>
            <p:spPr>
              <a:xfrm>
                <a:off x="1107396" y="4184226"/>
                <a:ext cx="2705476" cy="596107"/>
              </a:xfrm>
              <a:prstGeom prst="roundRect">
                <a:avLst/>
              </a:prstGeom>
              <a:solidFill>
                <a:srgbClr val="FED78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600" dirty="0" smtClean="0">
                    <a:solidFill>
                      <a:schemeClr val="tx2"/>
                    </a:solidFill>
                  </a:rPr>
                  <a:t>読むことは</a:t>
                </a:r>
                <a:endParaRPr kumimoji="1" lang="en-US" altLang="ja-JP" sz="1600" dirty="0" smtClean="0">
                  <a:solidFill>
                    <a:schemeClr val="tx2"/>
                  </a:solidFill>
                </a:endParaRPr>
              </a:p>
              <a:p>
                <a:pPr algn="ctr"/>
                <a:r>
                  <a:rPr kumimoji="1" lang="ja-JP" altLang="en-US" sz="1600" dirty="0" smtClean="0">
                    <a:solidFill>
                      <a:schemeClr val="tx2"/>
                    </a:solidFill>
                  </a:rPr>
                  <a:t>悩みを解決するのに重要だ</a:t>
                </a:r>
                <a:endParaRPr kumimoji="1" lang="ja-JP" altLang="en-US" sz="1600" dirty="0">
                  <a:solidFill>
                    <a:schemeClr val="tx2"/>
                  </a:solidFill>
                </a:endParaRPr>
              </a:p>
            </p:txBody>
          </p:sp>
        </p:grpSp>
        <p:sp>
          <p:nvSpPr>
            <p:cNvPr id="90" name="角丸四角形 89"/>
            <p:cNvSpPr/>
            <p:nvPr/>
          </p:nvSpPr>
          <p:spPr>
            <a:xfrm>
              <a:off x="1561419" y="6650296"/>
              <a:ext cx="1797430" cy="399245"/>
            </a:xfrm>
            <a:prstGeom prst="roundRect">
              <a:avLst/>
            </a:prstGeom>
            <a:solidFill>
              <a:srgbClr val="FED78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smtClean="0">
                  <a:solidFill>
                    <a:schemeClr val="tx2"/>
                  </a:solidFill>
                </a:rPr>
                <a:t>情報量の豊富さ</a:t>
              </a:r>
              <a:endParaRPr kumimoji="1" lang="ja-JP" altLang="en-US" dirty="0">
                <a:solidFill>
                  <a:schemeClr val="tx2"/>
                </a:solidFill>
              </a:endParaRPr>
            </a:p>
          </p:txBody>
        </p:sp>
      </p:grpSp>
      <p:grpSp>
        <p:nvGrpSpPr>
          <p:cNvPr id="64" name="グループ化 63"/>
          <p:cNvGrpSpPr/>
          <p:nvPr/>
        </p:nvGrpSpPr>
        <p:grpSpPr>
          <a:xfrm>
            <a:off x="4037705" y="1814541"/>
            <a:ext cx="1887050" cy="826628"/>
            <a:chOff x="2889045" y="4708245"/>
            <a:chExt cx="1887050" cy="826628"/>
          </a:xfrm>
        </p:grpSpPr>
        <p:sp>
          <p:nvSpPr>
            <p:cNvPr id="66" name="角丸四角形 65"/>
            <p:cNvSpPr/>
            <p:nvPr/>
          </p:nvSpPr>
          <p:spPr>
            <a:xfrm>
              <a:off x="3114272" y="5135628"/>
              <a:ext cx="1381963" cy="399245"/>
            </a:xfrm>
            <a:prstGeom prst="roundRect">
              <a:avLst/>
            </a:prstGeom>
            <a:solidFill>
              <a:srgbClr val="FED78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smtClean="0">
                  <a:solidFill>
                    <a:srgbClr val="242852"/>
                  </a:solidFill>
                </a:rPr>
                <a:t>人に薦める</a:t>
              </a:r>
              <a:endParaRPr lang="ja-JP" altLang="en-US" dirty="0">
                <a:solidFill>
                  <a:srgbClr val="242852"/>
                </a:solidFill>
              </a:endParaRPr>
            </a:p>
          </p:txBody>
        </p:sp>
        <p:sp>
          <p:nvSpPr>
            <p:cNvPr id="67" name="角丸四角形 66"/>
            <p:cNvSpPr/>
            <p:nvPr/>
          </p:nvSpPr>
          <p:spPr>
            <a:xfrm>
              <a:off x="2889045" y="4708245"/>
              <a:ext cx="1887050" cy="399245"/>
            </a:xfrm>
            <a:prstGeom prst="roundRect">
              <a:avLst/>
            </a:prstGeom>
            <a:solidFill>
              <a:srgbClr val="FED78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smtClean="0">
                  <a:solidFill>
                    <a:srgbClr val="242852"/>
                  </a:solidFill>
                </a:rPr>
                <a:t>読んでよかった</a:t>
              </a:r>
              <a:endParaRPr lang="ja-JP" altLang="en-US" dirty="0">
                <a:solidFill>
                  <a:srgbClr val="242852"/>
                </a:solidFill>
              </a:endParaRPr>
            </a:p>
          </p:txBody>
        </p:sp>
      </p:grpSp>
      <p:grpSp>
        <p:nvGrpSpPr>
          <p:cNvPr id="105" name="グループ化 104"/>
          <p:cNvGrpSpPr/>
          <p:nvPr/>
        </p:nvGrpSpPr>
        <p:grpSpPr>
          <a:xfrm>
            <a:off x="6475702" y="2476377"/>
            <a:ext cx="2021888" cy="841485"/>
            <a:chOff x="6436254" y="3354730"/>
            <a:chExt cx="2021888" cy="841485"/>
          </a:xfrm>
        </p:grpSpPr>
        <p:sp>
          <p:nvSpPr>
            <p:cNvPr id="106" name="角丸四角形 105"/>
            <p:cNvSpPr/>
            <p:nvPr/>
          </p:nvSpPr>
          <p:spPr>
            <a:xfrm>
              <a:off x="6436254" y="3354730"/>
              <a:ext cx="2021888" cy="418115"/>
            </a:xfrm>
            <a:prstGeom prst="roundRect">
              <a:avLst/>
            </a:prstGeom>
            <a:solidFill>
              <a:srgbClr val="FED78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a:solidFill>
                    <a:srgbClr val="242852"/>
                  </a:solidFill>
                </a:rPr>
                <a:t>先</a:t>
              </a:r>
              <a:r>
                <a:rPr lang="ja-JP" altLang="en-US" dirty="0" smtClean="0">
                  <a:solidFill>
                    <a:srgbClr val="242852"/>
                  </a:solidFill>
                </a:rPr>
                <a:t>を読みたくなる</a:t>
              </a:r>
              <a:endParaRPr lang="ja-JP" altLang="en-US" dirty="0">
                <a:solidFill>
                  <a:srgbClr val="242852"/>
                </a:solidFill>
              </a:endParaRPr>
            </a:p>
          </p:txBody>
        </p:sp>
        <p:sp>
          <p:nvSpPr>
            <p:cNvPr id="107" name="角丸四角形 106"/>
            <p:cNvSpPr/>
            <p:nvPr/>
          </p:nvSpPr>
          <p:spPr>
            <a:xfrm>
              <a:off x="6802429" y="3798191"/>
              <a:ext cx="1289539" cy="398024"/>
            </a:xfrm>
            <a:prstGeom prst="roundRect">
              <a:avLst/>
            </a:prstGeom>
            <a:solidFill>
              <a:srgbClr val="FED78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a:solidFill>
                    <a:srgbClr val="242852"/>
                  </a:solidFill>
                </a:rPr>
                <a:t>好ましさ</a:t>
              </a:r>
            </a:p>
          </p:txBody>
        </p:sp>
      </p:grpSp>
      <p:sp>
        <p:nvSpPr>
          <p:cNvPr id="60" name="円/楕円 59"/>
          <p:cNvSpPr/>
          <p:nvPr/>
        </p:nvSpPr>
        <p:spPr>
          <a:xfrm>
            <a:off x="6663543" y="5058050"/>
            <a:ext cx="1700011" cy="927279"/>
          </a:xfrm>
          <a:prstGeom prst="ellipse">
            <a:avLst/>
          </a:prstGeom>
          <a:solidFill>
            <a:schemeClr val="accent5">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smtClean="0">
                <a:solidFill>
                  <a:schemeClr val="tx2"/>
                </a:solidFill>
              </a:rPr>
              <a:t>売り込み</a:t>
            </a:r>
            <a:endParaRPr kumimoji="1" lang="ja-JP" altLang="en-US" dirty="0">
              <a:solidFill>
                <a:schemeClr val="tx2"/>
              </a:solidFill>
            </a:endParaRPr>
          </a:p>
        </p:txBody>
      </p:sp>
      <p:cxnSp>
        <p:nvCxnSpPr>
          <p:cNvPr id="61" name="直線矢印コネクタ 60"/>
          <p:cNvCxnSpPr>
            <a:stCxn id="60" idx="2"/>
          </p:cNvCxnSpPr>
          <p:nvPr/>
        </p:nvCxnSpPr>
        <p:spPr>
          <a:xfrm flipH="1" flipV="1">
            <a:off x="5458530" y="5102413"/>
            <a:ext cx="1205013" cy="419277"/>
          </a:xfrm>
          <a:prstGeom prst="straightConnector1">
            <a:avLst/>
          </a:prstGeom>
          <a:ln w="76200">
            <a:solidFill>
              <a:schemeClr val="accent5">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62" name="直線矢印コネクタ 61"/>
          <p:cNvCxnSpPr>
            <a:stCxn id="60" idx="0"/>
          </p:cNvCxnSpPr>
          <p:nvPr/>
        </p:nvCxnSpPr>
        <p:spPr>
          <a:xfrm flipH="1" flipV="1">
            <a:off x="7497651" y="4047059"/>
            <a:ext cx="15898" cy="1010991"/>
          </a:xfrm>
          <a:prstGeom prst="straightConnector1">
            <a:avLst/>
          </a:prstGeom>
          <a:ln w="76200">
            <a:solidFill>
              <a:schemeClr val="accent5">
                <a:lumMod val="5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63" name="線吹き出し 1 (枠付き) 62"/>
          <p:cNvSpPr/>
          <p:nvPr/>
        </p:nvSpPr>
        <p:spPr>
          <a:xfrm>
            <a:off x="7301330" y="929381"/>
            <a:ext cx="3504460" cy="1137689"/>
          </a:xfrm>
          <a:prstGeom prst="borderCallout1">
            <a:avLst>
              <a:gd name="adj1" fmla="val 97080"/>
              <a:gd name="adj2" fmla="val 62043"/>
              <a:gd name="adj3" fmla="val 341595"/>
              <a:gd name="adj4" fmla="val 6491"/>
            </a:avLst>
          </a:prstGeom>
          <a:solidFill>
            <a:schemeClr val="accent5">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smtClean="0"/>
              <a:t>③自社商品を推しすぎると本来の情報を提供するという目的と異なり、不快感を覚えるのではないか</a:t>
            </a:r>
            <a:endParaRPr kumimoji="1" lang="ja-JP" altLang="en-US" dirty="0"/>
          </a:p>
        </p:txBody>
      </p:sp>
      <p:sp>
        <p:nvSpPr>
          <p:cNvPr id="69" name="線吹き出し 1 (枠付き) 68"/>
          <p:cNvSpPr/>
          <p:nvPr/>
        </p:nvSpPr>
        <p:spPr>
          <a:xfrm>
            <a:off x="1304807" y="5624511"/>
            <a:ext cx="2903282" cy="1143001"/>
          </a:xfrm>
          <a:prstGeom prst="borderCallout1">
            <a:avLst>
              <a:gd name="adj1" fmla="val 82052"/>
              <a:gd name="adj2" fmla="val 98984"/>
              <a:gd name="adj3" fmla="val -21475"/>
              <a:gd name="adj4" fmla="val 174752"/>
            </a:avLst>
          </a:prstGeom>
          <a:solidFill>
            <a:schemeClr val="accent5">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smtClean="0"/>
              <a:t>①売り込みの意図を感じた消費者は記事に信頼を抱きにくくなるのではないか</a:t>
            </a:r>
            <a:endParaRPr kumimoji="1" lang="ja-JP" altLang="en-US" dirty="0"/>
          </a:p>
        </p:txBody>
      </p:sp>
      <p:cxnSp>
        <p:nvCxnSpPr>
          <p:cNvPr id="71" name="直線矢印コネクタ 70"/>
          <p:cNvCxnSpPr/>
          <p:nvPr/>
        </p:nvCxnSpPr>
        <p:spPr>
          <a:xfrm flipH="1" flipV="1">
            <a:off x="5081984" y="3409865"/>
            <a:ext cx="1899240" cy="1753380"/>
          </a:xfrm>
          <a:prstGeom prst="straightConnector1">
            <a:avLst/>
          </a:prstGeom>
          <a:ln w="76200">
            <a:solidFill>
              <a:schemeClr val="accent5">
                <a:lumMod val="5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73" name="線吹き出し 1 (枠付き) 72"/>
          <p:cNvSpPr/>
          <p:nvPr/>
        </p:nvSpPr>
        <p:spPr>
          <a:xfrm>
            <a:off x="3700999" y="576795"/>
            <a:ext cx="3515061" cy="1143001"/>
          </a:xfrm>
          <a:prstGeom prst="borderCallout1">
            <a:avLst>
              <a:gd name="adj1" fmla="val 97075"/>
              <a:gd name="adj2" fmla="val 86778"/>
              <a:gd name="adj3" fmla="val 301193"/>
              <a:gd name="adj4" fmla="val 57667"/>
            </a:avLst>
          </a:prstGeom>
          <a:solidFill>
            <a:schemeClr val="accent5">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smtClean="0"/>
              <a:t>②売り込みの意図を感じた消費者は悩みを解決するためにサイトを訪れた目的を達成できず満足が小さくなるのではないか</a:t>
            </a:r>
            <a:endParaRPr kumimoji="1" lang="ja-JP" altLang="en-US" dirty="0"/>
          </a:p>
        </p:txBody>
      </p:sp>
      <p:sp>
        <p:nvSpPr>
          <p:cNvPr id="76" name="角丸四角形 75"/>
          <p:cNvSpPr/>
          <p:nvPr/>
        </p:nvSpPr>
        <p:spPr>
          <a:xfrm>
            <a:off x="1017863" y="2045752"/>
            <a:ext cx="2088292" cy="552364"/>
          </a:xfrm>
          <a:prstGeom prst="roundRect">
            <a:avLst/>
          </a:prstGeom>
          <a:solidFill>
            <a:srgbClr val="FED78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smtClean="0">
                <a:solidFill>
                  <a:schemeClr val="tx2"/>
                </a:solidFill>
              </a:rPr>
              <a:t>自分も悩みが</a:t>
            </a:r>
            <a:endParaRPr lang="en-US" altLang="ja-JP" dirty="0" smtClean="0">
              <a:solidFill>
                <a:schemeClr val="tx2"/>
              </a:solidFill>
            </a:endParaRPr>
          </a:p>
          <a:p>
            <a:pPr algn="ctr"/>
            <a:r>
              <a:rPr lang="ja-JP" altLang="en-US" dirty="0" smtClean="0">
                <a:solidFill>
                  <a:schemeClr val="tx2"/>
                </a:solidFill>
              </a:rPr>
              <a:t>解決できると思う</a:t>
            </a:r>
            <a:endParaRPr lang="ja-JP" altLang="en-US" dirty="0">
              <a:solidFill>
                <a:schemeClr val="tx2"/>
              </a:solidFill>
            </a:endParaRPr>
          </a:p>
        </p:txBody>
      </p:sp>
      <p:sp>
        <p:nvSpPr>
          <p:cNvPr id="85" name="角丸四角形 84"/>
          <p:cNvSpPr/>
          <p:nvPr/>
        </p:nvSpPr>
        <p:spPr>
          <a:xfrm>
            <a:off x="6402323" y="5822890"/>
            <a:ext cx="2426203" cy="413603"/>
          </a:xfrm>
          <a:prstGeom prst="roundRect">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smtClean="0">
                <a:solidFill>
                  <a:srgbClr val="242852"/>
                </a:solidFill>
              </a:rPr>
              <a:t>買わせようという意図</a:t>
            </a:r>
            <a:endParaRPr lang="ja-JP" altLang="en-US" dirty="0">
              <a:solidFill>
                <a:srgbClr val="242852"/>
              </a:solidFill>
            </a:endParaRPr>
          </a:p>
        </p:txBody>
      </p:sp>
      <p:sp>
        <p:nvSpPr>
          <p:cNvPr id="86" name="角丸四角形 85"/>
          <p:cNvSpPr/>
          <p:nvPr/>
        </p:nvSpPr>
        <p:spPr>
          <a:xfrm>
            <a:off x="6446788" y="6268808"/>
            <a:ext cx="2352971" cy="413603"/>
          </a:xfrm>
          <a:prstGeom prst="roundRect">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smtClean="0">
                <a:solidFill>
                  <a:srgbClr val="242852"/>
                </a:solidFill>
              </a:rPr>
              <a:t>自社商品のアピール</a:t>
            </a:r>
            <a:endParaRPr lang="ja-JP" altLang="en-US" dirty="0">
              <a:solidFill>
                <a:srgbClr val="242852"/>
              </a:solidFill>
            </a:endParaRPr>
          </a:p>
        </p:txBody>
      </p:sp>
      <p:sp>
        <p:nvSpPr>
          <p:cNvPr id="74" name="角丸四角形 73"/>
          <p:cNvSpPr/>
          <p:nvPr/>
        </p:nvSpPr>
        <p:spPr>
          <a:xfrm>
            <a:off x="9516252" y="2455073"/>
            <a:ext cx="1289539" cy="398024"/>
          </a:xfrm>
          <a:prstGeom prst="roundRect">
            <a:avLst/>
          </a:prstGeom>
          <a:solidFill>
            <a:srgbClr val="FED78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smtClean="0">
                <a:solidFill>
                  <a:srgbClr val="242852"/>
                </a:solidFill>
              </a:rPr>
              <a:t>信頼できる</a:t>
            </a:r>
            <a:endParaRPr lang="ja-JP" altLang="en-US" dirty="0">
              <a:solidFill>
                <a:srgbClr val="242852"/>
              </a:solidFill>
            </a:endParaRPr>
          </a:p>
        </p:txBody>
      </p:sp>
      <p:sp>
        <p:nvSpPr>
          <p:cNvPr id="79" name="角丸四角形 78"/>
          <p:cNvSpPr/>
          <p:nvPr/>
        </p:nvSpPr>
        <p:spPr>
          <a:xfrm>
            <a:off x="9516251" y="2040537"/>
            <a:ext cx="1289539" cy="398024"/>
          </a:xfrm>
          <a:prstGeom prst="roundRect">
            <a:avLst/>
          </a:prstGeom>
          <a:solidFill>
            <a:srgbClr val="FED78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smtClean="0">
                <a:solidFill>
                  <a:srgbClr val="242852"/>
                </a:solidFill>
              </a:rPr>
              <a:t>使いたい</a:t>
            </a:r>
            <a:endParaRPr lang="ja-JP" altLang="en-US" dirty="0">
              <a:solidFill>
                <a:srgbClr val="242852"/>
              </a:solidFill>
            </a:endParaRPr>
          </a:p>
        </p:txBody>
      </p:sp>
      <p:sp>
        <p:nvSpPr>
          <p:cNvPr id="3" name="テキスト ボックス 2"/>
          <p:cNvSpPr txBox="1"/>
          <p:nvPr/>
        </p:nvSpPr>
        <p:spPr>
          <a:xfrm>
            <a:off x="6129867" y="5058050"/>
            <a:ext cx="517778" cy="461665"/>
          </a:xfrm>
          <a:prstGeom prst="rect">
            <a:avLst/>
          </a:prstGeom>
          <a:noFill/>
        </p:spPr>
        <p:txBody>
          <a:bodyPr wrap="square" rtlCol="0">
            <a:spAutoFit/>
          </a:bodyPr>
          <a:lstStyle/>
          <a:p>
            <a:r>
              <a:rPr kumimoji="1" lang="ja-JP" altLang="en-US" sz="2400" dirty="0" smtClean="0">
                <a:solidFill>
                  <a:schemeClr val="accent5">
                    <a:lumMod val="75000"/>
                  </a:schemeClr>
                </a:solidFill>
              </a:rPr>
              <a:t>－</a:t>
            </a:r>
            <a:endParaRPr kumimoji="1" lang="ja-JP" altLang="en-US" sz="2400" dirty="0">
              <a:solidFill>
                <a:schemeClr val="accent5">
                  <a:lumMod val="75000"/>
                </a:schemeClr>
              </a:solidFill>
            </a:endParaRPr>
          </a:p>
        </p:txBody>
      </p:sp>
      <p:sp>
        <p:nvSpPr>
          <p:cNvPr id="55" name="テキスト ボックス 54"/>
          <p:cNvSpPr txBox="1"/>
          <p:nvPr/>
        </p:nvSpPr>
        <p:spPr>
          <a:xfrm>
            <a:off x="7559215" y="4600991"/>
            <a:ext cx="517778" cy="461665"/>
          </a:xfrm>
          <a:prstGeom prst="rect">
            <a:avLst/>
          </a:prstGeom>
          <a:noFill/>
        </p:spPr>
        <p:txBody>
          <a:bodyPr wrap="square" rtlCol="0">
            <a:spAutoFit/>
          </a:bodyPr>
          <a:lstStyle/>
          <a:p>
            <a:r>
              <a:rPr kumimoji="1" lang="ja-JP" altLang="en-US" sz="2400" dirty="0" smtClean="0">
                <a:solidFill>
                  <a:schemeClr val="accent5">
                    <a:lumMod val="75000"/>
                  </a:schemeClr>
                </a:solidFill>
              </a:rPr>
              <a:t>－</a:t>
            </a:r>
            <a:endParaRPr kumimoji="1" lang="ja-JP" altLang="en-US" sz="2400" dirty="0">
              <a:solidFill>
                <a:schemeClr val="accent5">
                  <a:lumMod val="75000"/>
                </a:schemeClr>
              </a:solidFill>
            </a:endParaRPr>
          </a:p>
        </p:txBody>
      </p:sp>
      <p:sp>
        <p:nvSpPr>
          <p:cNvPr id="56" name="テキスト ボックス 55"/>
          <p:cNvSpPr txBox="1"/>
          <p:nvPr/>
        </p:nvSpPr>
        <p:spPr>
          <a:xfrm>
            <a:off x="6391108" y="4398405"/>
            <a:ext cx="517778" cy="461665"/>
          </a:xfrm>
          <a:prstGeom prst="rect">
            <a:avLst/>
          </a:prstGeom>
          <a:noFill/>
        </p:spPr>
        <p:txBody>
          <a:bodyPr wrap="square" rtlCol="0">
            <a:spAutoFit/>
          </a:bodyPr>
          <a:lstStyle/>
          <a:p>
            <a:r>
              <a:rPr kumimoji="1" lang="ja-JP" altLang="en-US" sz="2400" dirty="0" smtClean="0">
                <a:solidFill>
                  <a:schemeClr val="accent5">
                    <a:lumMod val="75000"/>
                  </a:schemeClr>
                </a:solidFill>
              </a:rPr>
              <a:t>－</a:t>
            </a:r>
            <a:endParaRPr kumimoji="1" lang="ja-JP" altLang="en-US" sz="2400" dirty="0">
              <a:solidFill>
                <a:schemeClr val="accent5">
                  <a:lumMod val="75000"/>
                </a:schemeClr>
              </a:solidFill>
            </a:endParaRPr>
          </a:p>
        </p:txBody>
      </p:sp>
    </p:spTree>
    <p:extLst>
      <p:ext uri="{BB962C8B-B14F-4D97-AF65-F5344CB8AC3E}">
        <p14:creationId xmlns:p14="http://schemas.microsoft.com/office/powerpoint/2010/main" val="2063892186"/>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事前</a:t>
            </a:r>
            <a:r>
              <a:rPr kumimoji="1" lang="ja-JP" altLang="en-US" dirty="0" smtClean="0"/>
              <a:t>調査</a:t>
            </a:r>
            <a:endParaRPr kumimoji="1" lang="ja-JP" altLang="en-US" dirty="0"/>
          </a:p>
        </p:txBody>
      </p:sp>
      <p:sp>
        <p:nvSpPr>
          <p:cNvPr id="4" name="スライド番号プレースホルダー 3"/>
          <p:cNvSpPr>
            <a:spLocks noGrp="1"/>
          </p:cNvSpPr>
          <p:nvPr>
            <p:ph type="sldNum" sz="quarter" idx="12"/>
          </p:nvPr>
        </p:nvSpPr>
        <p:spPr/>
        <p:txBody>
          <a:bodyPr/>
          <a:lstStyle/>
          <a:p>
            <a:fld id="{F46A3120-87D5-48FE-95FF-B9D32DB3470B}" type="slidenum">
              <a:rPr kumimoji="1" lang="ja-JP" altLang="en-US" smtClean="0"/>
              <a:t>47</a:t>
            </a:fld>
            <a:endParaRPr kumimoji="1" lang="ja-JP" altLang="en-US" dirty="0"/>
          </a:p>
        </p:txBody>
      </p:sp>
      <p:sp>
        <p:nvSpPr>
          <p:cNvPr id="6" name="メモ 5"/>
          <p:cNvSpPr/>
          <p:nvPr/>
        </p:nvSpPr>
        <p:spPr>
          <a:xfrm>
            <a:off x="1097280" y="2026508"/>
            <a:ext cx="5436973" cy="4433277"/>
          </a:xfrm>
          <a:prstGeom prst="foldedCorner">
            <a:avLst/>
          </a:prstGeom>
          <a:solidFill>
            <a:srgbClr val="FEF9D6"/>
          </a:solidFill>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ja-JP" altLang="en-US" dirty="0">
                <a:solidFill>
                  <a:schemeClr val="tx2"/>
                </a:solidFill>
              </a:rPr>
              <a:t>事前</a:t>
            </a:r>
            <a:r>
              <a:rPr lang="ja-JP" altLang="en-US" dirty="0" smtClean="0">
                <a:solidFill>
                  <a:schemeClr val="tx2"/>
                </a:solidFill>
              </a:rPr>
              <a:t>調査</a:t>
            </a:r>
            <a:endParaRPr lang="en-US" altLang="ja-JP" dirty="0" smtClean="0">
              <a:solidFill>
                <a:schemeClr val="tx2"/>
              </a:solidFill>
            </a:endParaRPr>
          </a:p>
          <a:p>
            <a:endParaRPr lang="en-US" altLang="ja-JP" dirty="0" smtClean="0">
              <a:solidFill>
                <a:schemeClr val="tx2"/>
              </a:solidFill>
            </a:endParaRPr>
          </a:p>
          <a:p>
            <a:r>
              <a:rPr lang="ja-JP" altLang="en-US" dirty="0" smtClean="0">
                <a:solidFill>
                  <a:schemeClr val="tx2"/>
                </a:solidFill>
              </a:rPr>
              <a:t>二日酔い</a:t>
            </a:r>
            <a:r>
              <a:rPr lang="ja-JP" altLang="en-US" dirty="0">
                <a:solidFill>
                  <a:schemeClr val="tx2"/>
                </a:solidFill>
              </a:rPr>
              <a:t>について困った・気になった場合どのような行動を</a:t>
            </a:r>
            <a:r>
              <a:rPr lang="ja-JP" altLang="en-US" dirty="0" smtClean="0">
                <a:solidFill>
                  <a:schemeClr val="tx2"/>
                </a:solidFill>
              </a:rPr>
              <a:t>とりますか。</a:t>
            </a:r>
            <a:endParaRPr lang="en-US" altLang="ja-JP" dirty="0" smtClean="0">
              <a:solidFill>
                <a:schemeClr val="tx2"/>
              </a:solidFill>
            </a:endParaRPr>
          </a:p>
          <a:p>
            <a:pPr algn="ctr"/>
            <a:r>
              <a:rPr lang="en-US" altLang="ja-JP" dirty="0" smtClean="0">
                <a:solidFill>
                  <a:schemeClr val="tx2"/>
                </a:solidFill>
              </a:rPr>
              <a:t>1</a:t>
            </a:r>
            <a:r>
              <a:rPr lang="ja-JP" altLang="en-US" dirty="0" smtClean="0">
                <a:solidFill>
                  <a:schemeClr val="tx2"/>
                </a:solidFill>
              </a:rPr>
              <a:t>知人に聞く　</a:t>
            </a:r>
            <a:r>
              <a:rPr lang="en-US" altLang="ja-JP" dirty="0" smtClean="0">
                <a:solidFill>
                  <a:schemeClr val="tx2"/>
                </a:solidFill>
              </a:rPr>
              <a:t>2</a:t>
            </a:r>
            <a:r>
              <a:rPr lang="ja-JP" altLang="en-US" dirty="0" smtClean="0">
                <a:solidFill>
                  <a:schemeClr val="tx2"/>
                </a:solidFill>
              </a:rPr>
              <a:t>ネットで検索　</a:t>
            </a:r>
            <a:r>
              <a:rPr lang="en-US" altLang="ja-JP" dirty="0" smtClean="0">
                <a:solidFill>
                  <a:schemeClr val="tx2"/>
                </a:solidFill>
              </a:rPr>
              <a:t>3</a:t>
            </a:r>
            <a:r>
              <a:rPr lang="ja-JP" altLang="en-US" dirty="0" smtClean="0">
                <a:solidFill>
                  <a:schemeClr val="tx2"/>
                </a:solidFill>
              </a:rPr>
              <a:t>何もしない</a:t>
            </a:r>
            <a:r>
              <a:rPr lang="ja-JP" altLang="en-US" dirty="0">
                <a:solidFill>
                  <a:schemeClr val="tx2"/>
                </a:solidFill>
              </a:rPr>
              <a:t>　</a:t>
            </a:r>
            <a:r>
              <a:rPr lang="en-US" altLang="ja-JP" dirty="0" smtClean="0">
                <a:solidFill>
                  <a:schemeClr val="tx2"/>
                </a:solidFill>
              </a:rPr>
              <a:t>4</a:t>
            </a:r>
            <a:r>
              <a:rPr lang="ja-JP" altLang="en-US" dirty="0" smtClean="0">
                <a:solidFill>
                  <a:schemeClr val="tx2"/>
                </a:solidFill>
              </a:rPr>
              <a:t>その他</a:t>
            </a:r>
            <a:endParaRPr lang="ja-JP" altLang="en-US" dirty="0">
              <a:solidFill>
                <a:schemeClr val="tx2"/>
              </a:solidFill>
            </a:endParaRPr>
          </a:p>
          <a:p>
            <a:endParaRPr lang="en-US" altLang="ja-JP" dirty="0">
              <a:solidFill>
                <a:schemeClr val="tx2"/>
              </a:solidFill>
            </a:endParaRPr>
          </a:p>
        </p:txBody>
      </p:sp>
      <p:graphicFrame>
        <p:nvGraphicFramePr>
          <p:cNvPr id="5" name="グラフ 4"/>
          <p:cNvGraphicFramePr>
            <a:graphicFrameLocks/>
          </p:cNvGraphicFramePr>
          <p:nvPr>
            <p:extLst>
              <p:ext uri="{D42A27DB-BD31-4B8C-83A1-F6EECF244321}">
                <p14:modId xmlns:p14="http://schemas.microsoft.com/office/powerpoint/2010/main" val="796875021"/>
              </p:ext>
            </p:extLst>
          </p:nvPr>
        </p:nvGraphicFramePr>
        <p:xfrm>
          <a:off x="1530417" y="3500317"/>
          <a:ext cx="4365057" cy="3140241"/>
        </p:xfrm>
        <a:graphic>
          <a:graphicData uri="http://schemas.openxmlformats.org/drawingml/2006/chart">
            <c:chart xmlns:c="http://schemas.openxmlformats.org/drawingml/2006/chart" xmlns:r="http://schemas.openxmlformats.org/officeDocument/2006/relationships" r:id="rId2"/>
          </a:graphicData>
        </a:graphic>
      </p:graphicFrame>
      <p:pic>
        <p:nvPicPr>
          <p:cNvPr id="10" name="図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137687" y="4954440"/>
            <a:ext cx="885139" cy="1169788"/>
          </a:xfrm>
          <a:prstGeom prst="rect">
            <a:avLst/>
          </a:prstGeom>
        </p:spPr>
      </p:pic>
      <p:sp>
        <p:nvSpPr>
          <p:cNvPr id="11" name="横巻き 10"/>
          <p:cNvSpPr/>
          <p:nvPr/>
        </p:nvSpPr>
        <p:spPr>
          <a:xfrm>
            <a:off x="6727424" y="2304013"/>
            <a:ext cx="5358715" cy="1883433"/>
          </a:xfrm>
          <a:prstGeom prst="horizontalScroll">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buFont typeface="Wingdings" panose="05000000000000000000" pitchFamily="2" charset="2"/>
              <a:buChar char="u"/>
            </a:pPr>
            <a:r>
              <a:rPr lang="ja-JP" altLang="en-US" dirty="0" smtClean="0">
                <a:solidFill>
                  <a:schemeClr val="tx2"/>
                </a:solidFill>
              </a:rPr>
              <a:t>大学生の約半数は二日酔いについて</a:t>
            </a:r>
            <a:endParaRPr lang="en-US" altLang="ja-JP" dirty="0" smtClean="0">
              <a:solidFill>
                <a:schemeClr val="tx2"/>
              </a:solidFill>
            </a:endParaRPr>
          </a:p>
          <a:p>
            <a:r>
              <a:rPr lang="ja-JP" altLang="en-US" dirty="0" smtClean="0">
                <a:solidFill>
                  <a:schemeClr val="tx1">
                    <a:lumMod val="75000"/>
                    <a:lumOff val="25000"/>
                  </a:schemeClr>
                </a:solidFill>
              </a:rPr>
              <a:t>困った</a:t>
            </a:r>
            <a:r>
              <a:rPr lang="ja-JP" altLang="en-US" dirty="0">
                <a:solidFill>
                  <a:schemeClr val="tx1">
                    <a:lumMod val="75000"/>
                    <a:lumOff val="25000"/>
                  </a:schemeClr>
                </a:solidFill>
              </a:rPr>
              <a:t>・気に</a:t>
            </a:r>
            <a:r>
              <a:rPr lang="ja-JP" altLang="en-US" dirty="0" smtClean="0">
                <a:solidFill>
                  <a:schemeClr val="tx1">
                    <a:lumMod val="75000"/>
                    <a:lumOff val="25000"/>
                  </a:schemeClr>
                </a:solidFill>
              </a:rPr>
              <a:t>なったときにネットで検索をしている</a:t>
            </a:r>
            <a:endParaRPr lang="en-US" altLang="ja-JP" dirty="0">
              <a:solidFill>
                <a:schemeClr val="tx2"/>
              </a:solidFill>
            </a:endParaRPr>
          </a:p>
        </p:txBody>
      </p:sp>
      <p:sp>
        <p:nvSpPr>
          <p:cNvPr id="12" name="下矢印 11"/>
          <p:cNvSpPr/>
          <p:nvPr/>
        </p:nvSpPr>
        <p:spPr>
          <a:xfrm>
            <a:off x="9014254" y="4316977"/>
            <a:ext cx="457200" cy="444843"/>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3" name="円形吹き出し 12"/>
          <p:cNvSpPr/>
          <p:nvPr/>
        </p:nvSpPr>
        <p:spPr>
          <a:xfrm>
            <a:off x="8022826" y="4891351"/>
            <a:ext cx="3876406" cy="1232877"/>
          </a:xfrm>
          <a:prstGeom prst="wedgeEllipseCallout">
            <a:avLst>
              <a:gd name="adj1" fmla="val -47172"/>
              <a:gd name="adj2" fmla="val 38446"/>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1600" dirty="0" smtClean="0"/>
              <a:t>サイト：</a:t>
            </a:r>
            <a:endParaRPr lang="en-US" altLang="ja-JP" sz="1600" dirty="0" smtClean="0"/>
          </a:p>
          <a:p>
            <a:pPr algn="ctr"/>
            <a:r>
              <a:rPr lang="ja-JP" altLang="en-US" sz="2500" dirty="0" smtClean="0"/>
              <a:t>二日酔いについ</a:t>
            </a:r>
            <a:r>
              <a:rPr lang="ja-JP" altLang="en-US" sz="2500" dirty="0"/>
              <a:t>て</a:t>
            </a:r>
            <a:endParaRPr kumimoji="1" lang="ja-JP" altLang="en-US" sz="2500" dirty="0"/>
          </a:p>
        </p:txBody>
      </p:sp>
    </p:spTree>
    <p:extLst>
      <p:ext uri="{BB962C8B-B14F-4D97-AF65-F5344CB8AC3E}">
        <p14:creationId xmlns:p14="http://schemas.microsoft.com/office/powerpoint/2010/main" val="615456984"/>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本調査概要</a:t>
            </a:r>
            <a:endParaRPr kumimoji="1" lang="ja-JP" altLang="en-US" dirty="0"/>
          </a:p>
        </p:txBody>
      </p:sp>
      <p:sp>
        <p:nvSpPr>
          <p:cNvPr id="4" name="スライド番号プレースホルダー 3"/>
          <p:cNvSpPr>
            <a:spLocks noGrp="1"/>
          </p:cNvSpPr>
          <p:nvPr>
            <p:ph type="sldNum" sz="quarter" idx="12"/>
          </p:nvPr>
        </p:nvSpPr>
        <p:spPr/>
        <p:txBody>
          <a:bodyPr/>
          <a:lstStyle/>
          <a:p>
            <a:fld id="{F46A3120-87D5-48FE-95FF-B9D32DB3470B}" type="slidenum">
              <a:rPr kumimoji="1" lang="ja-JP" altLang="en-US" smtClean="0"/>
              <a:t>48</a:t>
            </a:fld>
            <a:endParaRPr kumimoji="1" lang="ja-JP" altLang="en-US"/>
          </a:p>
        </p:txBody>
      </p:sp>
      <p:graphicFrame>
        <p:nvGraphicFramePr>
          <p:cNvPr id="5" name="表 4"/>
          <p:cNvGraphicFramePr>
            <a:graphicFrameLocks noGrp="1"/>
          </p:cNvGraphicFramePr>
          <p:nvPr>
            <p:extLst>
              <p:ext uri="{D42A27DB-BD31-4B8C-83A1-F6EECF244321}">
                <p14:modId xmlns:p14="http://schemas.microsoft.com/office/powerpoint/2010/main" val="294525925"/>
              </p:ext>
            </p:extLst>
          </p:nvPr>
        </p:nvGraphicFramePr>
        <p:xfrm>
          <a:off x="2165937" y="1795850"/>
          <a:ext cx="7734522" cy="4642909"/>
        </p:xfrm>
        <a:graphic>
          <a:graphicData uri="http://schemas.openxmlformats.org/drawingml/2006/table">
            <a:tbl>
              <a:tblPr firstRow="1" bandRow="1">
                <a:tableStyleId>{5C22544A-7EE6-4342-B048-85BDC9FD1C3A}</a:tableStyleId>
              </a:tblPr>
              <a:tblGrid>
                <a:gridCol w="1152288"/>
                <a:gridCol w="1154921"/>
                <a:gridCol w="2712340"/>
                <a:gridCol w="2714973"/>
              </a:tblGrid>
              <a:tr h="355080">
                <a:tc gridSpan="2">
                  <a:txBody>
                    <a:bodyPr/>
                    <a:lstStyle/>
                    <a:p>
                      <a:pPr algn="ctr"/>
                      <a:endParaRPr kumimoji="1" lang="ja-JP" altLang="en-US" dirty="0"/>
                    </a:p>
                  </a:txBody>
                  <a:tcPr/>
                </a:tc>
                <a:tc hMerge="1">
                  <a:txBody>
                    <a:bodyPr/>
                    <a:lstStyle/>
                    <a:p>
                      <a:endParaRPr kumimoji="1" lang="ja-JP" altLang="en-US"/>
                    </a:p>
                  </a:txBody>
                  <a:tcPr/>
                </a:tc>
                <a:tc gridSpan="2">
                  <a:txBody>
                    <a:bodyPr/>
                    <a:lstStyle/>
                    <a:p>
                      <a:pPr algn="l"/>
                      <a:endParaRPr kumimoji="1" lang="ja-JP" altLang="en-US" dirty="0"/>
                    </a:p>
                  </a:txBody>
                  <a:tcPr/>
                </a:tc>
                <a:tc hMerge="1">
                  <a:txBody>
                    <a:bodyPr/>
                    <a:lstStyle/>
                    <a:p>
                      <a:endParaRPr kumimoji="1" lang="ja-JP" altLang="en-US"/>
                    </a:p>
                  </a:txBody>
                  <a:tcPr/>
                </a:tc>
              </a:tr>
              <a:tr h="887700">
                <a:tc gridSpan="2">
                  <a:txBody>
                    <a:bodyPr/>
                    <a:lstStyle/>
                    <a:p>
                      <a:pPr algn="ctr"/>
                      <a:r>
                        <a:rPr kumimoji="1" lang="ja-JP" altLang="en-US" dirty="0" smtClean="0"/>
                        <a:t>調査目的</a:t>
                      </a:r>
                      <a:endParaRPr kumimoji="1" lang="ja-JP" altLang="en-US" dirty="0"/>
                    </a:p>
                  </a:txBody>
                  <a:tcPr anchor="ctr"/>
                </a:tc>
                <a:tc hMerge="1">
                  <a:txBody>
                    <a:bodyPr/>
                    <a:lstStyle/>
                    <a:p>
                      <a:endParaRPr kumimoji="1" lang="ja-JP" altLang="en-US"/>
                    </a:p>
                  </a:txBody>
                  <a:tcPr/>
                </a:tc>
                <a:tc gridSpan="2">
                  <a:txBody>
                    <a:bodyPr/>
                    <a:lstStyle/>
                    <a:p>
                      <a:pPr algn="l"/>
                      <a:r>
                        <a:rPr lang="ja-JP" altLang="en-US" sz="1800" dirty="0" smtClean="0"/>
                        <a:t>ハウツー記事に対する態度を形成する要素を明らかにし、さらにその態度が商品に対する態度としてどのような影響を与えるのかを明らかにする。</a:t>
                      </a:r>
                      <a:endParaRPr lang="ja-JP" altLang="en-US" sz="1800" dirty="0"/>
                    </a:p>
                  </a:txBody>
                  <a:tcPr anchor="ctr"/>
                </a:tc>
                <a:tc hMerge="1">
                  <a:txBody>
                    <a:bodyPr/>
                    <a:lstStyle/>
                    <a:p>
                      <a:endParaRPr kumimoji="1" lang="ja-JP" altLang="en-US"/>
                    </a:p>
                  </a:txBody>
                  <a:tcPr/>
                </a:tc>
              </a:tr>
              <a:tr h="416833">
                <a:tc gridSpan="2">
                  <a:txBody>
                    <a:bodyPr/>
                    <a:lstStyle/>
                    <a:p>
                      <a:pPr algn="ctr"/>
                      <a:r>
                        <a:rPr kumimoji="1" lang="ja-JP" altLang="en-US" dirty="0" smtClean="0"/>
                        <a:t>調査対象</a:t>
                      </a:r>
                      <a:endParaRPr kumimoji="1" lang="ja-JP" altLang="en-US" b="1" dirty="0"/>
                    </a:p>
                  </a:txBody>
                  <a:tcPr anchor="ctr"/>
                </a:tc>
                <a:tc hMerge="1">
                  <a:txBody>
                    <a:bodyPr/>
                    <a:lstStyle/>
                    <a:p>
                      <a:endParaRPr kumimoji="1" lang="ja-JP" altLang="en-US"/>
                    </a:p>
                  </a:txBody>
                  <a:tcPr/>
                </a:tc>
                <a:tc gridSpan="2">
                  <a:txBody>
                    <a:bodyPr/>
                    <a:lstStyle/>
                    <a:p>
                      <a:pPr algn="l"/>
                      <a:r>
                        <a:rPr kumimoji="1" lang="ja-JP" altLang="en-US" dirty="0" smtClean="0"/>
                        <a:t>大学生以上の男女</a:t>
                      </a:r>
                      <a:endParaRPr kumimoji="1" lang="en-US" altLang="ja-JP" dirty="0" smtClean="0"/>
                    </a:p>
                  </a:txBody>
                  <a:tcPr anchor="ctr"/>
                </a:tc>
                <a:tc hMerge="1">
                  <a:txBody>
                    <a:bodyPr/>
                    <a:lstStyle/>
                    <a:p>
                      <a:endParaRPr kumimoji="1" lang="ja-JP" altLang="en-US"/>
                    </a:p>
                  </a:txBody>
                  <a:tcPr/>
                </a:tc>
              </a:tr>
              <a:tr h="436606">
                <a:tc gridSpan="2">
                  <a:txBody>
                    <a:bodyPr/>
                    <a:lstStyle/>
                    <a:p>
                      <a:pPr algn="ctr"/>
                      <a:r>
                        <a:rPr kumimoji="1" lang="ja-JP" altLang="en-US" dirty="0" smtClean="0"/>
                        <a:t>調査期間</a:t>
                      </a:r>
                      <a:endParaRPr kumimoji="1" lang="ja-JP" altLang="en-US" b="1" dirty="0"/>
                    </a:p>
                  </a:txBody>
                  <a:tcPr anchor="ctr"/>
                </a:tc>
                <a:tc hMerge="1">
                  <a:txBody>
                    <a:bodyPr/>
                    <a:lstStyle/>
                    <a:p>
                      <a:endParaRPr kumimoji="1" lang="ja-JP" altLang="en-US"/>
                    </a:p>
                  </a:txBody>
                  <a:tcPr/>
                </a:tc>
                <a:tc gridSpan="2">
                  <a:txBody>
                    <a:bodyPr/>
                    <a:lstStyle/>
                    <a:p>
                      <a:pPr algn="l"/>
                      <a:r>
                        <a:rPr kumimoji="1" lang="en-US" altLang="ja-JP" dirty="0" smtClean="0"/>
                        <a:t>2016</a:t>
                      </a:r>
                      <a:r>
                        <a:rPr kumimoji="1" lang="ja-JP" altLang="en-US" dirty="0" smtClean="0"/>
                        <a:t>年</a:t>
                      </a:r>
                      <a:r>
                        <a:rPr kumimoji="1" lang="en-US" altLang="ja-JP" dirty="0" smtClean="0"/>
                        <a:t>12</a:t>
                      </a:r>
                      <a:r>
                        <a:rPr kumimoji="1" lang="ja-JP" altLang="en-US" dirty="0" smtClean="0"/>
                        <a:t>月</a:t>
                      </a:r>
                      <a:r>
                        <a:rPr kumimoji="1" lang="en-US" altLang="ja-JP" dirty="0" smtClean="0"/>
                        <a:t>5</a:t>
                      </a:r>
                      <a:r>
                        <a:rPr kumimoji="1" lang="ja-JP" altLang="en-US" dirty="0" smtClean="0"/>
                        <a:t>日（月）～</a:t>
                      </a:r>
                      <a:r>
                        <a:rPr kumimoji="1" lang="en-US" altLang="ja-JP" dirty="0" smtClean="0"/>
                        <a:t>12</a:t>
                      </a:r>
                      <a:r>
                        <a:rPr kumimoji="1" lang="ja-JP" altLang="en-US" dirty="0" smtClean="0"/>
                        <a:t>月</a:t>
                      </a:r>
                      <a:r>
                        <a:rPr kumimoji="1" lang="en-US" altLang="ja-JP" dirty="0" smtClean="0"/>
                        <a:t>6</a:t>
                      </a:r>
                      <a:r>
                        <a:rPr kumimoji="1" lang="ja-JP" altLang="en-US" dirty="0" smtClean="0"/>
                        <a:t>日（火）</a:t>
                      </a:r>
                      <a:endParaRPr kumimoji="1" lang="ja-JP" altLang="en-US" b="1" dirty="0"/>
                    </a:p>
                  </a:txBody>
                  <a:tcPr anchor="ctr"/>
                </a:tc>
                <a:tc hMerge="1">
                  <a:txBody>
                    <a:bodyPr/>
                    <a:lstStyle/>
                    <a:p>
                      <a:endParaRPr kumimoji="1" lang="ja-JP" altLang="en-US"/>
                    </a:p>
                  </a:txBody>
                  <a:tcPr/>
                </a:tc>
              </a:tr>
              <a:tr h="1420320">
                <a:tc gridSpan="2">
                  <a:txBody>
                    <a:bodyPr/>
                    <a:lstStyle/>
                    <a:p>
                      <a:pPr algn="ctr"/>
                      <a:endParaRPr kumimoji="1" lang="en-US" altLang="ja-JP" dirty="0" smtClean="0"/>
                    </a:p>
                    <a:p>
                      <a:pPr algn="ctr"/>
                      <a:r>
                        <a:rPr kumimoji="1" lang="ja-JP" altLang="en-US" dirty="0" smtClean="0"/>
                        <a:t>サンプル数</a:t>
                      </a:r>
                      <a:endParaRPr kumimoji="1" lang="en-US" altLang="ja-JP" dirty="0" smtClean="0"/>
                    </a:p>
                    <a:p>
                      <a:pPr algn="ctr"/>
                      <a:endParaRPr kumimoji="1" lang="ja-JP" altLang="en-US" b="1" dirty="0"/>
                    </a:p>
                  </a:txBody>
                  <a:tcPr anchor="ctr"/>
                </a:tc>
                <a:tc hMerge="1">
                  <a:txBody>
                    <a:bodyPr/>
                    <a:lstStyle/>
                    <a:p>
                      <a:endParaRPr kumimoji="1" lang="ja-JP" altLang="en-US"/>
                    </a:p>
                  </a:txBody>
                  <a:tcPr/>
                </a:tc>
                <a:tc gridSpan="2">
                  <a:txBody>
                    <a:bodyPr/>
                    <a:lstStyle/>
                    <a:p>
                      <a:pPr algn="l"/>
                      <a:r>
                        <a:rPr kumimoji="1" lang="ja-JP" altLang="en-US" dirty="0" smtClean="0"/>
                        <a:t>総回答数　</a:t>
                      </a:r>
                      <a:r>
                        <a:rPr kumimoji="1" lang="en-US" altLang="ja-JP" dirty="0" smtClean="0"/>
                        <a:t>872</a:t>
                      </a:r>
                      <a:r>
                        <a:rPr kumimoji="1" lang="ja-JP" altLang="en-US" dirty="0" smtClean="0"/>
                        <a:t>人（内有効回答数　</a:t>
                      </a:r>
                      <a:r>
                        <a:rPr kumimoji="1" lang="en-US" altLang="ja-JP" dirty="0" smtClean="0"/>
                        <a:t>432</a:t>
                      </a:r>
                      <a:r>
                        <a:rPr kumimoji="1" lang="ja-JP" altLang="en-US" dirty="0" smtClean="0"/>
                        <a:t>人）</a:t>
                      </a:r>
                      <a:endParaRPr kumimoji="1" lang="en-US" altLang="ja-JP"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dirty="0" smtClean="0"/>
                        <a:t>（</a:t>
                      </a:r>
                      <a:r>
                        <a:rPr kumimoji="1" lang="en-US" altLang="ja-JP" dirty="0" smtClean="0"/>
                        <a:t>A</a:t>
                      </a:r>
                      <a:r>
                        <a:rPr kumimoji="1" lang="ja-JP" altLang="en-US" dirty="0" smtClean="0"/>
                        <a:t>）回答数　</a:t>
                      </a:r>
                      <a:r>
                        <a:rPr kumimoji="1" lang="en-US" altLang="ja-JP" dirty="0" smtClean="0"/>
                        <a:t>203</a:t>
                      </a:r>
                      <a:r>
                        <a:rPr kumimoji="1" lang="ja-JP" altLang="en-US" dirty="0" smtClean="0"/>
                        <a:t>人（内有効回答数　</a:t>
                      </a:r>
                      <a:r>
                        <a:rPr kumimoji="1" lang="en-US" altLang="ja-JP" dirty="0" smtClean="0"/>
                        <a:t>119</a:t>
                      </a:r>
                      <a:r>
                        <a:rPr kumimoji="1" lang="ja-JP" altLang="en-US" dirty="0" smtClean="0"/>
                        <a:t>人）</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dirty="0" smtClean="0"/>
                        <a:t>（</a:t>
                      </a:r>
                      <a:r>
                        <a:rPr kumimoji="1" lang="en-US" altLang="ja-JP" dirty="0" smtClean="0"/>
                        <a:t>B</a:t>
                      </a:r>
                      <a:r>
                        <a:rPr kumimoji="1" lang="ja-JP" altLang="en-US" dirty="0" smtClean="0"/>
                        <a:t>）回答数　</a:t>
                      </a:r>
                      <a:r>
                        <a:rPr kumimoji="1" lang="en-US" altLang="ja-JP" dirty="0" smtClean="0"/>
                        <a:t>210</a:t>
                      </a:r>
                      <a:r>
                        <a:rPr kumimoji="1" lang="ja-JP" altLang="en-US" dirty="0" smtClean="0"/>
                        <a:t>人（内有効回答数　</a:t>
                      </a:r>
                      <a:r>
                        <a:rPr kumimoji="1" lang="en-US" altLang="ja-JP" dirty="0" smtClean="0"/>
                        <a:t>105</a:t>
                      </a:r>
                      <a:r>
                        <a:rPr kumimoji="1" lang="ja-JP" altLang="en-US" dirty="0" smtClean="0"/>
                        <a:t>人）</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dirty="0" smtClean="0"/>
                        <a:t>（</a:t>
                      </a:r>
                      <a:r>
                        <a:rPr kumimoji="1" lang="en-US" altLang="ja-JP" dirty="0" smtClean="0"/>
                        <a:t>C</a:t>
                      </a:r>
                      <a:r>
                        <a:rPr kumimoji="1" lang="ja-JP" altLang="en-US" dirty="0" smtClean="0"/>
                        <a:t>）回答数　</a:t>
                      </a:r>
                      <a:r>
                        <a:rPr kumimoji="1" lang="en-US" altLang="ja-JP" dirty="0" smtClean="0"/>
                        <a:t>268</a:t>
                      </a:r>
                      <a:r>
                        <a:rPr kumimoji="1" lang="ja-JP" altLang="en-US" dirty="0" smtClean="0"/>
                        <a:t>人（内有効回答数　</a:t>
                      </a:r>
                      <a:r>
                        <a:rPr kumimoji="1" lang="en-US" altLang="ja-JP" dirty="0" smtClean="0"/>
                        <a:t>101</a:t>
                      </a:r>
                      <a:r>
                        <a:rPr kumimoji="1" lang="ja-JP" altLang="en-US" dirty="0" smtClean="0"/>
                        <a:t>人）</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dirty="0" smtClean="0"/>
                        <a:t>（</a:t>
                      </a:r>
                      <a:r>
                        <a:rPr kumimoji="1" lang="en-US" altLang="ja-JP" dirty="0" smtClean="0"/>
                        <a:t>D</a:t>
                      </a:r>
                      <a:r>
                        <a:rPr kumimoji="1" lang="ja-JP" altLang="en-US" dirty="0" smtClean="0"/>
                        <a:t>）回答数　</a:t>
                      </a:r>
                      <a:r>
                        <a:rPr kumimoji="1" lang="en-US" altLang="ja-JP" dirty="0" smtClean="0"/>
                        <a:t>191</a:t>
                      </a:r>
                      <a:r>
                        <a:rPr kumimoji="1" lang="ja-JP" altLang="en-US" dirty="0" smtClean="0"/>
                        <a:t>人（内有効回答数　</a:t>
                      </a:r>
                      <a:r>
                        <a:rPr kumimoji="1" lang="en-US" altLang="ja-JP" dirty="0" smtClean="0"/>
                        <a:t>107</a:t>
                      </a:r>
                      <a:r>
                        <a:rPr kumimoji="1" lang="ja-JP" altLang="en-US" dirty="0" smtClean="0"/>
                        <a:t>人）</a:t>
                      </a:r>
                      <a:endParaRPr kumimoji="1" lang="ja-JP" altLang="en-US" b="1" dirty="0" smtClean="0"/>
                    </a:p>
                  </a:txBody>
                  <a:tcPr anchor="ctr"/>
                </a:tc>
                <a:tc hMerge="1">
                  <a:txBody>
                    <a:bodyPr/>
                    <a:lstStyle/>
                    <a:p>
                      <a:endParaRPr kumimoji="1" lang="ja-JP" altLang="en-US"/>
                    </a:p>
                  </a:txBody>
                  <a:tcPr/>
                </a:tc>
              </a:tr>
              <a:tr h="621390">
                <a:tc>
                  <a:txBody>
                    <a:bodyPr/>
                    <a:lstStyle/>
                    <a:p>
                      <a:pPr algn="ctr"/>
                      <a:r>
                        <a:rPr kumimoji="1" lang="ja-JP" altLang="en-US" b="0" dirty="0" smtClean="0"/>
                        <a:t>有効回答男女比率</a:t>
                      </a:r>
                      <a:endParaRPr kumimoji="1" lang="ja-JP" altLang="en-US" b="0" dirty="0"/>
                    </a:p>
                  </a:txBody>
                  <a:tcPr anchor="ctr"/>
                </a:tc>
                <a:tc>
                  <a:txBody>
                    <a:bodyPr/>
                    <a:lstStyle/>
                    <a:p>
                      <a:pPr algn="ctr"/>
                      <a:r>
                        <a:rPr kumimoji="1" lang="ja-JP" altLang="en-US" b="0" dirty="0" smtClean="0"/>
                        <a:t>有効回答</a:t>
                      </a:r>
                      <a:endParaRPr kumimoji="1" lang="en-US" altLang="ja-JP" b="0" dirty="0" smtClean="0"/>
                    </a:p>
                    <a:p>
                      <a:pPr algn="ctr"/>
                      <a:r>
                        <a:rPr kumimoji="1" lang="ja-JP" altLang="en-US" b="0" dirty="0" smtClean="0"/>
                        <a:t>年齢比率</a:t>
                      </a:r>
                      <a:endParaRPr kumimoji="1" lang="ja-JP" altLang="en-US" b="0" dirty="0"/>
                    </a:p>
                  </a:txBody>
                  <a:tcPr anchor="ctr"/>
                </a:tc>
                <a:tc>
                  <a:txBody>
                    <a:bodyPr/>
                    <a:lstStyle/>
                    <a:p>
                      <a:pPr algn="l"/>
                      <a:r>
                        <a:rPr kumimoji="1" lang="ja-JP" altLang="en-US" b="0" dirty="0" smtClean="0"/>
                        <a:t>男</a:t>
                      </a:r>
                      <a:r>
                        <a:rPr kumimoji="1" lang="en-US" altLang="ja-JP" b="0" dirty="0" smtClean="0"/>
                        <a:t>33</a:t>
                      </a:r>
                      <a:r>
                        <a:rPr kumimoji="1" lang="ja-JP" altLang="en-US" b="0" dirty="0" smtClean="0"/>
                        <a:t>％　女</a:t>
                      </a:r>
                      <a:r>
                        <a:rPr kumimoji="1" lang="en-US" altLang="ja-JP" b="0" dirty="0" smtClean="0"/>
                        <a:t>67</a:t>
                      </a:r>
                      <a:r>
                        <a:rPr kumimoji="1" lang="ja-JP" altLang="en-US" b="0" dirty="0" smtClean="0"/>
                        <a:t>％　</a:t>
                      </a:r>
                      <a:endParaRPr kumimoji="1" lang="ja-JP" altLang="en-US" b="0" dirty="0"/>
                    </a:p>
                  </a:txBody>
                  <a:tcPr anchor="ctr"/>
                </a:tc>
                <a:tc>
                  <a:txBody>
                    <a:bodyPr/>
                    <a:lstStyle/>
                    <a:p>
                      <a:pPr algn="l"/>
                      <a:r>
                        <a:rPr kumimoji="1" lang="en-US" altLang="ja-JP" b="0" dirty="0" smtClean="0"/>
                        <a:t>20</a:t>
                      </a:r>
                      <a:r>
                        <a:rPr kumimoji="1" lang="ja-JP" altLang="en-US" b="0" dirty="0" smtClean="0"/>
                        <a:t>代</a:t>
                      </a:r>
                      <a:r>
                        <a:rPr kumimoji="1" lang="en-US" altLang="ja-JP" b="0" dirty="0" smtClean="0"/>
                        <a:t>87</a:t>
                      </a:r>
                      <a:r>
                        <a:rPr kumimoji="1" lang="ja-JP" altLang="en-US" b="0" dirty="0" smtClean="0"/>
                        <a:t>％</a:t>
                      </a:r>
                      <a:endParaRPr kumimoji="1" lang="ja-JP" altLang="en-US" b="0" dirty="0"/>
                    </a:p>
                  </a:txBody>
                  <a:tcPr anchor="ctr"/>
                </a:tc>
              </a:tr>
              <a:tr h="406190">
                <a:tc gridSpan="2">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1" lang="ja-JP" altLang="en-US" dirty="0" smtClean="0"/>
                        <a:t>分析方法</a:t>
                      </a:r>
                      <a:endParaRPr kumimoji="1" lang="ja-JP" altLang="en-US" b="1" dirty="0" smtClean="0"/>
                    </a:p>
                  </a:txBody>
                  <a:tcPr anchor="ctr"/>
                </a:tc>
                <a:tc hMerge="1">
                  <a:txBody>
                    <a:bodyPr/>
                    <a:lstStyle/>
                    <a:p>
                      <a:endParaRPr kumimoji="1" lang="ja-JP" altLang="en-US"/>
                    </a:p>
                  </a:txBody>
                  <a:tcPr/>
                </a:tc>
                <a:tc gridSpan="2">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dirty="0" smtClean="0"/>
                        <a:t>Amos</a:t>
                      </a:r>
                      <a:r>
                        <a:rPr kumimoji="1" lang="ja-JP" altLang="en-US" dirty="0" smtClean="0"/>
                        <a:t> による共分散構造分析、多母集団同時分析</a:t>
                      </a:r>
                      <a:endParaRPr kumimoji="1" lang="ja-JP" altLang="en-US" b="1" dirty="0" smtClean="0"/>
                    </a:p>
                  </a:txBody>
                  <a:tcPr anchor="ctr"/>
                </a:tc>
                <a:tc hMerge="1">
                  <a:txBody>
                    <a:bodyPr/>
                    <a:lstStyle/>
                    <a:p>
                      <a:endParaRPr kumimoji="1" lang="ja-JP" altLang="en-US"/>
                    </a:p>
                  </a:txBody>
                  <a:tcPr/>
                </a:tc>
              </a:tr>
            </a:tbl>
          </a:graphicData>
        </a:graphic>
      </p:graphicFrame>
    </p:spTree>
    <p:extLst>
      <p:ext uri="{BB962C8B-B14F-4D97-AF65-F5344CB8AC3E}">
        <p14:creationId xmlns:p14="http://schemas.microsoft.com/office/powerpoint/2010/main" val="3585070845"/>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fld id="{F46A3120-87D5-48FE-95FF-B9D32DB3470B}" type="slidenum">
              <a:rPr kumimoji="1" lang="ja-JP" altLang="en-US" smtClean="0"/>
              <a:t>49</a:t>
            </a:fld>
            <a:endParaRPr kumimoji="1" lang="ja-JP" altLang="en-US"/>
          </a:p>
        </p:txBody>
      </p:sp>
      <p:sp>
        <p:nvSpPr>
          <p:cNvPr id="3" name="テキスト ボックス 2"/>
          <p:cNvSpPr txBox="1"/>
          <p:nvPr/>
        </p:nvSpPr>
        <p:spPr>
          <a:xfrm>
            <a:off x="593926" y="213199"/>
            <a:ext cx="2603715" cy="461665"/>
          </a:xfrm>
          <a:prstGeom prst="rect">
            <a:avLst/>
          </a:prstGeom>
          <a:noFill/>
        </p:spPr>
        <p:txBody>
          <a:bodyPr wrap="square" rtlCol="0">
            <a:spAutoFit/>
          </a:bodyPr>
          <a:lstStyle/>
          <a:p>
            <a:r>
              <a:rPr lang="en-US" altLang="ja-JP" sz="2400" dirty="0" err="1" smtClean="0"/>
              <a:t>Cronbach</a:t>
            </a:r>
            <a:r>
              <a:rPr lang="ja-JP" altLang="en-US" sz="2400" dirty="0" smtClean="0"/>
              <a:t>の</a:t>
            </a:r>
            <a:r>
              <a:rPr lang="en-US" altLang="ja-JP" sz="2400" dirty="0" smtClean="0"/>
              <a:t>α</a:t>
            </a:r>
            <a:r>
              <a:rPr lang="ja-JP" altLang="en-US" sz="2400" dirty="0" smtClean="0"/>
              <a:t>係数</a:t>
            </a:r>
            <a:endParaRPr kumimoji="1" lang="ja-JP" altLang="en-US" sz="2400" dirty="0"/>
          </a:p>
        </p:txBody>
      </p:sp>
      <p:pic>
        <p:nvPicPr>
          <p:cNvPr id="25" name="コンテンツ プレースホルダー 3"/>
          <p:cNvPicPr>
            <a:picLocks noGrp="1" noChangeAspect="1"/>
          </p:cNvPicPr>
          <p:nvPr/>
        </p:nvPicPr>
        <p:blipFill>
          <a:blip r:embed="rId2"/>
          <a:stretch>
            <a:fillRect/>
          </a:stretch>
        </p:blipFill>
        <p:spPr>
          <a:xfrm>
            <a:off x="7003192" y="1367443"/>
            <a:ext cx="1803057" cy="766267"/>
          </a:xfrm>
          <a:prstGeom prst="rect">
            <a:avLst/>
          </a:prstGeom>
        </p:spPr>
      </p:pic>
      <p:pic>
        <p:nvPicPr>
          <p:cNvPr id="26" name="図 25"/>
          <p:cNvPicPr>
            <a:picLocks noChangeAspect="1"/>
          </p:cNvPicPr>
          <p:nvPr/>
        </p:nvPicPr>
        <p:blipFill>
          <a:blip r:embed="rId3"/>
          <a:stretch>
            <a:fillRect/>
          </a:stretch>
        </p:blipFill>
        <p:spPr>
          <a:xfrm>
            <a:off x="7003192" y="2205725"/>
            <a:ext cx="1803057" cy="759134"/>
          </a:xfrm>
          <a:prstGeom prst="rect">
            <a:avLst/>
          </a:prstGeom>
        </p:spPr>
      </p:pic>
      <p:pic>
        <p:nvPicPr>
          <p:cNvPr id="32" name="図 31"/>
          <p:cNvPicPr>
            <a:picLocks noChangeAspect="1"/>
          </p:cNvPicPr>
          <p:nvPr/>
        </p:nvPicPr>
        <p:blipFill>
          <a:blip r:embed="rId4"/>
          <a:stretch>
            <a:fillRect/>
          </a:stretch>
        </p:blipFill>
        <p:spPr>
          <a:xfrm>
            <a:off x="8855997" y="1365069"/>
            <a:ext cx="1823788" cy="742199"/>
          </a:xfrm>
          <a:prstGeom prst="rect">
            <a:avLst/>
          </a:prstGeom>
        </p:spPr>
      </p:pic>
      <p:pic>
        <p:nvPicPr>
          <p:cNvPr id="35" name="図 34"/>
          <p:cNvPicPr>
            <a:picLocks noChangeAspect="1"/>
          </p:cNvPicPr>
          <p:nvPr/>
        </p:nvPicPr>
        <p:blipFill>
          <a:blip r:embed="rId5"/>
          <a:stretch>
            <a:fillRect/>
          </a:stretch>
        </p:blipFill>
        <p:spPr>
          <a:xfrm>
            <a:off x="8855997" y="2213089"/>
            <a:ext cx="1827895" cy="737473"/>
          </a:xfrm>
          <a:prstGeom prst="rect">
            <a:avLst/>
          </a:prstGeom>
        </p:spPr>
      </p:pic>
      <p:pic>
        <p:nvPicPr>
          <p:cNvPr id="41" name="図 40"/>
          <p:cNvPicPr>
            <a:picLocks noChangeAspect="1"/>
          </p:cNvPicPr>
          <p:nvPr/>
        </p:nvPicPr>
        <p:blipFill>
          <a:blip r:embed="rId6"/>
          <a:stretch>
            <a:fillRect/>
          </a:stretch>
        </p:blipFill>
        <p:spPr>
          <a:xfrm>
            <a:off x="8806249" y="3840821"/>
            <a:ext cx="1989911" cy="784840"/>
          </a:xfrm>
          <a:prstGeom prst="rect">
            <a:avLst/>
          </a:prstGeom>
        </p:spPr>
      </p:pic>
      <p:pic>
        <p:nvPicPr>
          <p:cNvPr id="38" name="図 37"/>
          <p:cNvPicPr>
            <a:picLocks noChangeAspect="1"/>
          </p:cNvPicPr>
          <p:nvPr/>
        </p:nvPicPr>
        <p:blipFill>
          <a:blip r:embed="rId7"/>
          <a:stretch>
            <a:fillRect/>
          </a:stretch>
        </p:blipFill>
        <p:spPr>
          <a:xfrm>
            <a:off x="8795907" y="2983557"/>
            <a:ext cx="2000254" cy="870117"/>
          </a:xfrm>
          <a:prstGeom prst="rect">
            <a:avLst/>
          </a:prstGeom>
        </p:spPr>
      </p:pic>
      <p:pic>
        <p:nvPicPr>
          <p:cNvPr id="44" name="図 43"/>
          <p:cNvPicPr>
            <a:picLocks noChangeAspect="1"/>
          </p:cNvPicPr>
          <p:nvPr/>
        </p:nvPicPr>
        <p:blipFill>
          <a:blip r:embed="rId8"/>
          <a:stretch>
            <a:fillRect/>
          </a:stretch>
        </p:blipFill>
        <p:spPr>
          <a:xfrm>
            <a:off x="8795906" y="4640612"/>
            <a:ext cx="2012137" cy="806124"/>
          </a:xfrm>
          <a:prstGeom prst="rect">
            <a:avLst/>
          </a:prstGeom>
        </p:spPr>
      </p:pic>
      <p:grpSp>
        <p:nvGrpSpPr>
          <p:cNvPr id="22" name="グループ化 21"/>
          <p:cNvGrpSpPr/>
          <p:nvPr/>
        </p:nvGrpSpPr>
        <p:grpSpPr>
          <a:xfrm>
            <a:off x="3274240" y="1367443"/>
            <a:ext cx="1783791" cy="4893313"/>
            <a:chOff x="1626674" y="714399"/>
            <a:chExt cx="1692153" cy="5464364"/>
          </a:xfrm>
        </p:grpSpPr>
        <p:pic>
          <p:nvPicPr>
            <p:cNvPr id="6" name="図 5"/>
            <p:cNvPicPr>
              <a:picLocks noChangeAspect="1"/>
            </p:cNvPicPr>
            <p:nvPr/>
          </p:nvPicPr>
          <p:blipFill>
            <a:blip r:embed="rId9"/>
            <a:stretch>
              <a:fillRect/>
            </a:stretch>
          </p:blipFill>
          <p:spPr>
            <a:xfrm>
              <a:off x="1626674" y="714399"/>
              <a:ext cx="1692153" cy="855691"/>
            </a:xfrm>
            <a:prstGeom prst="rect">
              <a:avLst/>
            </a:prstGeom>
          </p:spPr>
        </p:pic>
        <p:pic>
          <p:nvPicPr>
            <p:cNvPr id="7" name="図 6"/>
            <p:cNvPicPr>
              <a:picLocks noChangeAspect="1"/>
            </p:cNvPicPr>
            <p:nvPr/>
          </p:nvPicPr>
          <p:blipFill>
            <a:blip r:embed="rId10"/>
            <a:stretch>
              <a:fillRect/>
            </a:stretch>
          </p:blipFill>
          <p:spPr>
            <a:xfrm>
              <a:off x="1642427" y="1650509"/>
              <a:ext cx="1676400" cy="847725"/>
            </a:xfrm>
            <a:prstGeom prst="rect">
              <a:avLst/>
            </a:prstGeom>
          </p:spPr>
        </p:pic>
        <p:pic>
          <p:nvPicPr>
            <p:cNvPr id="11" name="図 10"/>
            <p:cNvPicPr>
              <a:picLocks noChangeAspect="1"/>
            </p:cNvPicPr>
            <p:nvPr/>
          </p:nvPicPr>
          <p:blipFill>
            <a:blip r:embed="rId11"/>
            <a:stretch>
              <a:fillRect/>
            </a:stretch>
          </p:blipFill>
          <p:spPr>
            <a:xfrm>
              <a:off x="1626674" y="3490774"/>
              <a:ext cx="1676400" cy="847725"/>
            </a:xfrm>
            <a:prstGeom prst="rect">
              <a:avLst/>
            </a:prstGeom>
          </p:spPr>
        </p:pic>
        <p:pic>
          <p:nvPicPr>
            <p:cNvPr id="12" name="図 11"/>
            <p:cNvPicPr>
              <a:picLocks noChangeAspect="1"/>
            </p:cNvPicPr>
            <p:nvPr/>
          </p:nvPicPr>
          <p:blipFill>
            <a:blip r:embed="rId12"/>
            <a:stretch>
              <a:fillRect/>
            </a:stretch>
          </p:blipFill>
          <p:spPr>
            <a:xfrm>
              <a:off x="1642427" y="2562629"/>
              <a:ext cx="1676400" cy="847725"/>
            </a:xfrm>
            <a:prstGeom prst="rect">
              <a:avLst/>
            </a:prstGeom>
          </p:spPr>
        </p:pic>
        <p:pic>
          <p:nvPicPr>
            <p:cNvPr id="14" name="図 13"/>
            <p:cNvPicPr>
              <a:picLocks noChangeAspect="1"/>
            </p:cNvPicPr>
            <p:nvPr/>
          </p:nvPicPr>
          <p:blipFill>
            <a:blip r:embed="rId11"/>
            <a:stretch>
              <a:fillRect/>
            </a:stretch>
          </p:blipFill>
          <p:spPr>
            <a:xfrm>
              <a:off x="1642427" y="4402894"/>
              <a:ext cx="1676400" cy="847725"/>
            </a:xfrm>
            <a:prstGeom prst="rect">
              <a:avLst/>
            </a:prstGeom>
          </p:spPr>
        </p:pic>
        <p:pic>
          <p:nvPicPr>
            <p:cNvPr id="15" name="図 14"/>
            <p:cNvPicPr>
              <a:picLocks noChangeAspect="1"/>
            </p:cNvPicPr>
            <p:nvPr/>
          </p:nvPicPr>
          <p:blipFill>
            <a:blip r:embed="rId13"/>
            <a:stretch>
              <a:fillRect/>
            </a:stretch>
          </p:blipFill>
          <p:spPr>
            <a:xfrm>
              <a:off x="1626674" y="5331038"/>
              <a:ext cx="1676400" cy="847725"/>
            </a:xfrm>
            <a:prstGeom prst="rect">
              <a:avLst/>
            </a:prstGeom>
          </p:spPr>
        </p:pic>
      </p:grpSp>
      <p:pic>
        <p:nvPicPr>
          <p:cNvPr id="27" name="図 26"/>
          <p:cNvPicPr>
            <a:picLocks noChangeAspect="1"/>
          </p:cNvPicPr>
          <p:nvPr/>
        </p:nvPicPr>
        <p:blipFill>
          <a:blip r:embed="rId14"/>
          <a:stretch>
            <a:fillRect/>
          </a:stretch>
        </p:blipFill>
        <p:spPr>
          <a:xfrm>
            <a:off x="7003192" y="3022524"/>
            <a:ext cx="1794819" cy="759135"/>
          </a:xfrm>
          <a:prstGeom prst="rect">
            <a:avLst/>
          </a:prstGeom>
        </p:spPr>
      </p:pic>
      <p:pic>
        <p:nvPicPr>
          <p:cNvPr id="28" name="図 27"/>
          <p:cNvPicPr>
            <a:picLocks noChangeAspect="1"/>
          </p:cNvPicPr>
          <p:nvPr/>
        </p:nvPicPr>
        <p:blipFill>
          <a:blip r:embed="rId15"/>
          <a:stretch>
            <a:fillRect/>
          </a:stretch>
        </p:blipFill>
        <p:spPr>
          <a:xfrm>
            <a:off x="7003192" y="3853674"/>
            <a:ext cx="1794819" cy="759134"/>
          </a:xfrm>
          <a:prstGeom prst="rect">
            <a:avLst/>
          </a:prstGeom>
        </p:spPr>
      </p:pic>
      <p:pic>
        <p:nvPicPr>
          <p:cNvPr id="29" name="図 28"/>
          <p:cNvPicPr>
            <a:picLocks noChangeAspect="1"/>
          </p:cNvPicPr>
          <p:nvPr/>
        </p:nvPicPr>
        <p:blipFill>
          <a:blip r:embed="rId16"/>
          <a:stretch>
            <a:fillRect/>
          </a:stretch>
        </p:blipFill>
        <p:spPr>
          <a:xfrm>
            <a:off x="7003192" y="4670472"/>
            <a:ext cx="1792714" cy="759135"/>
          </a:xfrm>
          <a:prstGeom prst="rect">
            <a:avLst/>
          </a:prstGeom>
        </p:spPr>
      </p:pic>
      <p:pic>
        <p:nvPicPr>
          <p:cNvPr id="30" name="図 29"/>
          <p:cNvPicPr>
            <a:picLocks noChangeAspect="1"/>
          </p:cNvPicPr>
          <p:nvPr/>
        </p:nvPicPr>
        <p:blipFill>
          <a:blip r:embed="rId17"/>
          <a:stretch>
            <a:fillRect/>
          </a:stretch>
        </p:blipFill>
        <p:spPr>
          <a:xfrm>
            <a:off x="7003192" y="5501623"/>
            <a:ext cx="1792714" cy="799466"/>
          </a:xfrm>
          <a:prstGeom prst="rect">
            <a:avLst/>
          </a:prstGeom>
        </p:spPr>
      </p:pic>
      <p:pic>
        <p:nvPicPr>
          <p:cNvPr id="47" name="図 46"/>
          <p:cNvPicPr>
            <a:picLocks noChangeAspect="1"/>
          </p:cNvPicPr>
          <p:nvPr/>
        </p:nvPicPr>
        <p:blipFill>
          <a:blip r:embed="rId18"/>
          <a:stretch>
            <a:fillRect/>
          </a:stretch>
        </p:blipFill>
        <p:spPr>
          <a:xfrm>
            <a:off x="8871242" y="5495449"/>
            <a:ext cx="1793298" cy="759134"/>
          </a:xfrm>
          <a:prstGeom prst="rect">
            <a:avLst/>
          </a:prstGeom>
        </p:spPr>
      </p:pic>
      <p:pic>
        <p:nvPicPr>
          <p:cNvPr id="49" name="図 48"/>
          <p:cNvPicPr>
            <a:picLocks noChangeAspect="1"/>
          </p:cNvPicPr>
          <p:nvPr/>
        </p:nvPicPr>
        <p:blipFill>
          <a:blip r:embed="rId19"/>
          <a:stretch>
            <a:fillRect/>
          </a:stretch>
        </p:blipFill>
        <p:spPr>
          <a:xfrm>
            <a:off x="5164975" y="1365069"/>
            <a:ext cx="1690340" cy="759574"/>
          </a:xfrm>
          <a:prstGeom prst="rect">
            <a:avLst/>
          </a:prstGeom>
        </p:spPr>
      </p:pic>
      <p:pic>
        <p:nvPicPr>
          <p:cNvPr id="50" name="図 49"/>
          <p:cNvPicPr>
            <a:picLocks noChangeAspect="1"/>
          </p:cNvPicPr>
          <p:nvPr/>
        </p:nvPicPr>
        <p:blipFill>
          <a:blip r:embed="rId20"/>
          <a:stretch>
            <a:fillRect/>
          </a:stretch>
        </p:blipFill>
        <p:spPr>
          <a:xfrm>
            <a:off x="5164975" y="2189943"/>
            <a:ext cx="1690340" cy="800151"/>
          </a:xfrm>
          <a:prstGeom prst="rect">
            <a:avLst/>
          </a:prstGeom>
        </p:spPr>
      </p:pic>
      <p:pic>
        <p:nvPicPr>
          <p:cNvPr id="51" name="図 50"/>
          <p:cNvPicPr>
            <a:picLocks noChangeAspect="1"/>
          </p:cNvPicPr>
          <p:nvPr/>
        </p:nvPicPr>
        <p:blipFill>
          <a:blip r:embed="rId21"/>
          <a:stretch>
            <a:fillRect/>
          </a:stretch>
        </p:blipFill>
        <p:spPr>
          <a:xfrm>
            <a:off x="5164975" y="3023394"/>
            <a:ext cx="1690340" cy="758265"/>
          </a:xfrm>
          <a:prstGeom prst="rect">
            <a:avLst/>
          </a:prstGeom>
        </p:spPr>
      </p:pic>
      <p:pic>
        <p:nvPicPr>
          <p:cNvPr id="52" name="図 51"/>
          <p:cNvPicPr>
            <a:picLocks noChangeAspect="1"/>
          </p:cNvPicPr>
          <p:nvPr/>
        </p:nvPicPr>
        <p:blipFill>
          <a:blip r:embed="rId22"/>
          <a:stretch>
            <a:fillRect/>
          </a:stretch>
        </p:blipFill>
        <p:spPr>
          <a:xfrm>
            <a:off x="5164975" y="3835943"/>
            <a:ext cx="1690340" cy="814776"/>
          </a:xfrm>
          <a:prstGeom prst="rect">
            <a:avLst/>
          </a:prstGeom>
        </p:spPr>
      </p:pic>
      <p:pic>
        <p:nvPicPr>
          <p:cNvPr id="53" name="図 52"/>
          <p:cNvPicPr>
            <a:picLocks noChangeAspect="1"/>
          </p:cNvPicPr>
          <p:nvPr/>
        </p:nvPicPr>
        <p:blipFill>
          <a:blip r:embed="rId23"/>
          <a:stretch>
            <a:fillRect/>
          </a:stretch>
        </p:blipFill>
        <p:spPr>
          <a:xfrm>
            <a:off x="5191749" y="4705003"/>
            <a:ext cx="1658996" cy="741733"/>
          </a:xfrm>
          <a:prstGeom prst="rect">
            <a:avLst/>
          </a:prstGeom>
        </p:spPr>
      </p:pic>
      <p:pic>
        <p:nvPicPr>
          <p:cNvPr id="54" name="図 53"/>
          <p:cNvPicPr>
            <a:picLocks noChangeAspect="1"/>
          </p:cNvPicPr>
          <p:nvPr/>
        </p:nvPicPr>
        <p:blipFill>
          <a:blip r:embed="rId24"/>
          <a:stretch>
            <a:fillRect/>
          </a:stretch>
        </p:blipFill>
        <p:spPr>
          <a:xfrm>
            <a:off x="5164975" y="5501622"/>
            <a:ext cx="1685770" cy="799467"/>
          </a:xfrm>
          <a:prstGeom prst="rect">
            <a:avLst/>
          </a:prstGeom>
        </p:spPr>
      </p:pic>
      <p:sp>
        <p:nvSpPr>
          <p:cNvPr id="55" name="円/楕円 54"/>
          <p:cNvSpPr/>
          <p:nvPr/>
        </p:nvSpPr>
        <p:spPr>
          <a:xfrm>
            <a:off x="7591036" y="1874737"/>
            <a:ext cx="453081" cy="229940"/>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31" name="グループ化 30"/>
          <p:cNvGrpSpPr/>
          <p:nvPr/>
        </p:nvGrpSpPr>
        <p:grpSpPr>
          <a:xfrm>
            <a:off x="503291" y="1382528"/>
            <a:ext cx="10808046" cy="4941348"/>
            <a:chOff x="503291" y="1382528"/>
            <a:chExt cx="10808046" cy="4941348"/>
          </a:xfrm>
        </p:grpSpPr>
        <p:grpSp>
          <p:nvGrpSpPr>
            <p:cNvPr id="5" name="グループ化 4"/>
            <p:cNvGrpSpPr/>
            <p:nvPr/>
          </p:nvGrpSpPr>
          <p:grpSpPr>
            <a:xfrm>
              <a:off x="503291" y="1382528"/>
              <a:ext cx="10808046" cy="4900127"/>
              <a:chOff x="503291" y="1382528"/>
              <a:chExt cx="10808046" cy="4900127"/>
            </a:xfrm>
          </p:grpSpPr>
          <p:sp>
            <p:nvSpPr>
              <p:cNvPr id="4" name="角丸四角形 3"/>
              <p:cNvSpPr/>
              <p:nvPr/>
            </p:nvSpPr>
            <p:spPr>
              <a:xfrm>
                <a:off x="503294" y="2215979"/>
                <a:ext cx="10808043" cy="748554"/>
              </a:xfrm>
              <a:prstGeom prst="roundRect">
                <a:avLst/>
              </a:prstGeom>
              <a:noFill/>
              <a:ln w="28575">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3" name="角丸四角形 32"/>
              <p:cNvSpPr/>
              <p:nvPr/>
            </p:nvSpPr>
            <p:spPr>
              <a:xfrm>
                <a:off x="503293" y="1382528"/>
                <a:ext cx="10808043" cy="748554"/>
              </a:xfrm>
              <a:prstGeom prst="roundRect">
                <a:avLst/>
              </a:prstGeom>
              <a:noFill/>
              <a:ln w="28575">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4" name="角丸四角形 33"/>
              <p:cNvSpPr/>
              <p:nvPr/>
            </p:nvSpPr>
            <p:spPr>
              <a:xfrm>
                <a:off x="503293" y="3051803"/>
                <a:ext cx="10808043" cy="748554"/>
              </a:xfrm>
              <a:prstGeom prst="roundRect">
                <a:avLst/>
              </a:prstGeom>
              <a:noFill/>
              <a:ln w="28575">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6" name="角丸四角形 35"/>
              <p:cNvSpPr/>
              <p:nvPr/>
            </p:nvSpPr>
            <p:spPr>
              <a:xfrm>
                <a:off x="503291" y="3877107"/>
                <a:ext cx="10808043" cy="748554"/>
              </a:xfrm>
              <a:prstGeom prst="roundRect">
                <a:avLst/>
              </a:prstGeom>
              <a:noFill/>
              <a:ln w="28575">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7" name="角丸四角形 36"/>
              <p:cNvSpPr/>
              <p:nvPr/>
            </p:nvSpPr>
            <p:spPr>
              <a:xfrm>
                <a:off x="503292" y="5534101"/>
                <a:ext cx="10808043" cy="748554"/>
              </a:xfrm>
              <a:prstGeom prst="roundRect">
                <a:avLst/>
              </a:prstGeom>
              <a:noFill/>
              <a:ln w="28575">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9" name="角丸四角形 38"/>
              <p:cNvSpPr/>
              <p:nvPr/>
            </p:nvSpPr>
            <p:spPr>
              <a:xfrm>
                <a:off x="503291" y="4710913"/>
                <a:ext cx="10808043" cy="748554"/>
              </a:xfrm>
              <a:prstGeom prst="roundRect">
                <a:avLst/>
              </a:prstGeom>
              <a:noFill/>
              <a:ln w="28575">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9" name="正方形/長方形 8"/>
            <p:cNvSpPr/>
            <p:nvPr/>
          </p:nvSpPr>
          <p:spPr>
            <a:xfrm>
              <a:off x="812821" y="1406302"/>
              <a:ext cx="2253049" cy="677108"/>
            </a:xfrm>
            <a:prstGeom prst="rect">
              <a:avLst/>
            </a:prstGeom>
          </p:spPr>
          <p:txBody>
            <a:bodyPr wrap="square">
              <a:spAutoFit/>
            </a:bodyPr>
            <a:lstStyle/>
            <a:p>
              <a:pPr lvl="0" algn="ctr"/>
              <a:r>
                <a:rPr lang="ja-JP" altLang="en-US" dirty="0">
                  <a:solidFill>
                    <a:prstClr val="black"/>
                  </a:solidFill>
                </a:rPr>
                <a:t>記事への共感</a:t>
              </a:r>
              <a:endParaRPr lang="en-US" altLang="ja-JP" dirty="0">
                <a:solidFill>
                  <a:prstClr val="black"/>
                </a:solidFill>
              </a:endParaRPr>
            </a:p>
            <a:p>
              <a:pPr lvl="0" algn="ctr"/>
              <a:r>
                <a:rPr lang="ja-JP" altLang="en-US" sz="1000" dirty="0">
                  <a:solidFill>
                    <a:srgbClr val="242852"/>
                  </a:solidFill>
                </a:rPr>
                <a:t>自分も悩みが解決できると</a:t>
              </a:r>
              <a:r>
                <a:rPr lang="ja-JP" altLang="en-US" sz="1000" dirty="0" smtClean="0">
                  <a:solidFill>
                    <a:srgbClr val="242852"/>
                  </a:solidFill>
                </a:rPr>
                <a:t>思う</a:t>
              </a:r>
              <a:endParaRPr lang="en-US" altLang="ja-JP" sz="1000" dirty="0" smtClean="0">
                <a:solidFill>
                  <a:srgbClr val="242852"/>
                </a:solidFill>
              </a:endParaRPr>
            </a:p>
            <a:p>
              <a:pPr lvl="0" algn="ctr"/>
              <a:r>
                <a:rPr lang="ja-JP" altLang="en-US" sz="1000" dirty="0" smtClean="0">
                  <a:solidFill>
                    <a:srgbClr val="242852"/>
                  </a:solidFill>
                </a:rPr>
                <a:t>読む</a:t>
              </a:r>
              <a:r>
                <a:rPr lang="ja-JP" altLang="en-US" sz="1000" dirty="0">
                  <a:solidFill>
                    <a:srgbClr val="242852"/>
                  </a:solidFill>
                </a:rPr>
                <a:t>ことは悩みを解決するのに重要だ</a:t>
              </a:r>
              <a:endParaRPr lang="ja-JP" altLang="en-US" sz="1000" dirty="0">
                <a:solidFill>
                  <a:prstClr val="black"/>
                </a:solidFill>
              </a:endParaRPr>
            </a:p>
          </p:txBody>
        </p:sp>
        <p:sp>
          <p:nvSpPr>
            <p:cNvPr id="10" name="正方形/長方形 9"/>
            <p:cNvSpPr/>
            <p:nvPr/>
          </p:nvSpPr>
          <p:spPr>
            <a:xfrm>
              <a:off x="1158244" y="2256962"/>
              <a:ext cx="1562201" cy="677108"/>
            </a:xfrm>
            <a:prstGeom prst="rect">
              <a:avLst/>
            </a:prstGeom>
          </p:spPr>
          <p:txBody>
            <a:bodyPr wrap="square">
              <a:spAutoFit/>
            </a:bodyPr>
            <a:lstStyle/>
            <a:p>
              <a:pPr lvl="0" algn="ctr"/>
              <a:r>
                <a:rPr lang="ja-JP" altLang="en-US" dirty="0">
                  <a:solidFill>
                    <a:prstClr val="black"/>
                  </a:solidFill>
                </a:rPr>
                <a:t>記事への信頼</a:t>
              </a:r>
              <a:endParaRPr lang="en-US" altLang="ja-JP" dirty="0">
                <a:solidFill>
                  <a:prstClr val="black"/>
                </a:solidFill>
              </a:endParaRPr>
            </a:p>
            <a:p>
              <a:pPr lvl="0" algn="ctr"/>
              <a:r>
                <a:rPr lang="ja-JP" altLang="en-US" sz="1000" dirty="0">
                  <a:solidFill>
                    <a:srgbClr val="242852"/>
                  </a:solidFill>
                </a:rPr>
                <a:t>価値</a:t>
              </a:r>
            </a:p>
            <a:p>
              <a:pPr lvl="0" algn="ctr"/>
              <a:r>
                <a:rPr lang="ja-JP" altLang="en-US" sz="1000" dirty="0">
                  <a:solidFill>
                    <a:srgbClr val="242852"/>
                  </a:solidFill>
                </a:rPr>
                <a:t>役に立つ</a:t>
              </a:r>
              <a:endParaRPr lang="ja-JP" altLang="en-US" dirty="0"/>
            </a:p>
          </p:txBody>
        </p:sp>
        <p:sp>
          <p:nvSpPr>
            <p:cNvPr id="17" name="正方形/長方形 16"/>
            <p:cNvSpPr/>
            <p:nvPr/>
          </p:nvSpPr>
          <p:spPr>
            <a:xfrm>
              <a:off x="1138445" y="3088176"/>
              <a:ext cx="1601800" cy="677108"/>
            </a:xfrm>
            <a:prstGeom prst="rect">
              <a:avLst/>
            </a:prstGeom>
          </p:spPr>
          <p:txBody>
            <a:bodyPr wrap="square">
              <a:spAutoFit/>
            </a:bodyPr>
            <a:lstStyle/>
            <a:p>
              <a:pPr lvl="0" algn="ctr"/>
              <a:r>
                <a:rPr lang="ja-JP" altLang="en-US" dirty="0">
                  <a:solidFill>
                    <a:prstClr val="black"/>
                  </a:solidFill>
                </a:rPr>
                <a:t>売り込み</a:t>
              </a:r>
              <a:endParaRPr lang="en-US" altLang="ja-JP" dirty="0">
                <a:solidFill>
                  <a:prstClr val="black"/>
                </a:solidFill>
              </a:endParaRPr>
            </a:p>
            <a:p>
              <a:pPr lvl="0" algn="ctr"/>
              <a:r>
                <a:rPr lang="ja-JP" altLang="en-US" sz="1000" dirty="0">
                  <a:solidFill>
                    <a:srgbClr val="242852"/>
                  </a:solidFill>
                </a:rPr>
                <a:t>買わせようという意図</a:t>
              </a:r>
            </a:p>
            <a:p>
              <a:pPr lvl="0" algn="ctr"/>
              <a:r>
                <a:rPr lang="ja-JP" altLang="en-US" sz="1000" dirty="0">
                  <a:solidFill>
                    <a:srgbClr val="242852"/>
                  </a:solidFill>
                </a:rPr>
                <a:t>自社商品のアピール</a:t>
              </a:r>
              <a:endParaRPr lang="ja-JP" altLang="en-US" sz="1000" dirty="0">
                <a:solidFill>
                  <a:prstClr val="black"/>
                </a:solidFill>
              </a:endParaRPr>
            </a:p>
          </p:txBody>
        </p:sp>
        <p:sp>
          <p:nvSpPr>
            <p:cNvPr id="18" name="正方形/長方形 17"/>
            <p:cNvSpPr/>
            <p:nvPr/>
          </p:nvSpPr>
          <p:spPr>
            <a:xfrm>
              <a:off x="1079366" y="3913704"/>
              <a:ext cx="1632837" cy="677108"/>
            </a:xfrm>
            <a:prstGeom prst="rect">
              <a:avLst/>
            </a:prstGeom>
          </p:spPr>
          <p:txBody>
            <a:bodyPr wrap="square">
              <a:spAutoFit/>
            </a:bodyPr>
            <a:lstStyle/>
            <a:p>
              <a:pPr lvl="0" algn="ctr"/>
              <a:r>
                <a:rPr lang="ja-JP" altLang="en-US" dirty="0">
                  <a:solidFill>
                    <a:prstClr val="black"/>
                  </a:solidFill>
                </a:rPr>
                <a:t>記事への満足</a:t>
              </a:r>
              <a:endParaRPr lang="en-US" altLang="ja-JP" dirty="0">
                <a:solidFill>
                  <a:prstClr val="black"/>
                </a:solidFill>
              </a:endParaRPr>
            </a:p>
            <a:p>
              <a:pPr lvl="0" algn="ctr"/>
              <a:r>
                <a:rPr lang="ja-JP" altLang="en-US" sz="1000" dirty="0">
                  <a:solidFill>
                    <a:srgbClr val="242852"/>
                  </a:solidFill>
                </a:rPr>
                <a:t>読んでよかった</a:t>
              </a:r>
            </a:p>
            <a:p>
              <a:pPr lvl="0" algn="ctr"/>
              <a:r>
                <a:rPr lang="ja-JP" altLang="en-US" sz="1000" dirty="0">
                  <a:solidFill>
                    <a:srgbClr val="242852"/>
                  </a:solidFill>
                </a:rPr>
                <a:t>人に薦める</a:t>
              </a:r>
            </a:p>
          </p:txBody>
        </p:sp>
        <p:sp>
          <p:nvSpPr>
            <p:cNvPr id="20" name="正方形/長方形 19"/>
            <p:cNvSpPr/>
            <p:nvPr/>
          </p:nvSpPr>
          <p:spPr>
            <a:xfrm>
              <a:off x="960823" y="4762746"/>
              <a:ext cx="1957042" cy="677108"/>
            </a:xfrm>
            <a:prstGeom prst="rect">
              <a:avLst/>
            </a:prstGeom>
          </p:spPr>
          <p:txBody>
            <a:bodyPr wrap="square">
              <a:spAutoFit/>
            </a:bodyPr>
            <a:lstStyle/>
            <a:p>
              <a:pPr lvl="0" algn="ctr">
                <a:defRPr/>
              </a:pPr>
              <a:r>
                <a:rPr lang="ja-JP" altLang="en-US" dirty="0">
                  <a:solidFill>
                    <a:prstClr val="black"/>
                  </a:solidFill>
                </a:rPr>
                <a:t>記事への態度</a:t>
              </a:r>
              <a:endParaRPr lang="en-US" altLang="ja-JP" dirty="0">
                <a:solidFill>
                  <a:prstClr val="black"/>
                </a:solidFill>
              </a:endParaRPr>
            </a:p>
            <a:p>
              <a:pPr lvl="0" algn="ctr"/>
              <a:r>
                <a:rPr lang="ja-JP" altLang="en-US" sz="1000" dirty="0">
                  <a:solidFill>
                    <a:srgbClr val="242852"/>
                  </a:solidFill>
                </a:rPr>
                <a:t>先を読みたくなる</a:t>
              </a:r>
            </a:p>
            <a:p>
              <a:pPr lvl="0" algn="ctr"/>
              <a:r>
                <a:rPr lang="ja-JP" altLang="en-US" sz="1000" dirty="0">
                  <a:solidFill>
                    <a:srgbClr val="242852"/>
                  </a:solidFill>
                </a:rPr>
                <a:t>好ましさ</a:t>
              </a:r>
              <a:endParaRPr lang="ja-JP" altLang="en-US" dirty="0"/>
            </a:p>
          </p:txBody>
        </p:sp>
        <p:sp>
          <p:nvSpPr>
            <p:cNvPr id="24" name="正方形/長方形 23"/>
            <p:cNvSpPr/>
            <p:nvPr/>
          </p:nvSpPr>
          <p:spPr>
            <a:xfrm>
              <a:off x="1117754" y="5492879"/>
              <a:ext cx="1643179" cy="830997"/>
            </a:xfrm>
            <a:prstGeom prst="rect">
              <a:avLst/>
            </a:prstGeom>
          </p:spPr>
          <p:txBody>
            <a:bodyPr wrap="square">
              <a:spAutoFit/>
            </a:bodyPr>
            <a:lstStyle/>
            <a:p>
              <a:pPr lvl="0" algn="ctr"/>
              <a:r>
                <a:rPr lang="ja-JP" altLang="en-US" dirty="0">
                  <a:solidFill>
                    <a:prstClr val="black"/>
                  </a:solidFill>
                </a:rPr>
                <a:t>商品への態度</a:t>
              </a:r>
              <a:endParaRPr lang="en-US" altLang="ja-JP" dirty="0">
                <a:solidFill>
                  <a:prstClr val="black"/>
                </a:solidFill>
              </a:endParaRPr>
            </a:p>
            <a:p>
              <a:pPr lvl="0" algn="ctr"/>
              <a:r>
                <a:rPr lang="ja-JP" altLang="en-US" sz="1000" dirty="0">
                  <a:solidFill>
                    <a:srgbClr val="242852"/>
                  </a:solidFill>
                </a:rPr>
                <a:t>使いたい</a:t>
              </a:r>
            </a:p>
            <a:p>
              <a:pPr lvl="0" algn="ctr"/>
              <a:r>
                <a:rPr lang="ja-JP" altLang="en-US" sz="1000" dirty="0">
                  <a:solidFill>
                    <a:srgbClr val="242852"/>
                  </a:solidFill>
                </a:rPr>
                <a:t>信頼できる</a:t>
              </a:r>
            </a:p>
            <a:p>
              <a:pPr lvl="0" algn="ctr"/>
              <a:r>
                <a:rPr lang="ja-JP" altLang="en-US" sz="1000" dirty="0">
                  <a:solidFill>
                    <a:srgbClr val="242852"/>
                  </a:solidFill>
                </a:rPr>
                <a:t>好ましさ</a:t>
              </a:r>
            </a:p>
          </p:txBody>
        </p:sp>
      </p:grpSp>
      <p:sp>
        <p:nvSpPr>
          <p:cNvPr id="57" name="円/楕円 56"/>
          <p:cNvSpPr/>
          <p:nvPr/>
        </p:nvSpPr>
        <p:spPr>
          <a:xfrm>
            <a:off x="3286155" y="452928"/>
            <a:ext cx="1801711" cy="882376"/>
          </a:xfrm>
          <a:prstGeom prst="ellipse">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400" dirty="0" smtClean="0">
                <a:solidFill>
                  <a:schemeClr val="tx2"/>
                </a:solidFill>
              </a:rPr>
              <a:t>（Ａ）</a:t>
            </a:r>
            <a:endParaRPr lang="en-US" altLang="ja-JP" sz="1400" dirty="0" smtClean="0">
              <a:solidFill>
                <a:schemeClr val="tx2"/>
              </a:solidFill>
            </a:endParaRPr>
          </a:p>
          <a:p>
            <a:pPr algn="ctr"/>
            <a:r>
              <a:rPr lang="ja-JP" altLang="en-US" sz="1400" dirty="0" smtClean="0">
                <a:solidFill>
                  <a:schemeClr val="tx2"/>
                </a:solidFill>
              </a:rPr>
              <a:t>一般的な</a:t>
            </a:r>
            <a:endParaRPr lang="en-US" altLang="ja-JP" sz="1400" dirty="0" smtClean="0">
              <a:solidFill>
                <a:schemeClr val="tx2"/>
              </a:solidFill>
            </a:endParaRPr>
          </a:p>
          <a:p>
            <a:pPr algn="ctr"/>
            <a:r>
              <a:rPr lang="ja-JP" altLang="en-US" sz="1400" dirty="0" smtClean="0">
                <a:solidFill>
                  <a:schemeClr val="tx2"/>
                </a:solidFill>
              </a:rPr>
              <a:t>商品</a:t>
            </a:r>
            <a:r>
              <a:rPr lang="ja-JP" altLang="en-US" sz="1400" dirty="0">
                <a:solidFill>
                  <a:schemeClr val="tx2"/>
                </a:solidFill>
              </a:rPr>
              <a:t>紹介</a:t>
            </a:r>
          </a:p>
        </p:txBody>
      </p:sp>
      <p:sp>
        <p:nvSpPr>
          <p:cNvPr id="58" name="円/楕円 57"/>
          <p:cNvSpPr/>
          <p:nvPr/>
        </p:nvSpPr>
        <p:spPr>
          <a:xfrm>
            <a:off x="5132964" y="461443"/>
            <a:ext cx="1801711" cy="882376"/>
          </a:xfrm>
          <a:prstGeom prst="ellipse">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400" dirty="0" smtClean="0">
                <a:solidFill>
                  <a:schemeClr val="tx2"/>
                </a:solidFill>
              </a:rPr>
              <a:t>（Ｂ）</a:t>
            </a:r>
            <a:endParaRPr lang="en-US" altLang="ja-JP" sz="1400" dirty="0" smtClean="0">
              <a:solidFill>
                <a:schemeClr val="tx2"/>
              </a:solidFill>
            </a:endParaRPr>
          </a:p>
          <a:p>
            <a:pPr algn="ctr"/>
            <a:r>
              <a:rPr lang="ja-JP" altLang="en-US" sz="1400" dirty="0" smtClean="0">
                <a:solidFill>
                  <a:schemeClr val="tx2"/>
                </a:solidFill>
              </a:rPr>
              <a:t>バナーがある商品</a:t>
            </a:r>
            <a:r>
              <a:rPr lang="ja-JP" altLang="en-US" sz="1400" dirty="0">
                <a:solidFill>
                  <a:schemeClr val="tx2"/>
                </a:solidFill>
              </a:rPr>
              <a:t>紹介</a:t>
            </a:r>
          </a:p>
        </p:txBody>
      </p:sp>
      <p:sp>
        <p:nvSpPr>
          <p:cNvPr id="60" name="円/楕円 59"/>
          <p:cNvSpPr/>
          <p:nvPr/>
        </p:nvSpPr>
        <p:spPr>
          <a:xfrm>
            <a:off x="7011266" y="464022"/>
            <a:ext cx="1801711" cy="882376"/>
          </a:xfrm>
          <a:prstGeom prst="ellipse">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400" dirty="0" smtClean="0">
                <a:solidFill>
                  <a:schemeClr val="tx2"/>
                </a:solidFill>
              </a:rPr>
              <a:t>（Ｃ）</a:t>
            </a:r>
            <a:endParaRPr lang="en-US" altLang="ja-JP" sz="1400" dirty="0" smtClean="0">
              <a:solidFill>
                <a:schemeClr val="tx2"/>
              </a:solidFill>
            </a:endParaRPr>
          </a:p>
          <a:p>
            <a:pPr algn="ctr"/>
            <a:r>
              <a:rPr lang="ja-JP" altLang="en-US" sz="1400" dirty="0" smtClean="0">
                <a:solidFill>
                  <a:schemeClr val="tx2"/>
                </a:solidFill>
              </a:rPr>
              <a:t>他社商品並列商品</a:t>
            </a:r>
            <a:r>
              <a:rPr lang="ja-JP" altLang="en-US" sz="1400" dirty="0">
                <a:solidFill>
                  <a:schemeClr val="tx2"/>
                </a:solidFill>
              </a:rPr>
              <a:t>紹介</a:t>
            </a:r>
          </a:p>
        </p:txBody>
      </p:sp>
      <p:sp>
        <p:nvSpPr>
          <p:cNvPr id="61" name="円/楕円 60"/>
          <p:cNvSpPr/>
          <p:nvPr/>
        </p:nvSpPr>
        <p:spPr>
          <a:xfrm>
            <a:off x="8907751" y="467743"/>
            <a:ext cx="1801711" cy="882376"/>
          </a:xfrm>
          <a:prstGeom prst="ellipse">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400" dirty="0" smtClean="0">
                <a:solidFill>
                  <a:schemeClr val="tx2"/>
                </a:solidFill>
              </a:rPr>
              <a:t>（Ｄ）</a:t>
            </a:r>
            <a:endParaRPr lang="en-US" altLang="ja-JP" sz="1400" dirty="0" smtClean="0">
              <a:solidFill>
                <a:schemeClr val="tx2"/>
              </a:solidFill>
            </a:endParaRPr>
          </a:p>
          <a:p>
            <a:pPr algn="ctr"/>
            <a:r>
              <a:rPr lang="ja-JP" altLang="en-US" sz="1400" dirty="0" smtClean="0">
                <a:solidFill>
                  <a:schemeClr val="tx2"/>
                </a:solidFill>
              </a:rPr>
              <a:t>自社商品並列商品</a:t>
            </a:r>
            <a:r>
              <a:rPr lang="ja-JP" altLang="en-US" sz="1400" dirty="0">
                <a:solidFill>
                  <a:schemeClr val="tx2"/>
                </a:solidFill>
              </a:rPr>
              <a:t>紹介</a:t>
            </a:r>
          </a:p>
        </p:txBody>
      </p:sp>
      <p:sp>
        <p:nvSpPr>
          <p:cNvPr id="48" name="角丸四角形 47"/>
          <p:cNvSpPr/>
          <p:nvPr/>
        </p:nvSpPr>
        <p:spPr>
          <a:xfrm>
            <a:off x="10264347" y="1482377"/>
            <a:ext cx="1898570" cy="2181314"/>
          </a:xfrm>
          <a:prstGeom prst="roundRect">
            <a:avLst/>
          </a:prstGeom>
          <a:solidFill>
            <a:srgbClr val="FEF9D6"/>
          </a:solidFill>
          <a:ln w="12700" cap="flat" cmpd="sng" algn="ctr">
            <a:solidFill>
              <a:schemeClr val="tx2"/>
            </a:solidFill>
            <a:prstDash val="solid"/>
            <a:miter lim="800000"/>
          </a:ln>
          <a:effectLst/>
        </p:spPr>
        <p:txBody>
          <a:bodyPr rtlCol="0" anchor="ctr"/>
          <a:lstStyle/>
          <a:p>
            <a:pPr algn="ctr"/>
            <a:r>
              <a:rPr kumimoji="0" lang="ja-JP" altLang="en-US" sz="1700" b="0" i="0" u="none" strike="noStrike" kern="0" cap="none" spc="0" normalizeH="0" baseline="0" noProof="0" dirty="0" smtClean="0">
                <a:ln>
                  <a:noFill/>
                </a:ln>
                <a:solidFill>
                  <a:schemeClr val="tx1">
                    <a:lumMod val="75000"/>
                    <a:lumOff val="25000"/>
                  </a:schemeClr>
                </a:solidFill>
                <a:effectLst/>
                <a:uLnTx/>
                <a:uFillTx/>
                <a:latin typeface="Calibri" panose="020F0502020204030204"/>
                <a:ea typeface="ＭＳ Ｐゴシック" panose="020B0600070205080204" pitchFamily="50" charset="-128"/>
              </a:rPr>
              <a:t>（</a:t>
            </a:r>
            <a:r>
              <a:rPr kumimoji="0" lang="en-US" altLang="ja-JP" sz="1700" b="0" i="0" u="none" strike="noStrike" kern="0" cap="none" spc="0" normalizeH="0" baseline="0" noProof="0" dirty="0" smtClean="0">
                <a:ln>
                  <a:noFill/>
                </a:ln>
                <a:solidFill>
                  <a:schemeClr val="tx1">
                    <a:lumMod val="75000"/>
                    <a:lumOff val="25000"/>
                  </a:schemeClr>
                </a:solidFill>
                <a:effectLst/>
                <a:uLnTx/>
                <a:uFillTx/>
                <a:latin typeface="Calibri" panose="020F0502020204030204"/>
                <a:ea typeface="ＭＳ Ｐゴシック" panose="020B0600070205080204" pitchFamily="50" charset="-128"/>
              </a:rPr>
              <a:t>C</a:t>
            </a:r>
            <a:r>
              <a:rPr kumimoji="0" lang="ja-JP" altLang="en-US" sz="1700" kern="0" noProof="0" dirty="0" smtClean="0">
                <a:solidFill>
                  <a:schemeClr val="tx1">
                    <a:lumMod val="75000"/>
                    <a:lumOff val="25000"/>
                  </a:schemeClr>
                </a:solidFill>
                <a:latin typeface="Calibri" panose="020F0502020204030204"/>
                <a:ea typeface="ＭＳ Ｐゴシック" panose="020B0600070205080204" pitchFamily="50" charset="-128"/>
              </a:rPr>
              <a:t>）の記事への共感の</a:t>
            </a:r>
            <a:r>
              <a:rPr lang="en-US" altLang="ja-JP" sz="1700" dirty="0" err="1" smtClean="0">
                <a:solidFill>
                  <a:schemeClr val="tx1">
                    <a:lumMod val="75000"/>
                    <a:lumOff val="25000"/>
                  </a:schemeClr>
                </a:solidFill>
              </a:rPr>
              <a:t>Cronbach</a:t>
            </a:r>
            <a:r>
              <a:rPr lang="en-US" altLang="ja-JP" sz="1700" dirty="0" smtClean="0">
                <a:solidFill>
                  <a:schemeClr val="tx1">
                    <a:lumMod val="75000"/>
                    <a:lumOff val="25000"/>
                  </a:schemeClr>
                </a:solidFill>
              </a:rPr>
              <a:t> α</a:t>
            </a:r>
            <a:r>
              <a:rPr lang="ja-JP" altLang="en-US" sz="1700" dirty="0" smtClean="0">
                <a:solidFill>
                  <a:schemeClr val="tx1">
                    <a:lumMod val="75000"/>
                    <a:lumOff val="25000"/>
                  </a:schemeClr>
                </a:solidFill>
              </a:rPr>
              <a:t>係数が</a:t>
            </a:r>
            <a:r>
              <a:rPr lang="en-US" altLang="ja-JP" sz="1700" dirty="0" smtClean="0">
                <a:solidFill>
                  <a:schemeClr val="tx1">
                    <a:lumMod val="75000"/>
                    <a:lumOff val="25000"/>
                  </a:schemeClr>
                </a:solidFill>
              </a:rPr>
              <a:t>0.7</a:t>
            </a:r>
            <a:r>
              <a:rPr lang="ja-JP" altLang="en-US" sz="1700" dirty="0" smtClean="0">
                <a:solidFill>
                  <a:schemeClr val="tx1">
                    <a:lumMod val="75000"/>
                    <a:lumOff val="25000"/>
                  </a:schemeClr>
                </a:solidFill>
              </a:rPr>
              <a:t>以下であること</a:t>
            </a:r>
            <a:r>
              <a:rPr lang="ja-JP" altLang="en-US" sz="1700" dirty="0">
                <a:solidFill>
                  <a:schemeClr val="tx1">
                    <a:lumMod val="75000"/>
                    <a:lumOff val="25000"/>
                  </a:schemeClr>
                </a:solidFill>
              </a:rPr>
              <a:t>は</a:t>
            </a:r>
            <a:r>
              <a:rPr lang="ja-JP" altLang="en-US" sz="1700" dirty="0" smtClean="0">
                <a:solidFill>
                  <a:schemeClr val="tx1">
                    <a:lumMod val="75000"/>
                    <a:lumOff val="25000"/>
                  </a:schemeClr>
                </a:solidFill>
              </a:rPr>
              <a:t>内的整合性は高いといえない。</a:t>
            </a:r>
          </a:p>
        </p:txBody>
      </p:sp>
      <p:cxnSp>
        <p:nvCxnSpPr>
          <p:cNvPr id="13" name="直線コネクタ 12"/>
          <p:cNvCxnSpPr>
            <a:stCxn id="55" idx="6"/>
            <a:endCxn id="48" idx="1"/>
          </p:cNvCxnSpPr>
          <p:nvPr/>
        </p:nvCxnSpPr>
        <p:spPr>
          <a:xfrm>
            <a:off x="8044117" y="1989707"/>
            <a:ext cx="2220230" cy="583327"/>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398604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8"/>
                                        </p:tgtEl>
                                        <p:attrNameLst>
                                          <p:attrName>style.visibility</p:attrName>
                                        </p:attrNameLst>
                                      </p:cBhvr>
                                      <p:to>
                                        <p:strVal val="visible"/>
                                      </p:to>
                                    </p:set>
                                    <p:animEffect transition="in" filter="fade">
                                      <p:cBhvr>
                                        <p:cTn id="7" dur="500"/>
                                        <p:tgtEl>
                                          <p:spTgt spid="48"/>
                                        </p:tgtEl>
                                      </p:cBhvr>
                                    </p:animEffect>
                                  </p:childTnLst>
                                </p:cTn>
                              </p:par>
                              <p:par>
                                <p:cTn id="8" presetID="10" presetClass="entr" presetSubtype="0" fill="hold" nodeType="withEffect">
                                  <p:stCondLst>
                                    <p:cond delay="0"/>
                                  </p:stCondLst>
                                  <p:childTnLst>
                                    <p:set>
                                      <p:cBhvr>
                                        <p:cTn id="9" dur="1" fill="hold">
                                          <p:stCondLst>
                                            <p:cond delay="0"/>
                                          </p:stCondLst>
                                        </p:cTn>
                                        <p:tgtEl>
                                          <p:spTgt spid="13"/>
                                        </p:tgtEl>
                                        <p:attrNameLst>
                                          <p:attrName>style.visibility</p:attrName>
                                        </p:attrNameLst>
                                      </p:cBhvr>
                                      <p:to>
                                        <p:strVal val="visible"/>
                                      </p:to>
                                    </p:set>
                                    <p:animEffect transition="in" filter="fade">
                                      <p:cBhvr>
                                        <p:cTn id="10"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はじめに</a:t>
            </a:r>
            <a:endParaRPr kumimoji="1" lang="ja-JP" altLang="en-US" dirty="0"/>
          </a:p>
        </p:txBody>
      </p:sp>
      <p:sp>
        <p:nvSpPr>
          <p:cNvPr id="3" name="コンテンツ プレースホルダー 2"/>
          <p:cNvSpPr>
            <a:spLocks noGrp="1"/>
          </p:cNvSpPr>
          <p:nvPr>
            <p:ph idx="1"/>
          </p:nvPr>
        </p:nvSpPr>
        <p:spPr/>
        <p:txBody>
          <a:bodyPr/>
          <a:lstStyle/>
          <a:p>
            <a:pPr marL="0" indent="0">
              <a:buNone/>
            </a:pPr>
            <a:endParaRPr kumimoji="1" lang="en-US" altLang="ja-JP" dirty="0" smtClean="0"/>
          </a:p>
          <a:p>
            <a:pPr marL="0" indent="0">
              <a:buNone/>
            </a:pPr>
            <a:endParaRPr lang="en-US" altLang="ja-JP" dirty="0"/>
          </a:p>
          <a:p>
            <a:pPr marL="0" indent="0">
              <a:buNone/>
            </a:pPr>
            <a:endParaRPr kumimoji="1" lang="en-US" altLang="ja-JP" dirty="0" smtClean="0"/>
          </a:p>
          <a:p>
            <a:pPr marL="0" indent="0">
              <a:buNone/>
            </a:pPr>
            <a:endParaRPr lang="en-US" altLang="ja-JP" dirty="0"/>
          </a:p>
          <a:p>
            <a:pPr marL="0" indent="0">
              <a:buNone/>
            </a:pPr>
            <a:endParaRPr kumimoji="1" lang="en-US" altLang="ja-JP" dirty="0" smtClean="0"/>
          </a:p>
          <a:p>
            <a:pPr marL="0" indent="0">
              <a:buNone/>
            </a:pPr>
            <a:endParaRPr kumimoji="1" lang="ja-JP" altLang="en-US" dirty="0"/>
          </a:p>
        </p:txBody>
      </p:sp>
      <p:sp>
        <p:nvSpPr>
          <p:cNvPr id="4" name="角丸四角形 3"/>
          <p:cNvSpPr/>
          <p:nvPr/>
        </p:nvSpPr>
        <p:spPr>
          <a:xfrm>
            <a:off x="1639910" y="1845734"/>
            <a:ext cx="8912180" cy="1725769"/>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400" dirty="0"/>
              <a:t>企業はインターネット上でもコンテンツを発信する必要がある。</a:t>
            </a:r>
            <a:endParaRPr lang="en-US" altLang="ja-JP" sz="2400" dirty="0"/>
          </a:p>
        </p:txBody>
      </p:sp>
      <p:sp>
        <p:nvSpPr>
          <p:cNvPr id="5" name="下矢印 4"/>
          <p:cNvSpPr/>
          <p:nvPr/>
        </p:nvSpPr>
        <p:spPr>
          <a:xfrm>
            <a:off x="5847008" y="3799268"/>
            <a:ext cx="528034" cy="631064"/>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フローチャート: 端子 6"/>
          <p:cNvSpPr/>
          <p:nvPr/>
        </p:nvSpPr>
        <p:spPr>
          <a:xfrm>
            <a:off x="1684985" y="4633221"/>
            <a:ext cx="8867105" cy="1543742"/>
          </a:xfrm>
          <a:prstGeom prst="flowChartTermina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400" dirty="0" smtClean="0"/>
              <a:t>単純</a:t>
            </a:r>
            <a:r>
              <a:rPr lang="ja-JP" altLang="en-US" sz="2400" dirty="0"/>
              <a:t>にコンテンツを発信</a:t>
            </a:r>
            <a:r>
              <a:rPr lang="ja-JP" altLang="en-US" sz="2400" dirty="0" smtClean="0"/>
              <a:t>しても</a:t>
            </a:r>
            <a:r>
              <a:rPr lang="ja-JP" altLang="en-US" sz="2400" dirty="0"/>
              <a:t>、</a:t>
            </a:r>
            <a:r>
              <a:rPr lang="ja-JP" altLang="en-US" sz="2400" dirty="0" smtClean="0"/>
              <a:t>情報</a:t>
            </a:r>
            <a:r>
              <a:rPr lang="ja-JP" altLang="en-US" sz="2400" dirty="0"/>
              <a:t>が多すぎる世の中では</a:t>
            </a:r>
            <a:r>
              <a:rPr lang="ja-JP" altLang="en-US" sz="2400" dirty="0" smtClean="0"/>
              <a:t>、</a:t>
            </a:r>
            <a:endParaRPr lang="en-US" altLang="ja-JP" sz="2400" dirty="0" smtClean="0"/>
          </a:p>
          <a:p>
            <a:pPr algn="ctr"/>
            <a:r>
              <a:rPr lang="ja-JP" altLang="en-US" sz="2400" dirty="0" smtClean="0"/>
              <a:t>すぐ</a:t>
            </a:r>
            <a:r>
              <a:rPr lang="ja-JP" altLang="en-US" sz="2400" dirty="0"/>
              <a:t>に埋もれてしまう。</a:t>
            </a:r>
            <a:endParaRPr lang="en-US" altLang="ja-JP" sz="2400" dirty="0"/>
          </a:p>
        </p:txBody>
      </p:sp>
      <p:sp>
        <p:nvSpPr>
          <p:cNvPr id="6" name="スライド番号プレースホルダー 5"/>
          <p:cNvSpPr>
            <a:spLocks noGrp="1"/>
          </p:cNvSpPr>
          <p:nvPr>
            <p:ph type="sldNum" sz="quarter" idx="12"/>
          </p:nvPr>
        </p:nvSpPr>
        <p:spPr/>
        <p:txBody>
          <a:bodyPr/>
          <a:lstStyle/>
          <a:p>
            <a:fld id="{F46A3120-87D5-48FE-95FF-B9D32DB3470B}" type="slidenum">
              <a:rPr kumimoji="1" lang="ja-JP" altLang="en-US" smtClean="0"/>
              <a:t>5</a:t>
            </a:fld>
            <a:endParaRPr kumimoji="1" lang="ja-JP" altLang="en-US"/>
          </a:p>
        </p:txBody>
      </p:sp>
    </p:spTree>
    <p:extLst>
      <p:ext uri="{BB962C8B-B14F-4D97-AF65-F5344CB8AC3E}">
        <p14:creationId xmlns:p14="http://schemas.microsoft.com/office/powerpoint/2010/main" val="2172527322"/>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fld id="{F46A3120-87D5-48FE-95FF-B9D32DB3470B}" type="slidenum">
              <a:rPr kumimoji="1" lang="ja-JP" altLang="en-US" smtClean="0"/>
              <a:t>50</a:t>
            </a:fld>
            <a:endParaRPr kumimoji="1" lang="ja-JP" altLang="en-US"/>
          </a:p>
        </p:txBody>
      </p:sp>
      <p:grpSp>
        <p:nvGrpSpPr>
          <p:cNvPr id="4" name="グループ化 3"/>
          <p:cNvGrpSpPr/>
          <p:nvPr/>
        </p:nvGrpSpPr>
        <p:grpSpPr>
          <a:xfrm>
            <a:off x="815664" y="2934843"/>
            <a:ext cx="10693152" cy="3272536"/>
            <a:chOff x="527386" y="916727"/>
            <a:chExt cx="7513405" cy="2646535"/>
          </a:xfrm>
        </p:grpSpPr>
        <p:cxnSp>
          <p:nvCxnSpPr>
            <p:cNvPr id="5" name="直線矢印コネクタ 4"/>
            <p:cNvCxnSpPr>
              <a:stCxn id="17" idx="1"/>
              <a:endCxn id="18" idx="5"/>
            </p:cNvCxnSpPr>
            <p:nvPr/>
          </p:nvCxnSpPr>
          <p:spPr>
            <a:xfrm flipH="1" flipV="1">
              <a:off x="3921792" y="1736436"/>
              <a:ext cx="1071282" cy="1093144"/>
            </a:xfrm>
            <a:prstGeom prst="straightConnector1">
              <a:avLst/>
            </a:prstGeom>
            <a:ln w="76200">
              <a:solidFill>
                <a:schemeClr val="accent5">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6" name="直線矢印コネクタ 5"/>
            <p:cNvCxnSpPr>
              <a:stCxn id="17" idx="2"/>
              <a:endCxn id="35" idx="6"/>
            </p:cNvCxnSpPr>
            <p:nvPr/>
          </p:nvCxnSpPr>
          <p:spPr>
            <a:xfrm flipH="1">
              <a:off x="4107253" y="3133481"/>
              <a:ext cx="700360" cy="1"/>
            </a:xfrm>
            <a:prstGeom prst="straightConnector1">
              <a:avLst/>
            </a:prstGeom>
            <a:ln w="76200">
              <a:solidFill>
                <a:schemeClr val="accent5">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7" name="直線矢印コネクタ 6"/>
            <p:cNvCxnSpPr>
              <a:stCxn id="17" idx="0"/>
              <a:endCxn id="31" idx="4"/>
            </p:cNvCxnSpPr>
            <p:nvPr/>
          </p:nvCxnSpPr>
          <p:spPr>
            <a:xfrm flipV="1">
              <a:off x="5440818" y="2395706"/>
              <a:ext cx="0" cy="307994"/>
            </a:xfrm>
            <a:prstGeom prst="straightConnector1">
              <a:avLst/>
            </a:prstGeom>
            <a:ln w="76200">
              <a:solidFill>
                <a:schemeClr val="accent5">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8" name="直線矢印コネクタ 7"/>
            <p:cNvCxnSpPr>
              <a:stCxn id="14" idx="3"/>
              <a:endCxn id="18" idx="1"/>
            </p:cNvCxnSpPr>
            <p:nvPr/>
          </p:nvCxnSpPr>
          <p:spPr>
            <a:xfrm flipV="1">
              <a:off x="2190154" y="1128635"/>
              <a:ext cx="836151" cy="64274"/>
            </a:xfrm>
            <a:prstGeom prst="straightConnector1">
              <a:avLst/>
            </a:prstGeom>
            <a:ln w="76200">
              <a:tailEnd type="triangle"/>
            </a:ln>
          </p:spPr>
          <p:style>
            <a:lnRef idx="1">
              <a:schemeClr val="accent1"/>
            </a:lnRef>
            <a:fillRef idx="0">
              <a:schemeClr val="accent1"/>
            </a:fillRef>
            <a:effectRef idx="0">
              <a:schemeClr val="accent1"/>
            </a:effectRef>
            <a:fontRef idx="minor">
              <a:schemeClr val="tx1"/>
            </a:fontRef>
          </p:style>
        </p:cxnSp>
        <p:cxnSp>
          <p:nvCxnSpPr>
            <p:cNvPr id="9" name="直線矢印コネクタ 8"/>
            <p:cNvCxnSpPr>
              <a:stCxn id="18" idx="6"/>
              <a:endCxn id="31" idx="1"/>
            </p:cNvCxnSpPr>
            <p:nvPr/>
          </p:nvCxnSpPr>
          <p:spPr>
            <a:xfrm>
              <a:off x="4107253" y="1432536"/>
              <a:ext cx="885821" cy="229490"/>
            </a:xfrm>
            <a:prstGeom prst="straightConnector1">
              <a:avLst/>
            </a:prstGeom>
            <a:ln w="76200">
              <a:tailEnd type="triangle"/>
            </a:ln>
          </p:spPr>
          <p:style>
            <a:lnRef idx="1">
              <a:schemeClr val="accent1"/>
            </a:lnRef>
            <a:fillRef idx="0">
              <a:schemeClr val="accent1"/>
            </a:fillRef>
            <a:effectRef idx="0">
              <a:schemeClr val="accent1"/>
            </a:effectRef>
            <a:fontRef idx="minor">
              <a:schemeClr val="tx1"/>
            </a:fontRef>
          </p:style>
        </p:cxnSp>
        <p:grpSp>
          <p:nvGrpSpPr>
            <p:cNvPr id="10" name="グループ化 9"/>
            <p:cNvGrpSpPr/>
            <p:nvPr/>
          </p:nvGrpSpPr>
          <p:grpSpPr>
            <a:xfrm>
              <a:off x="527386" y="916727"/>
              <a:ext cx="7513405" cy="2646535"/>
              <a:chOff x="527386" y="916727"/>
              <a:chExt cx="7513405" cy="2646535"/>
            </a:xfrm>
          </p:grpSpPr>
          <p:grpSp>
            <p:nvGrpSpPr>
              <p:cNvPr id="13" name="グループ化 12"/>
              <p:cNvGrpSpPr/>
              <p:nvPr/>
            </p:nvGrpSpPr>
            <p:grpSpPr>
              <a:xfrm>
                <a:off x="735044" y="938648"/>
                <a:ext cx="7305747" cy="2624614"/>
                <a:chOff x="1180684" y="2406822"/>
                <a:chExt cx="9807136" cy="2831388"/>
              </a:xfrm>
            </p:grpSpPr>
            <p:grpSp>
              <p:nvGrpSpPr>
                <p:cNvPr id="16" name="グループ化 15"/>
                <p:cNvGrpSpPr/>
                <p:nvPr/>
              </p:nvGrpSpPr>
              <p:grpSpPr>
                <a:xfrm>
                  <a:off x="2845986" y="2406822"/>
                  <a:ext cx="8141834" cy="2831388"/>
                  <a:chOff x="2814217" y="2388677"/>
                  <a:chExt cx="8141834" cy="2831388"/>
                </a:xfrm>
              </p:grpSpPr>
              <p:grpSp>
                <p:nvGrpSpPr>
                  <p:cNvPr id="20" name="グループ化 19"/>
                  <p:cNvGrpSpPr/>
                  <p:nvPr/>
                </p:nvGrpSpPr>
                <p:grpSpPr>
                  <a:xfrm>
                    <a:off x="2814217" y="2388677"/>
                    <a:ext cx="8141834" cy="2831388"/>
                    <a:chOff x="2814217" y="2388677"/>
                    <a:chExt cx="8141834" cy="2831388"/>
                  </a:xfrm>
                </p:grpSpPr>
                <p:grpSp>
                  <p:nvGrpSpPr>
                    <p:cNvPr id="22" name="グループ化 21"/>
                    <p:cNvGrpSpPr/>
                    <p:nvPr/>
                  </p:nvGrpSpPr>
                  <p:grpSpPr>
                    <a:xfrm>
                      <a:off x="2814217" y="2388677"/>
                      <a:ext cx="8141834" cy="2831388"/>
                      <a:chOff x="2814217" y="2388677"/>
                      <a:chExt cx="8141834" cy="2831388"/>
                    </a:xfrm>
                  </p:grpSpPr>
                  <p:grpSp>
                    <p:nvGrpSpPr>
                      <p:cNvPr id="27" name="グループ化 26"/>
                      <p:cNvGrpSpPr/>
                      <p:nvPr/>
                    </p:nvGrpSpPr>
                    <p:grpSpPr>
                      <a:xfrm>
                        <a:off x="2814217" y="2388677"/>
                        <a:ext cx="2861505" cy="2831388"/>
                        <a:chOff x="2716990" y="2396761"/>
                        <a:chExt cx="2861505" cy="2831388"/>
                      </a:xfrm>
                    </p:grpSpPr>
                    <p:sp>
                      <p:nvSpPr>
                        <p:cNvPr id="34" name="テキスト ボックス 33"/>
                        <p:cNvSpPr txBox="1"/>
                        <p:nvPr/>
                      </p:nvSpPr>
                      <p:spPr>
                        <a:xfrm>
                          <a:off x="2716990" y="2396761"/>
                          <a:ext cx="425002" cy="477054"/>
                        </a:xfrm>
                        <a:prstGeom prst="rect">
                          <a:avLst/>
                        </a:prstGeom>
                        <a:noFill/>
                      </p:spPr>
                      <p:txBody>
                        <a:bodyPr wrap="square" rtlCol="0">
                          <a:spAutoFit/>
                        </a:bodyPr>
                        <a:lstStyle/>
                        <a:p>
                          <a:endParaRPr lang="ja-JP" altLang="en-US" sz="2500" dirty="0">
                            <a:solidFill>
                              <a:srgbClr val="EA506A"/>
                            </a:solidFill>
                          </a:endParaRPr>
                        </a:p>
                      </p:txBody>
                    </p:sp>
                    <p:sp>
                      <p:nvSpPr>
                        <p:cNvPr id="35" name="円/楕円 34"/>
                        <p:cNvSpPr/>
                        <p:nvPr/>
                      </p:nvSpPr>
                      <p:spPr>
                        <a:xfrm>
                          <a:off x="3878484" y="4300870"/>
                          <a:ext cx="1700011" cy="927279"/>
                        </a:xfrm>
                        <a:prstGeom prst="ellipse">
                          <a:avLst/>
                        </a:prstGeom>
                        <a:solidFill>
                          <a:srgbClr val="EEC8CD"/>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400" dirty="0">
                              <a:solidFill>
                                <a:srgbClr val="242852"/>
                              </a:solidFill>
                            </a:rPr>
                            <a:t>記事への信頼</a:t>
                          </a:r>
                        </a:p>
                      </p:txBody>
                    </p:sp>
                  </p:grpSp>
                  <p:grpSp>
                    <p:nvGrpSpPr>
                      <p:cNvPr id="28" name="グループ化 27"/>
                      <p:cNvGrpSpPr/>
                      <p:nvPr/>
                    </p:nvGrpSpPr>
                    <p:grpSpPr>
                      <a:xfrm>
                        <a:off x="5990017" y="2794721"/>
                        <a:ext cx="4966034" cy="2420440"/>
                        <a:chOff x="5990017" y="2794721"/>
                        <a:chExt cx="4966034" cy="2420440"/>
                      </a:xfrm>
                    </p:grpSpPr>
                    <p:grpSp>
                      <p:nvGrpSpPr>
                        <p:cNvPr id="29" name="グループ化 28"/>
                        <p:cNvGrpSpPr/>
                        <p:nvPr/>
                      </p:nvGrpSpPr>
                      <p:grpSpPr>
                        <a:xfrm>
                          <a:off x="6615876" y="3033247"/>
                          <a:ext cx="4340175" cy="2181914"/>
                          <a:chOff x="6615876" y="3033247"/>
                          <a:chExt cx="4340175" cy="2181914"/>
                        </a:xfrm>
                      </p:grpSpPr>
                      <p:sp>
                        <p:nvSpPr>
                          <p:cNvPr id="31" name="円/楕円 30"/>
                          <p:cNvSpPr/>
                          <p:nvPr/>
                        </p:nvSpPr>
                        <p:spPr>
                          <a:xfrm>
                            <a:off x="6615876" y="3033247"/>
                            <a:ext cx="1700011" cy="927279"/>
                          </a:xfrm>
                          <a:prstGeom prst="ellipse">
                            <a:avLst/>
                          </a:prstGeom>
                          <a:solidFill>
                            <a:srgbClr val="EEC8CD"/>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400" dirty="0">
                                <a:solidFill>
                                  <a:srgbClr val="242852"/>
                                </a:solidFill>
                              </a:rPr>
                              <a:t>記事への態度</a:t>
                            </a:r>
                          </a:p>
                        </p:txBody>
                      </p:sp>
                      <p:sp>
                        <p:nvSpPr>
                          <p:cNvPr id="32" name="円/楕円 31"/>
                          <p:cNvSpPr/>
                          <p:nvPr/>
                        </p:nvSpPr>
                        <p:spPr>
                          <a:xfrm>
                            <a:off x="9256040" y="4287882"/>
                            <a:ext cx="1700011" cy="927279"/>
                          </a:xfrm>
                          <a:prstGeom prst="ellipse">
                            <a:avLst/>
                          </a:prstGeom>
                          <a:solidFill>
                            <a:srgbClr val="EEC8CD"/>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400" dirty="0">
                                <a:solidFill>
                                  <a:srgbClr val="242852"/>
                                </a:solidFill>
                              </a:rPr>
                              <a:t>購買意図</a:t>
                            </a:r>
                          </a:p>
                        </p:txBody>
                      </p:sp>
                      <p:sp>
                        <p:nvSpPr>
                          <p:cNvPr id="33" name="円/楕円 32"/>
                          <p:cNvSpPr/>
                          <p:nvPr/>
                        </p:nvSpPr>
                        <p:spPr>
                          <a:xfrm>
                            <a:off x="9256040" y="3033247"/>
                            <a:ext cx="1700011" cy="927279"/>
                          </a:xfrm>
                          <a:prstGeom prst="ellipse">
                            <a:avLst/>
                          </a:prstGeom>
                          <a:solidFill>
                            <a:srgbClr val="EEC8CD"/>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400" dirty="0">
                                <a:solidFill>
                                  <a:srgbClr val="242852"/>
                                </a:solidFill>
                              </a:rPr>
                              <a:t>商品への態度</a:t>
                            </a:r>
                          </a:p>
                        </p:txBody>
                      </p:sp>
                    </p:grpSp>
                    <p:sp>
                      <p:nvSpPr>
                        <p:cNvPr id="30" name="テキスト ボックス 29"/>
                        <p:cNvSpPr txBox="1"/>
                        <p:nvPr/>
                      </p:nvSpPr>
                      <p:spPr>
                        <a:xfrm>
                          <a:off x="5990017" y="2794721"/>
                          <a:ext cx="425002" cy="477054"/>
                        </a:xfrm>
                        <a:prstGeom prst="rect">
                          <a:avLst/>
                        </a:prstGeom>
                        <a:noFill/>
                      </p:spPr>
                      <p:txBody>
                        <a:bodyPr wrap="square" rtlCol="0">
                          <a:spAutoFit/>
                        </a:bodyPr>
                        <a:lstStyle/>
                        <a:p>
                          <a:endParaRPr lang="ja-JP" altLang="en-US" sz="2500" dirty="0">
                            <a:solidFill>
                              <a:srgbClr val="EA506A"/>
                            </a:solidFill>
                          </a:endParaRPr>
                        </a:p>
                      </p:txBody>
                    </p:sp>
                  </p:grpSp>
                </p:grpSp>
                <p:cxnSp>
                  <p:nvCxnSpPr>
                    <p:cNvPr id="23" name="直線矢印コネクタ 22"/>
                    <p:cNvCxnSpPr>
                      <a:stCxn id="14" idx="3"/>
                      <a:endCxn id="35" idx="0"/>
                    </p:cNvCxnSpPr>
                    <p:nvPr/>
                  </p:nvCxnSpPr>
                  <p:spPr>
                    <a:xfrm>
                      <a:off x="3102235" y="2662969"/>
                      <a:ext cx="1723482" cy="1629816"/>
                    </a:xfrm>
                    <a:prstGeom prst="straightConnector1">
                      <a:avLst/>
                    </a:prstGeom>
                    <a:ln w="76200">
                      <a:tailEnd type="triangle"/>
                    </a:ln>
                  </p:spPr>
                  <p:style>
                    <a:lnRef idx="1">
                      <a:schemeClr val="accent1"/>
                    </a:lnRef>
                    <a:fillRef idx="0">
                      <a:schemeClr val="accent1"/>
                    </a:fillRef>
                    <a:effectRef idx="0">
                      <a:schemeClr val="accent1"/>
                    </a:effectRef>
                    <a:fontRef idx="minor">
                      <a:schemeClr val="tx1"/>
                    </a:fontRef>
                  </p:style>
                </p:cxnSp>
                <p:cxnSp>
                  <p:nvCxnSpPr>
                    <p:cNvPr id="24" name="直線矢印コネクタ 23"/>
                    <p:cNvCxnSpPr>
                      <a:stCxn id="19" idx="6"/>
                      <a:endCxn id="35" idx="2"/>
                    </p:cNvCxnSpPr>
                    <p:nvPr/>
                  </p:nvCxnSpPr>
                  <p:spPr>
                    <a:xfrm>
                      <a:off x="2848926" y="4751522"/>
                      <a:ext cx="1126785" cy="4904"/>
                    </a:xfrm>
                    <a:prstGeom prst="straightConnector1">
                      <a:avLst/>
                    </a:prstGeom>
                    <a:ln w="76200">
                      <a:tailEnd type="triangle"/>
                    </a:ln>
                  </p:spPr>
                  <p:style>
                    <a:lnRef idx="1">
                      <a:schemeClr val="accent1"/>
                    </a:lnRef>
                    <a:fillRef idx="0">
                      <a:schemeClr val="accent1"/>
                    </a:fillRef>
                    <a:effectRef idx="0">
                      <a:schemeClr val="accent1"/>
                    </a:effectRef>
                    <a:fontRef idx="minor">
                      <a:schemeClr val="tx1"/>
                    </a:fontRef>
                  </p:style>
                </p:cxnSp>
                <p:cxnSp>
                  <p:nvCxnSpPr>
                    <p:cNvPr id="25" name="直線矢印コネクタ 24"/>
                    <p:cNvCxnSpPr>
                      <a:stCxn id="35" idx="7"/>
                      <a:endCxn id="31" idx="3"/>
                    </p:cNvCxnSpPr>
                    <p:nvPr/>
                  </p:nvCxnSpPr>
                  <p:spPr>
                    <a:xfrm flipV="1">
                      <a:off x="5426762" y="3824729"/>
                      <a:ext cx="1438075" cy="603854"/>
                    </a:xfrm>
                    <a:prstGeom prst="straightConnector1">
                      <a:avLst/>
                    </a:prstGeom>
                    <a:ln w="76200">
                      <a:tailEnd type="triangle"/>
                    </a:ln>
                  </p:spPr>
                  <p:style>
                    <a:lnRef idx="1">
                      <a:schemeClr val="accent1"/>
                    </a:lnRef>
                    <a:fillRef idx="0">
                      <a:schemeClr val="accent1"/>
                    </a:fillRef>
                    <a:effectRef idx="0">
                      <a:schemeClr val="accent1"/>
                    </a:effectRef>
                    <a:fontRef idx="minor">
                      <a:schemeClr val="tx1"/>
                    </a:fontRef>
                  </p:style>
                </p:cxnSp>
                <p:cxnSp>
                  <p:nvCxnSpPr>
                    <p:cNvPr id="26" name="直線矢印コネクタ 25"/>
                    <p:cNvCxnSpPr>
                      <a:stCxn id="31" idx="5"/>
                      <a:endCxn id="32" idx="2"/>
                    </p:cNvCxnSpPr>
                    <p:nvPr/>
                  </p:nvCxnSpPr>
                  <p:spPr>
                    <a:xfrm>
                      <a:off x="8066926" y="3824729"/>
                      <a:ext cx="1189114" cy="926793"/>
                    </a:xfrm>
                    <a:prstGeom prst="straightConnector1">
                      <a:avLst/>
                    </a:prstGeom>
                    <a:ln w="76200">
                      <a:tailEnd type="triangle"/>
                    </a:ln>
                  </p:spPr>
                  <p:style>
                    <a:lnRef idx="1">
                      <a:schemeClr val="accent1"/>
                    </a:lnRef>
                    <a:fillRef idx="0">
                      <a:schemeClr val="accent1"/>
                    </a:fillRef>
                    <a:effectRef idx="0">
                      <a:schemeClr val="accent1"/>
                    </a:effectRef>
                    <a:fontRef idx="minor">
                      <a:schemeClr val="tx1"/>
                    </a:fontRef>
                  </p:style>
                </p:cxnSp>
              </p:grpSp>
              <p:cxnSp>
                <p:nvCxnSpPr>
                  <p:cNvPr id="21" name="直線矢印コネクタ 20"/>
                  <p:cNvCxnSpPr>
                    <a:stCxn id="31" idx="6"/>
                    <a:endCxn id="33" idx="2"/>
                  </p:cNvCxnSpPr>
                  <p:nvPr/>
                </p:nvCxnSpPr>
                <p:spPr>
                  <a:xfrm>
                    <a:off x="8315887" y="3496887"/>
                    <a:ext cx="940154" cy="0"/>
                  </a:xfrm>
                  <a:prstGeom prst="straightConnector1">
                    <a:avLst/>
                  </a:prstGeom>
                  <a:ln w="76200">
                    <a:tailEnd type="triangle"/>
                  </a:ln>
                </p:spPr>
                <p:style>
                  <a:lnRef idx="1">
                    <a:schemeClr val="accent1"/>
                  </a:lnRef>
                  <a:fillRef idx="0">
                    <a:schemeClr val="accent1"/>
                  </a:fillRef>
                  <a:effectRef idx="0">
                    <a:schemeClr val="accent1"/>
                  </a:effectRef>
                  <a:fontRef idx="minor">
                    <a:schemeClr val="tx1"/>
                  </a:fontRef>
                </p:style>
              </p:cxnSp>
            </p:grpSp>
            <p:sp>
              <p:nvSpPr>
                <p:cNvPr id="17" name="円/楕円 16"/>
                <p:cNvSpPr/>
                <p:nvPr/>
              </p:nvSpPr>
              <p:spPr>
                <a:xfrm>
                  <a:off x="6647645" y="4310929"/>
                  <a:ext cx="1700010" cy="927279"/>
                </a:xfrm>
                <a:prstGeom prst="ellipse">
                  <a:avLst/>
                </a:prstGeom>
                <a:solidFill>
                  <a:schemeClr val="accent5">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400" dirty="0">
                      <a:solidFill>
                        <a:schemeClr val="tx2"/>
                      </a:solidFill>
                    </a:rPr>
                    <a:t>売り込</a:t>
                  </a:r>
                  <a:r>
                    <a:rPr lang="ja-JP" altLang="en-US" sz="1400" dirty="0" smtClean="0">
                      <a:solidFill>
                        <a:schemeClr val="tx2"/>
                      </a:solidFill>
                    </a:rPr>
                    <a:t>み</a:t>
                  </a:r>
                  <a:endParaRPr kumimoji="1" lang="ja-JP" altLang="en-US" sz="1400" dirty="0">
                    <a:solidFill>
                      <a:schemeClr val="tx2"/>
                    </a:solidFill>
                  </a:endParaRPr>
                </a:p>
              </p:txBody>
            </p:sp>
            <p:sp>
              <p:nvSpPr>
                <p:cNvPr id="18" name="円/楕円 17"/>
                <p:cNvSpPr/>
                <p:nvPr/>
              </p:nvSpPr>
              <p:spPr>
                <a:xfrm>
                  <a:off x="4007481" y="2475980"/>
                  <a:ext cx="1700010" cy="927279"/>
                </a:xfrm>
                <a:prstGeom prst="ellipse">
                  <a:avLst/>
                </a:prstGeom>
                <a:solidFill>
                  <a:srgbClr val="EEC8CD"/>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400" dirty="0">
                      <a:solidFill>
                        <a:srgbClr val="242852"/>
                      </a:solidFill>
                    </a:rPr>
                    <a:t>記事への満足</a:t>
                  </a:r>
                </a:p>
              </p:txBody>
            </p:sp>
            <p:sp>
              <p:nvSpPr>
                <p:cNvPr id="19" name="円/楕円 18"/>
                <p:cNvSpPr/>
                <p:nvPr/>
              </p:nvSpPr>
              <p:spPr>
                <a:xfrm>
                  <a:off x="1180684" y="4306027"/>
                  <a:ext cx="1700011" cy="927279"/>
                </a:xfrm>
                <a:prstGeom prst="ellipse">
                  <a:avLst/>
                </a:prstGeom>
                <a:solidFill>
                  <a:srgbClr val="EEC8CD"/>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400" dirty="0">
                      <a:solidFill>
                        <a:srgbClr val="242852"/>
                      </a:solidFill>
                    </a:rPr>
                    <a:t>企業</a:t>
                  </a:r>
                  <a:r>
                    <a:rPr lang="ja-JP" altLang="en-US" sz="1400" dirty="0" smtClean="0">
                      <a:solidFill>
                        <a:srgbClr val="242852"/>
                      </a:solidFill>
                    </a:rPr>
                    <a:t>の</a:t>
                  </a:r>
                  <a:endParaRPr lang="en-US" altLang="ja-JP" sz="1400" dirty="0" smtClean="0">
                    <a:solidFill>
                      <a:srgbClr val="242852"/>
                    </a:solidFill>
                  </a:endParaRPr>
                </a:p>
                <a:p>
                  <a:pPr algn="ctr"/>
                  <a:r>
                    <a:rPr lang="ja-JP" altLang="en-US" sz="1400" dirty="0" smtClean="0">
                      <a:solidFill>
                        <a:srgbClr val="242852"/>
                      </a:solidFill>
                    </a:rPr>
                    <a:t>専門性</a:t>
                  </a:r>
                  <a:endParaRPr lang="en-US" altLang="ja-JP" sz="1400" dirty="0">
                    <a:solidFill>
                      <a:srgbClr val="242852"/>
                    </a:solidFill>
                  </a:endParaRPr>
                </a:p>
                <a:p>
                  <a:pPr algn="ctr"/>
                  <a:r>
                    <a:rPr lang="ja-JP" altLang="en-US" sz="1400" dirty="0" smtClean="0">
                      <a:solidFill>
                        <a:srgbClr val="242852"/>
                      </a:solidFill>
                    </a:rPr>
                    <a:t>確実性</a:t>
                  </a:r>
                  <a:endParaRPr lang="ja-JP" altLang="en-US" sz="1400" dirty="0">
                    <a:solidFill>
                      <a:srgbClr val="242852"/>
                    </a:solidFill>
                  </a:endParaRPr>
                </a:p>
              </p:txBody>
            </p:sp>
          </p:grpSp>
          <p:sp>
            <p:nvSpPr>
              <p:cNvPr id="14" name="角丸四角形 13"/>
              <p:cNvSpPr/>
              <p:nvPr/>
            </p:nvSpPr>
            <p:spPr>
              <a:xfrm>
                <a:off x="547257" y="916727"/>
                <a:ext cx="1642897" cy="552364"/>
              </a:xfrm>
              <a:prstGeom prst="roundRect">
                <a:avLst/>
              </a:prstGeom>
              <a:solidFill>
                <a:srgbClr val="FED78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400" dirty="0" smtClean="0">
                    <a:solidFill>
                      <a:schemeClr val="tx2"/>
                    </a:solidFill>
                  </a:rPr>
                  <a:t>自分も悩みが</a:t>
                </a:r>
                <a:endParaRPr lang="en-US" altLang="ja-JP" sz="1400" dirty="0" smtClean="0">
                  <a:solidFill>
                    <a:schemeClr val="tx2"/>
                  </a:solidFill>
                </a:endParaRPr>
              </a:p>
              <a:p>
                <a:pPr algn="ctr"/>
                <a:r>
                  <a:rPr lang="ja-JP" altLang="en-US" sz="1400" dirty="0" smtClean="0">
                    <a:solidFill>
                      <a:schemeClr val="tx2"/>
                    </a:solidFill>
                  </a:rPr>
                  <a:t>解決できると思う</a:t>
                </a:r>
                <a:endParaRPr lang="ja-JP" altLang="en-US" sz="1400" dirty="0">
                  <a:solidFill>
                    <a:schemeClr val="tx2"/>
                  </a:solidFill>
                </a:endParaRPr>
              </a:p>
            </p:txBody>
          </p:sp>
          <p:sp>
            <p:nvSpPr>
              <p:cNvPr id="15" name="角丸四角形 14"/>
              <p:cNvSpPr/>
              <p:nvPr/>
            </p:nvSpPr>
            <p:spPr>
              <a:xfrm>
                <a:off x="527386" y="1512590"/>
                <a:ext cx="1682640" cy="596107"/>
              </a:xfrm>
              <a:prstGeom prst="roundRect">
                <a:avLst/>
              </a:prstGeom>
              <a:solidFill>
                <a:srgbClr val="FED78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dirty="0" smtClean="0">
                    <a:solidFill>
                      <a:schemeClr val="tx2"/>
                    </a:solidFill>
                  </a:rPr>
                  <a:t>読むことは</a:t>
                </a:r>
                <a:endParaRPr kumimoji="1" lang="en-US" altLang="ja-JP" sz="1400" dirty="0" smtClean="0">
                  <a:solidFill>
                    <a:schemeClr val="tx2"/>
                  </a:solidFill>
                </a:endParaRPr>
              </a:p>
              <a:p>
                <a:pPr algn="ctr"/>
                <a:r>
                  <a:rPr kumimoji="1" lang="ja-JP" altLang="en-US" sz="1400" dirty="0" smtClean="0">
                    <a:solidFill>
                      <a:schemeClr val="tx2"/>
                    </a:solidFill>
                  </a:rPr>
                  <a:t>悩みを解決するのに重要だ</a:t>
                </a:r>
                <a:endParaRPr kumimoji="1" lang="ja-JP" altLang="en-US" sz="1400" dirty="0">
                  <a:solidFill>
                    <a:schemeClr val="tx2"/>
                  </a:solidFill>
                </a:endParaRPr>
              </a:p>
            </p:txBody>
          </p:sp>
        </p:grpSp>
        <p:cxnSp>
          <p:nvCxnSpPr>
            <p:cNvPr id="11" name="直線矢印コネクタ 10"/>
            <p:cNvCxnSpPr>
              <a:stCxn id="15" idx="3"/>
              <a:endCxn id="18" idx="3"/>
            </p:cNvCxnSpPr>
            <p:nvPr/>
          </p:nvCxnSpPr>
          <p:spPr>
            <a:xfrm flipV="1">
              <a:off x="2210026" y="1736436"/>
              <a:ext cx="816279" cy="74207"/>
            </a:xfrm>
            <a:prstGeom prst="straightConnector1">
              <a:avLst/>
            </a:prstGeom>
            <a:ln w="76200">
              <a:tailEnd type="triangle"/>
            </a:ln>
          </p:spPr>
          <p:style>
            <a:lnRef idx="1">
              <a:schemeClr val="accent1"/>
            </a:lnRef>
            <a:fillRef idx="0">
              <a:schemeClr val="accent1"/>
            </a:fillRef>
            <a:effectRef idx="0">
              <a:schemeClr val="accent1"/>
            </a:effectRef>
            <a:fontRef idx="minor">
              <a:schemeClr val="tx1"/>
            </a:fontRef>
          </p:style>
        </p:cxnSp>
        <p:cxnSp>
          <p:nvCxnSpPr>
            <p:cNvPr id="12" name="直線矢印コネクタ 11"/>
            <p:cNvCxnSpPr>
              <a:stCxn id="15" idx="3"/>
              <a:endCxn id="35" idx="1"/>
            </p:cNvCxnSpPr>
            <p:nvPr/>
          </p:nvCxnSpPr>
          <p:spPr>
            <a:xfrm>
              <a:off x="2210026" y="1810644"/>
              <a:ext cx="816278" cy="1018938"/>
            </a:xfrm>
            <a:prstGeom prst="straightConnector1">
              <a:avLst/>
            </a:prstGeom>
            <a:ln w="76200">
              <a:tailEnd type="triangle"/>
            </a:ln>
          </p:spPr>
          <p:style>
            <a:lnRef idx="1">
              <a:schemeClr val="accent1"/>
            </a:lnRef>
            <a:fillRef idx="0">
              <a:schemeClr val="accent1"/>
            </a:fillRef>
            <a:effectRef idx="0">
              <a:schemeClr val="accent1"/>
            </a:effectRef>
            <a:fontRef idx="minor">
              <a:schemeClr val="tx1"/>
            </a:fontRef>
          </p:style>
        </p:cxnSp>
      </p:grpSp>
      <p:sp>
        <p:nvSpPr>
          <p:cNvPr id="47" name="テキスト ボックス 46"/>
          <p:cNvSpPr txBox="1"/>
          <p:nvPr/>
        </p:nvSpPr>
        <p:spPr>
          <a:xfrm>
            <a:off x="257528" y="2366516"/>
            <a:ext cx="6283392" cy="400110"/>
          </a:xfrm>
          <a:prstGeom prst="rect">
            <a:avLst/>
          </a:prstGeom>
          <a:noFill/>
        </p:spPr>
        <p:txBody>
          <a:bodyPr wrap="square" rtlCol="0">
            <a:spAutoFit/>
          </a:bodyPr>
          <a:lstStyle/>
          <a:p>
            <a:r>
              <a:rPr lang="ja-JP" altLang="en-US" sz="2000" dirty="0" smtClean="0"/>
              <a:t>以下のモデルで共分散構造分析を行う。</a:t>
            </a:r>
            <a:endParaRPr kumimoji="1" lang="ja-JP" altLang="en-US" sz="2000" dirty="0"/>
          </a:p>
        </p:txBody>
      </p:sp>
      <p:sp>
        <p:nvSpPr>
          <p:cNvPr id="36" name="角丸四角形 35"/>
          <p:cNvSpPr/>
          <p:nvPr/>
        </p:nvSpPr>
        <p:spPr>
          <a:xfrm>
            <a:off x="519167" y="160638"/>
            <a:ext cx="5033654" cy="1055387"/>
          </a:xfrm>
          <a:prstGeom prst="roundRect">
            <a:avLst/>
          </a:prstGeom>
          <a:solidFill>
            <a:srgbClr val="FAE2DA"/>
          </a:solidFill>
          <a:ln w="12700" cap="flat" cmpd="sng" algn="ctr">
            <a:solidFill>
              <a:schemeClr val="tx2"/>
            </a:solidFill>
            <a:prstDash val="solid"/>
            <a:miter lim="800000"/>
          </a:ln>
          <a:effectLst/>
        </p:spPr>
        <p:txBody>
          <a:bodyPr rtlCol="0" anchor="ctr"/>
          <a:lstStyle/>
          <a:p>
            <a:r>
              <a:rPr lang="ja-JP" altLang="en-US" dirty="0" smtClean="0">
                <a:solidFill>
                  <a:schemeClr val="tx1">
                    <a:lumMod val="75000"/>
                    <a:lumOff val="25000"/>
                  </a:schemeClr>
                </a:solidFill>
              </a:rPr>
              <a:t>記事への共感に対して、</a:t>
            </a:r>
            <a:endParaRPr lang="en-US" altLang="ja-JP" dirty="0" smtClean="0">
              <a:solidFill>
                <a:schemeClr val="tx1">
                  <a:lumMod val="75000"/>
                  <a:lumOff val="25000"/>
                </a:schemeClr>
              </a:solidFill>
            </a:endParaRPr>
          </a:p>
          <a:p>
            <a:r>
              <a:rPr lang="ja-JP" altLang="en-US" dirty="0" smtClean="0">
                <a:solidFill>
                  <a:schemeClr val="tx1">
                    <a:lumMod val="75000"/>
                    <a:lumOff val="25000"/>
                  </a:schemeClr>
                </a:solidFill>
              </a:rPr>
              <a:t>（</a:t>
            </a:r>
            <a:r>
              <a:rPr lang="en-US" altLang="ja-JP" dirty="0" smtClean="0">
                <a:solidFill>
                  <a:schemeClr val="tx1">
                    <a:lumMod val="75000"/>
                    <a:lumOff val="25000"/>
                  </a:schemeClr>
                </a:solidFill>
              </a:rPr>
              <a:t>C</a:t>
            </a:r>
            <a:r>
              <a:rPr lang="ja-JP" altLang="en-US" dirty="0" smtClean="0">
                <a:solidFill>
                  <a:schemeClr val="tx1">
                    <a:lumMod val="75000"/>
                    <a:lumOff val="25000"/>
                  </a:schemeClr>
                </a:solidFill>
              </a:rPr>
              <a:t>）以外のパターンは</a:t>
            </a:r>
            <a:r>
              <a:rPr lang="ja-JP" altLang="en-US" dirty="0">
                <a:solidFill>
                  <a:schemeClr val="tx1">
                    <a:lumMod val="75000"/>
                    <a:lumOff val="25000"/>
                  </a:schemeClr>
                </a:solidFill>
              </a:rPr>
              <a:t>比較的</a:t>
            </a:r>
            <a:r>
              <a:rPr lang="ja-JP" altLang="en-US" dirty="0" smtClean="0">
                <a:solidFill>
                  <a:schemeClr val="tx1">
                    <a:lumMod val="75000"/>
                    <a:lumOff val="25000"/>
                  </a:schemeClr>
                </a:solidFill>
              </a:rPr>
              <a:t>高い係数をとっていたので</a:t>
            </a:r>
            <a:r>
              <a:rPr lang="ja-JP" altLang="en-US" dirty="0">
                <a:solidFill>
                  <a:schemeClr val="tx1">
                    <a:lumMod val="75000"/>
                    <a:lumOff val="25000"/>
                  </a:schemeClr>
                </a:solidFill>
              </a:rPr>
              <a:t>共感の観測変数をまとめてやって</a:t>
            </a:r>
            <a:r>
              <a:rPr lang="ja-JP" altLang="en-US" dirty="0" smtClean="0">
                <a:solidFill>
                  <a:schemeClr val="tx1">
                    <a:lumMod val="75000"/>
                    <a:lumOff val="25000"/>
                  </a:schemeClr>
                </a:solidFill>
              </a:rPr>
              <a:t>みた。</a:t>
            </a:r>
            <a:endParaRPr lang="en-US" altLang="ja-JP" dirty="0">
              <a:solidFill>
                <a:schemeClr val="tx1">
                  <a:lumMod val="75000"/>
                  <a:lumOff val="25000"/>
                </a:schemeClr>
              </a:solidFill>
            </a:endParaRPr>
          </a:p>
        </p:txBody>
      </p:sp>
      <p:sp>
        <p:nvSpPr>
          <p:cNvPr id="37" name="角丸四角形 36"/>
          <p:cNvSpPr/>
          <p:nvPr/>
        </p:nvSpPr>
        <p:spPr>
          <a:xfrm>
            <a:off x="5168603" y="848920"/>
            <a:ext cx="2339153" cy="1057686"/>
          </a:xfrm>
          <a:prstGeom prst="roundRect">
            <a:avLst/>
          </a:prstGeom>
          <a:solidFill>
            <a:srgbClr val="FAE2DA"/>
          </a:solidFill>
          <a:ln w="12700" cap="flat" cmpd="sng" algn="ctr">
            <a:solidFill>
              <a:schemeClr val="tx2"/>
            </a:solidFill>
            <a:prstDash val="solid"/>
            <a:miter lim="800000"/>
          </a:ln>
          <a:effectLst/>
        </p:spPr>
        <p:txBody>
          <a:bodyPr rtlCol="0" anchor="ctr"/>
          <a:lstStyle/>
          <a:p>
            <a:r>
              <a:rPr lang="ja-JP" altLang="en-US" dirty="0" smtClean="0">
                <a:solidFill>
                  <a:schemeClr val="tx1">
                    <a:lumMod val="75000"/>
                    <a:lumOff val="25000"/>
                  </a:schemeClr>
                </a:solidFill>
              </a:rPr>
              <a:t>共感</a:t>
            </a:r>
            <a:r>
              <a:rPr lang="ja-JP" altLang="en-US" dirty="0">
                <a:solidFill>
                  <a:schemeClr val="tx1">
                    <a:lumMod val="75000"/>
                    <a:lumOff val="25000"/>
                  </a:schemeClr>
                </a:solidFill>
              </a:rPr>
              <a:t>を分けたほうがモデルとして</a:t>
            </a:r>
            <a:r>
              <a:rPr lang="ja-JP" altLang="en-US" dirty="0" smtClean="0">
                <a:solidFill>
                  <a:schemeClr val="tx1">
                    <a:lumMod val="75000"/>
                    <a:lumOff val="25000"/>
                  </a:schemeClr>
                </a:solidFill>
              </a:rPr>
              <a:t>よい。</a:t>
            </a:r>
            <a:endParaRPr lang="en-US" altLang="ja-JP" dirty="0">
              <a:solidFill>
                <a:schemeClr val="tx1">
                  <a:lumMod val="75000"/>
                  <a:lumOff val="25000"/>
                </a:schemeClr>
              </a:solidFill>
            </a:endParaRPr>
          </a:p>
        </p:txBody>
      </p:sp>
      <p:sp>
        <p:nvSpPr>
          <p:cNvPr id="38" name="角丸四角形 37"/>
          <p:cNvSpPr/>
          <p:nvPr/>
        </p:nvSpPr>
        <p:spPr>
          <a:xfrm>
            <a:off x="7171275" y="1541341"/>
            <a:ext cx="4496762" cy="1066464"/>
          </a:xfrm>
          <a:prstGeom prst="roundRect">
            <a:avLst/>
          </a:prstGeom>
          <a:solidFill>
            <a:srgbClr val="FAE2DA"/>
          </a:solidFill>
          <a:ln w="12700" cap="flat" cmpd="sng" algn="ctr">
            <a:solidFill>
              <a:schemeClr val="tx2"/>
            </a:solidFill>
            <a:prstDash val="solid"/>
            <a:miter lim="800000"/>
          </a:ln>
          <a:effectLst/>
        </p:spPr>
        <p:txBody>
          <a:bodyPr rtlCol="0" anchor="ctr"/>
          <a:lstStyle/>
          <a:p>
            <a:pPr algn="ctr"/>
            <a:r>
              <a:rPr lang="ja-JP" altLang="en-US" dirty="0" smtClean="0">
                <a:solidFill>
                  <a:schemeClr val="tx1">
                    <a:lumMod val="75000"/>
                    <a:lumOff val="25000"/>
                  </a:schemeClr>
                </a:solidFill>
              </a:rPr>
              <a:t>記事への共感の観測変数を同じ潜在変数にまとめず、モデルを再構築する。</a:t>
            </a:r>
            <a:endParaRPr lang="ja-JP" altLang="en-US" dirty="0">
              <a:solidFill>
                <a:schemeClr val="tx1">
                  <a:lumMod val="75000"/>
                  <a:lumOff val="25000"/>
                </a:schemeClr>
              </a:solidFill>
            </a:endParaRPr>
          </a:p>
        </p:txBody>
      </p:sp>
      <p:sp>
        <p:nvSpPr>
          <p:cNvPr id="43" name="角丸四角形 42"/>
          <p:cNvSpPr/>
          <p:nvPr/>
        </p:nvSpPr>
        <p:spPr>
          <a:xfrm>
            <a:off x="544483" y="2821564"/>
            <a:ext cx="11285052" cy="3447430"/>
          </a:xfrm>
          <a:prstGeom prst="roundRect">
            <a:avLst/>
          </a:prstGeom>
          <a:noFill/>
          <a:ln w="28575">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2" name="曲折矢印 41"/>
          <p:cNvSpPr/>
          <p:nvPr/>
        </p:nvSpPr>
        <p:spPr>
          <a:xfrm rot="10800000" flipH="1">
            <a:off x="4372149" y="1093624"/>
            <a:ext cx="645033" cy="403755"/>
          </a:xfrm>
          <a:prstGeom prst="bentArrow">
            <a:avLst/>
          </a:prstGeom>
          <a:solidFill>
            <a:schemeClr val="accent1"/>
          </a:solidFill>
          <a:ln w="12700" cap="flat" cmpd="sng" algn="ctr">
            <a:noFill/>
            <a:prstDash val="solid"/>
            <a:miter lim="800000"/>
          </a:ln>
          <a:effectLst/>
        </p:spPr>
        <p:txBody>
          <a:bodyPr rtlCol="0" anchor="ctr"/>
          <a:lstStyle/>
          <a:p>
            <a:pPr marL="0" marR="0" indent="0" algn="ctr" defTabSz="914400" eaLnBrk="1" fontAlgn="auto" latinLnBrk="0" hangingPunct="1">
              <a:lnSpc>
                <a:spcPct val="100000"/>
              </a:lnSpc>
              <a:spcBef>
                <a:spcPts val="0"/>
              </a:spcBef>
              <a:spcAft>
                <a:spcPts val="0"/>
              </a:spcAft>
              <a:buClrTx/>
              <a:buSzTx/>
              <a:buFontTx/>
              <a:buNone/>
              <a:tabLst/>
            </a:pPr>
            <a:endParaRPr kumimoji="0" lang="ja-JP" altLang="en-US" sz="1800" b="0" i="0" u="none" strike="noStrike" kern="0" cap="none" spc="0" normalizeH="0" baseline="0" noProof="0" smtClean="0">
              <a:ln>
                <a:noFill/>
              </a:ln>
              <a:solidFill>
                <a:prstClr val="white"/>
              </a:solidFill>
              <a:effectLst/>
              <a:uLnTx/>
              <a:uFillTx/>
              <a:latin typeface="Calibri" panose="020F0502020204030204"/>
              <a:ea typeface="ＭＳ Ｐゴシック" panose="020B0600070205080204" pitchFamily="50" charset="-128"/>
              <a:cs typeface="+mn-cs"/>
            </a:endParaRPr>
          </a:p>
        </p:txBody>
      </p:sp>
      <p:sp>
        <p:nvSpPr>
          <p:cNvPr id="45" name="曲折矢印 44"/>
          <p:cNvSpPr/>
          <p:nvPr/>
        </p:nvSpPr>
        <p:spPr>
          <a:xfrm rot="10800000" flipH="1">
            <a:off x="6469079" y="1797212"/>
            <a:ext cx="645033" cy="403755"/>
          </a:xfrm>
          <a:prstGeom prst="bentArrow">
            <a:avLst/>
          </a:prstGeom>
          <a:solidFill>
            <a:schemeClr val="accent1"/>
          </a:solidFill>
          <a:ln w="12700" cap="flat" cmpd="sng" algn="ctr">
            <a:noFill/>
            <a:prstDash val="solid"/>
            <a:miter lim="800000"/>
          </a:ln>
          <a:effectLst/>
        </p:spPr>
        <p:txBody>
          <a:bodyPr rtlCol="0" anchor="ctr"/>
          <a:lstStyle/>
          <a:p>
            <a:pPr marL="0" marR="0" indent="0" algn="ctr" defTabSz="914400" eaLnBrk="1" fontAlgn="auto" latinLnBrk="0" hangingPunct="1">
              <a:lnSpc>
                <a:spcPct val="100000"/>
              </a:lnSpc>
              <a:spcBef>
                <a:spcPts val="0"/>
              </a:spcBef>
              <a:spcAft>
                <a:spcPts val="0"/>
              </a:spcAft>
              <a:buClrTx/>
              <a:buSzTx/>
              <a:buFontTx/>
              <a:buNone/>
              <a:tabLst/>
            </a:pPr>
            <a:endParaRPr kumimoji="0" lang="ja-JP" altLang="en-US" sz="1800" b="0" i="0" u="none" strike="noStrike" kern="0" cap="none" spc="0" normalizeH="0" baseline="0" noProof="0" smtClean="0">
              <a:ln>
                <a:noFill/>
              </a:ln>
              <a:solidFill>
                <a:prstClr val="white"/>
              </a:solidFill>
              <a:effectLst/>
              <a:uLnTx/>
              <a:uFillTx/>
              <a:latin typeface="Calibri" panose="020F0502020204030204"/>
              <a:ea typeface="ＭＳ Ｐゴシック" panose="020B0600070205080204" pitchFamily="50" charset="-128"/>
              <a:cs typeface="+mn-cs"/>
            </a:endParaRPr>
          </a:p>
        </p:txBody>
      </p:sp>
    </p:spTree>
    <p:extLst>
      <p:ext uri="{BB962C8B-B14F-4D97-AF65-F5344CB8AC3E}">
        <p14:creationId xmlns:p14="http://schemas.microsoft.com/office/powerpoint/2010/main" val="33629559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47"/>
                                        </p:tgtEl>
                                        <p:attrNameLst>
                                          <p:attrName>style.visibility</p:attrName>
                                        </p:attrNameLst>
                                      </p:cBhvr>
                                      <p:to>
                                        <p:strVal val="visible"/>
                                      </p:to>
                                    </p:set>
                                    <p:animEffect transition="in" filter="wipe(down)">
                                      <p:cBhvr>
                                        <p:cTn id="7" dur="580">
                                          <p:stCondLst>
                                            <p:cond delay="0"/>
                                          </p:stCondLst>
                                        </p:cTn>
                                        <p:tgtEl>
                                          <p:spTgt spid="47"/>
                                        </p:tgtEl>
                                      </p:cBhvr>
                                    </p:animEffect>
                                    <p:anim calcmode="lin" valueType="num">
                                      <p:cBhvr>
                                        <p:cTn id="8" dur="1822" tmFilter="0,0; 0.14,0.36; 0.43,0.73; 0.71,0.91; 1.0,1.0">
                                          <p:stCondLst>
                                            <p:cond delay="0"/>
                                          </p:stCondLst>
                                        </p:cTn>
                                        <p:tgtEl>
                                          <p:spTgt spid="47"/>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47"/>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47"/>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47"/>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47"/>
                                        </p:tgtEl>
                                        <p:attrNameLst>
                                          <p:attrName>ppt_y</p:attrName>
                                        </p:attrNameLst>
                                      </p:cBhvr>
                                      <p:tavLst>
                                        <p:tav tm="0" fmla="#ppt_y-sin(pi*$)/81">
                                          <p:val>
                                            <p:fltVal val="0"/>
                                          </p:val>
                                        </p:tav>
                                        <p:tav tm="100000">
                                          <p:val>
                                            <p:fltVal val="1"/>
                                          </p:val>
                                        </p:tav>
                                      </p:tavLst>
                                    </p:anim>
                                    <p:animScale>
                                      <p:cBhvr>
                                        <p:cTn id="13" dur="26">
                                          <p:stCondLst>
                                            <p:cond delay="650"/>
                                          </p:stCondLst>
                                        </p:cTn>
                                        <p:tgtEl>
                                          <p:spTgt spid="47"/>
                                        </p:tgtEl>
                                      </p:cBhvr>
                                      <p:to x="100000" y="60000"/>
                                    </p:animScale>
                                    <p:animScale>
                                      <p:cBhvr>
                                        <p:cTn id="14" dur="166" decel="50000">
                                          <p:stCondLst>
                                            <p:cond delay="676"/>
                                          </p:stCondLst>
                                        </p:cTn>
                                        <p:tgtEl>
                                          <p:spTgt spid="47"/>
                                        </p:tgtEl>
                                      </p:cBhvr>
                                      <p:to x="100000" y="100000"/>
                                    </p:animScale>
                                    <p:animScale>
                                      <p:cBhvr>
                                        <p:cTn id="15" dur="26">
                                          <p:stCondLst>
                                            <p:cond delay="1312"/>
                                          </p:stCondLst>
                                        </p:cTn>
                                        <p:tgtEl>
                                          <p:spTgt spid="47"/>
                                        </p:tgtEl>
                                      </p:cBhvr>
                                      <p:to x="100000" y="80000"/>
                                    </p:animScale>
                                    <p:animScale>
                                      <p:cBhvr>
                                        <p:cTn id="16" dur="166" decel="50000">
                                          <p:stCondLst>
                                            <p:cond delay="1338"/>
                                          </p:stCondLst>
                                        </p:cTn>
                                        <p:tgtEl>
                                          <p:spTgt spid="47"/>
                                        </p:tgtEl>
                                      </p:cBhvr>
                                      <p:to x="100000" y="100000"/>
                                    </p:animScale>
                                    <p:animScale>
                                      <p:cBhvr>
                                        <p:cTn id="17" dur="26">
                                          <p:stCondLst>
                                            <p:cond delay="1642"/>
                                          </p:stCondLst>
                                        </p:cTn>
                                        <p:tgtEl>
                                          <p:spTgt spid="47"/>
                                        </p:tgtEl>
                                      </p:cBhvr>
                                      <p:to x="100000" y="90000"/>
                                    </p:animScale>
                                    <p:animScale>
                                      <p:cBhvr>
                                        <p:cTn id="18" dur="166" decel="50000">
                                          <p:stCondLst>
                                            <p:cond delay="1668"/>
                                          </p:stCondLst>
                                        </p:cTn>
                                        <p:tgtEl>
                                          <p:spTgt spid="47"/>
                                        </p:tgtEl>
                                      </p:cBhvr>
                                      <p:to x="100000" y="100000"/>
                                    </p:animScale>
                                    <p:animScale>
                                      <p:cBhvr>
                                        <p:cTn id="19" dur="26">
                                          <p:stCondLst>
                                            <p:cond delay="1808"/>
                                          </p:stCondLst>
                                        </p:cTn>
                                        <p:tgtEl>
                                          <p:spTgt spid="47"/>
                                        </p:tgtEl>
                                      </p:cBhvr>
                                      <p:to x="100000" y="95000"/>
                                    </p:animScale>
                                    <p:animScale>
                                      <p:cBhvr>
                                        <p:cTn id="20" dur="166" decel="50000">
                                          <p:stCondLst>
                                            <p:cond delay="1834"/>
                                          </p:stCondLst>
                                        </p:cTn>
                                        <p:tgtEl>
                                          <p:spTgt spid="47"/>
                                        </p:tgtEl>
                                      </p:cBhvr>
                                      <p:to x="100000" y="100000"/>
                                    </p:animScale>
                                  </p:childTnLst>
                                </p:cTn>
                              </p:par>
                              <p:par>
                                <p:cTn id="21" presetID="26" presetClass="entr" presetSubtype="0" fill="hold" grpId="0" nodeType="withEffect">
                                  <p:stCondLst>
                                    <p:cond delay="0"/>
                                  </p:stCondLst>
                                  <p:childTnLst>
                                    <p:set>
                                      <p:cBhvr>
                                        <p:cTn id="22" dur="1" fill="hold">
                                          <p:stCondLst>
                                            <p:cond delay="0"/>
                                          </p:stCondLst>
                                        </p:cTn>
                                        <p:tgtEl>
                                          <p:spTgt spid="43"/>
                                        </p:tgtEl>
                                        <p:attrNameLst>
                                          <p:attrName>style.visibility</p:attrName>
                                        </p:attrNameLst>
                                      </p:cBhvr>
                                      <p:to>
                                        <p:strVal val="visible"/>
                                      </p:to>
                                    </p:set>
                                    <p:animEffect transition="in" filter="wipe(down)">
                                      <p:cBhvr>
                                        <p:cTn id="23" dur="580">
                                          <p:stCondLst>
                                            <p:cond delay="0"/>
                                          </p:stCondLst>
                                        </p:cTn>
                                        <p:tgtEl>
                                          <p:spTgt spid="43"/>
                                        </p:tgtEl>
                                      </p:cBhvr>
                                    </p:animEffect>
                                    <p:anim calcmode="lin" valueType="num">
                                      <p:cBhvr>
                                        <p:cTn id="24" dur="1822" tmFilter="0,0; 0.14,0.36; 0.43,0.73; 0.71,0.91; 1.0,1.0">
                                          <p:stCondLst>
                                            <p:cond delay="0"/>
                                          </p:stCondLst>
                                        </p:cTn>
                                        <p:tgtEl>
                                          <p:spTgt spid="43"/>
                                        </p:tgtEl>
                                        <p:attrNameLst>
                                          <p:attrName>ppt_x</p:attrName>
                                        </p:attrNameLst>
                                      </p:cBhvr>
                                      <p:tavLst>
                                        <p:tav tm="0">
                                          <p:val>
                                            <p:strVal val="#ppt_x-0.25"/>
                                          </p:val>
                                        </p:tav>
                                        <p:tav tm="100000">
                                          <p:val>
                                            <p:strVal val="#ppt_x"/>
                                          </p:val>
                                        </p:tav>
                                      </p:tavLst>
                                    </p:anim>
                                    <p:anim calcmode="lin" valueType="num">
                                      <p:cBhvr>
                                        <p:cTn id="25" dur="664" tmFilter="0.0,0.0; 0.25,0.07; 0.50,0.2; 0.75,0.467; 1.0,1.0">
                                          <p:stCondLst>
                                            <p:cond delay="0"/>
                                          </p:stCondLst>
                                        </p:cTn>
                                        <p:tgtEl>
                                          <p:spTgt spid="43"/>
                                        </p:tgtEl>
                                        <p:attrNameLst>
                                          <p:attrName>ppt_y</p:attrName>
                                        </p:attrNameLst>
                                      </p:cBhvr>
                                      <p:tavLst>
                                        <p:tav tm="0" fmla="#ppt_y-sin(pi*$)/3">
                                          <p:val>
                                            <p:fltVal val="0.5"/>
                                          </p:val>
                                        </p:tav>
                                        <p:tav tm="100000">
                                          <p:val>
                                            <p:fltVal val="1"/>
                                          </p:val>
                                        </p:tav>
                                      </p:tavLst>
                                    </p:anim>
                                    <p:anim calcmode="lin" valueType="num">
                                      <p:cBhvr>
                                        <p:cTn id="26" dur="664" tmFilter="0, 0; 0.125,0.2665; 0.25,0.4; 0.375,0.465; 0.5,0.5;  0.625,0.535; 0.75,0.6; 0.875,0.7335; 1,1">
                                          <p:stCondLst>
                                            <p:cond delay="664"/>
                                          </p:stCondLst>
                                        </p:cTn>
                                        <p:tgtEl>
                                          <p:spTgt spid="43"/>
                                        </p:tgtEl>
                                        <p:attrNameLst>
                                          <p:attrName>ppt_y</p:attrName>
                                        </p:attrNameLst>
                                      </p:cBhvr>
                                      <p:tavLst>
                                        <p:tav tm="0" fmla="#ppt_y-sin(pi*$)/9">
                                          <p:val>
                                            <p:fltVal val="0"/>
                                          </p:val>
                                        </p:tav>
                                        <p:tav tm="100000">
                                          <p:val>
                                            <p:fltVal val="1"/>
                                          </p:val>
                                        </p:tav>
                                      </p:tavLst>
                                    </p:anim>
                                    <p:anim calcmode="lin" valueType="num">
                                      <p:cBhvr>
                                        <p:cTn id="27" dur="332" tmFilter="0, 0; 0.125,0.2665; 0.25,0.4; 0.375,0.465; 0.5,0.5;  0.625,0.535; 0.75,0.6; 0.875,0.7335; 1,1">
                                          <p:stCondLst>
                                            <p:cond delay="1324"/>
                                          </p:stCondLst>
                                        </p:cTn>
                                        <p:tgtEl>
                                          <p:spTgt spid="43"/>
                                        </p:tgtEl>
                                        <p:attrNameLst>
                                          <p:attrName>ppt_y</p:attrName>
                                        </p:attrNameLst>
                                      </p:cBhvr>
                                      <p:tavLst>
                                        <p:tav tm="0" fmla="#ppt_y-sin(pi*$)/27">
                                          <p:val>
                                            <p:fltVal val="0"/>
                                          </p:val>
                                        </p:tav>
                                        <p:tav tm="100000">
                                          <p:val>
                                            <p:fltVal val="1"/>
                                          </p:val>
                                        </p:tav>
                                      </p:tavLst>
                                    </p:anim>
                                    <p:anim calcmode="lin" valueType="num">
                                      <p:cBhvr>
                                        <p:cTn id="28" dur="164" tmFilter="0, 0; 0.125,0.2665; 0.25,0.4; 0.375,0.465; 0.5,0.5;  0.625,0.535; 0.75,0.6; 0.875,0.7335; 1,1">
                                          <p:stCondLst>
                                            <p:cond delay="1656"/>
                                          </p:stCondLst>
                                        </p:cTn>
                                        <p:tgtEl>
                                          <p:spTgt spid="43"/>
                                        </p:tgtEl>
                                        <p:attrNameLst>
                                          <p:attrName>ppt_y</p:attrName>
                                        </p:attrNameLst>
                                      </p:cBhvr>
                                      <p:tavLst>
                                        <p:tav tm="0" fmla="#ppt_y-sin(pi*$)/81">
                                          <p:val>
                                            <p:fltVal val="0"/>
                                          </p:val>
                                        </p:tav>
                                        <p:tav tm="100000">
                                          <p:val>
                                            <p:fltVal val="1"/>
                                          </p:val>
                                        </p:tav>
                                      </p:tavLst>
                                    </p:anim>
                                    <p:animScale>
                                      <p:cBhvr>
                                        <p:cTn id="29" dur="26">
                                          <p:stCondLst>
                                            <p:cond delay="650"/>
                                          </p:stCondLst>
                                        </p:cTn>
                                        <p:tgtEl>
                                          <p:spTgt spid="43"/>
                                        </p:tgtEl>
                                      </p:cBhvr>
                                      <p:to x="100000" y="60000"/>
                                    </p:animScale>
                                    <p:animScale>
                                      <p:cBhvr>
                                        <p:cTn id="30" dur="166" decel="50000">
                                          <p:stCondLst>
                                            <p:cond delay="676"/>
                                          </p:stCondLst>
                                        </p:cTn>
                                        <p:tgtEl>
                                          <p:spTgt spid="43"/>
                                        </p:tgtEl>
                                      </p:cBhvr>
                                      <p:to x="100000" y="100000"/>
                                    </p:animScale>
                                    <p:animScale>
                                      <p:cBhvr>
                                        <p:cTn id="31" dur="26">
                                          <p:stCondLst>
                                            <p:cond delay="1312"/>
                                          </p:stCondLst>
                                        </p:cTn>
                                        <p:tgtEl>
                                          <p:spTgt spid="43"/>
                                        </p:tgtEl>
                                      </p:cBhvr>
                                      <p:to x="100000" y="80000"/>
                                    </p:animScale>
                                    <p:animScale>
                                      <p:cBhvr>
                                        <p:cTn id="32" dur="166" decel="50000">
                                          <p:stCondLst>
                                            <p:cond delay="1338"/>
                                          </p:stCondLst>
                                        </p:cTn>
                                        <p:tgtEl>
                                          <p:spTgt spid="43"/>
                                        </p:tgtEl>
                                      </p:cBhvr>
                                      <p:to x="100000" y="100000"/>
                                    </p:animScale>
                                    <p:animScale>
                                      <p:cBhvr>
                                        <p:cTn id="33" dur="26">
                                          <p:stCondLst>
                                            <p:cond delay="1642"/>
                                          </p:stCondLst>
                                        </p:cTn>
                                        <p:tgtEl>
                                          <p:spTgt spid="43"/>
                                        </p:tgtEl>
                                      </p:cBhvr>
                                      <p:to x="100000" y="90000"/>
                                    </p:animScale>
                                    <p:animScale>
                                      <p:cBhvr>
                                        <p:cTn id="34" dur="166" decel="50000">
                                          <p:stCondLst>
                                            <p:cond delay="1668"/>
                                          </p:stCondLst>
                                        </p:cTn>
                                        <p:tgtEl>
                                          <p:spTgt spid="43"/>
                                        </p:tgtEl>
                                      </p:cBhvr>
                                      <p:to x="100000" y="100000"/>
                                    </p:animScale>
                                    <p:animScale>
                                      <p:cBhvr>
                                        <p:cTn id="35" dur="26">
                                          <p:stCondLst>
                                            <p:cond delay="1808"/>
                                          </p:stCondLst>
                                        </p:cTn>
                                        <p:tgtEl>
                                          <p:spTgt spid="43"/>
                                        </p:tgtEl>
                                      </p:cBhvr>
                                      <p:to x="100000" y="95000"/>
                                    </p:animScale>
                                    <p:animScale>
                                      <p:cBhvr>
                                        <p:cTn id="36" dur="166" decel="50000">
                                          <p:stCondLst>
                                            <p:cond delay="1834"/>
                                          </p:stCondLst>
                                        </p:cTn>
                                        <p:tgtEl>
                                          <p:spTgt spid="43"/>
                                        </p:tgtEl>
                                      </p:cBhvr>
                                      <p:to x="100000" y="100000"/>
                                    </p:animScale>
                                  </p:childTnLst>
                                </p:cTn>
                              </p:par>
                              <p:par>
                                <p:cTn id="37" presetID="26" presetClass="entr" presetSubtype="0" fill="hold" nodeType="withEffect">
                                  <p:stCondLst>
                                    <p:cond delay="0"/>
                                  </p:stCondLst>
                                  <p:childTnLst>
                                    <p:set>
                                      <p:cBhvr>
                                        <p:cTn id="38" dur="1" fill="hold">
                                          <p:stCondLst>
                                            <p:cond delay="0"/>
                                          </p:stCondLst>
                                        </p:cTn>
                                        <p:tgtEl>
                                          <p:spTgt spid="4"/>
                                        </p:tgtEl>
                                        <p:attrNameLst>
                                          <p:attrName>style.visibility</p:attrName>
                                        </p:attrNameLst>
                                      </p:cBhvr>
                                      <p:to>
                                        <p:strVal val="visible"/>
                                      </p:to>
                                    </p:set>
                                    <p:animEffect transition="in" filter="wipe(down)">
                                      <p:cBhvr>
                                        <p:cTn id="39" dur="580">
                                          <p:stCondLst>
                                            <p:cond delay="0"/>
                                          </p:stCondLst>
                                        </p:cTn>
                                        <p:tgtEl>
                                          <p:spTgt spid="4"/>
                                        </p:tgtEl>
                                      </p:cBhvr>
                                    </p:animEffect>
                                    <p:anim calcmode="lin" valueType="num">
                                      <p:cBhvr>
                                        <p:cTn id="40" dur="1822" tmFilter="0,0; 0.14,0.36; 0.43,0.73; 0.71,0.91; 1.0,1.0">
                                          <p:stCondLst>
                                            <p:cond delay="0"/>
                                          </p:stCondLst>
                                        </p:cTn>
                                        <p:tgtEl>
                                          <p:spTgt spid="4"/>
                                        </p:tgtEl>
                                        <p:attrNameLst>
                                          <p:attrName>ppt_x</p:attrName>
                                        </p:attrNameLst>
                                      </p:cBhvr>
                                      <p:tavLst>
                                        <p:tav tm="0">
                                          <p:val>
                                            <p:strVal val="#ppt_x-0.25"/>
                                          </p:val>
                                        </p:tav>
                                        <p:tav tm="100000">
                                          <p:val>
                                            <p:strVal val="#ppt_x"/>
                                          </p:val>
                                        </p:tav>
                                      </p:tavLst>
                                    </p:anim>
                                    <p:anim calcmode="lin" valueType="num">
                                      <p:cBhvr>
                                        <p:cTn id="41" dur="664" tmFilter="0.0,0.0; 0.25,0.07; 0.50,0.2; 0.75,0.467; 1.0,1.0">
                                          <p:stCondLst>
                                            <p:cond delay="0"/>
                                          </p:stCondLst>
                                        </p:cTn>
                                        <p:tgtEl>
                                          <p:spTgt spid="4"/>
                                        </p:tgtEl>
                                        <p:attrNameLst>
                                          <p:attrName>ppt_y</p:attrName>
                                        </p:attrNameLst>
                                      </p:cBhvr>
                                      <p:tavLst>
                                        <p:tav tm="0" fmla="#ppt_y-sin(pi*$)/3">
                                          <p:val>
                                            <p:fltVal val="0.5"/>
                                          </p:val>
                                        </p:tav>
                                        <p:tav tm="100000">
                                          <p:val>
                                            <p:fltVal val="1"/>
                                          </p:val>
                                        </p:tav>
                                      </p:tavLst>
                                    </p:anim>
                                    <p:anim calcmode="lin" valueType="num">
                                      <p:cBhvr>
                                        <p:cTn id="42" dur="664" tmFilter="0, 0; 0.125,0.2665; 0.25,0.4; 0.375,0.465; 0.5,0.5;  0.625,0.535; 0.75,0.6; 0.875,0.7335; 1,1">
                                          <p:stCondLst>
                                            <p:cond delay="664"/>
                                          </p:stCondLst>
                                        </p:cTn>
                                        <p:tgtEl>
                                          <p:spTgt spid="4"/>
                                        </p:tgtEl>
                                        <p:attrNameLst>
                                          <p:attrName>ppt_y</p:attrName>
                                        </p:attrNameLst>
                                      </p:cBhvr>
                                      <p:tavLst>
                                        <p:tav tm="0" fmla="#ppt_y-sin(pi*$)/9">
                                          <p:val>
                                            <p:fltVal val="0"/>
                                          </p:val>
                                        </p:tav>
                                        <p:tav tm="100000">
                                          <p:val>
                                            <p:fltVal val="1"/>
                                          </p:val>
                                        </p:tav>
                                      </p:tavLst>
                                    </p:anim>
                                    <p:anim calcmode="lin" valueType="num">
                                      <p:cBhvr>
                                        <p:cTn id="43" dur="332" tmFilter="0, 0; 0.125,0.2665; 0.25,0.4; 0.375,0.465; 0.5,0.5;  0.625,0.535; 0.75,0.6; 0.875,0.7335; 1,1">
                                          <p:stCondLst>
                                            <p:cond delay="1324"/>
                                          </p:stCondLst>
                                        </p:cTn>
                                        <p:tgtEl>
                                          <p:spTgt spid="4"/>
                                        </p:tgtEl>
                                        <p:attrNameLst>
                                          <p:attrName>ppt_y</p:attrName>
                                        </p:attrNameLst>
                                      </p:cBhvr>
                                      <p:tavLst>
                                        <p:tav tm="0" fmla="#ppt_y-sin(pi*$)/27">
                                          <p:val>
                                            <p:fltVal val="0"/>
                                          </p:val>
                                        </p:tav>
                                        <p:tav tm="100000">
                                          <p:val>
                                            <p:fltVal val="1"/>
                                          </p:val>
                                        </p:tav>
                                      </p:tavLst>
                                    </p:anim>
                                    <p:anim calcmode="lin" valueType="num">
                                      <p:cBhvr>
                                        <p:cTn id="44" dur="164" tmFilter="0, 0; 0.125,0.2665; 0.25,0.4; 0.375,0.465; 0.5,0.5;  0.625,0.535; 0.75,0.6; 0.875,0.7335; 1,1">
                                          <p:stCondLst>
                                            <p:cond delay="1656"/>
                                          </p:stCondLst>
                                        </p:cTn>
                                        <p:tgtEl>
                                          <p:spTgt spid="4"/>
                                        </p:tgtEl>
                                        <p:attrNameLst>
                                          <p:attrName>ppt_y</p:attrName>
                                        </p:attrNameLst>
                                      </p:cBhvr>
                                      <p:tavLst>
                                        <p:tav tm="0" fmla="#ppt_y-sin(pi*$)/81">
                                          <p:val>
                                            <p:fltVal val="0"/>
                                          </p:val>
                                        </p:tav>
                                        <p:tav tm="100000">
                                          <p:val>
                                            <p:fltVal val="1"/>
                                          </p:val>
                                        </p:tav>
                                      </p:tavLst>
                                    </p:anim>
                                    <p:animScale>
                                      <p:cBhvr>
                                        <p:cTn id="45" dur="26">
                                          <p:stCondLst>
                                            <p:cond delay="650"/>
                                          </p:stCondLst>
                                        </p:cTn>
                                        <p:tgtEl>
                                          <p:spTgt spid="4"/>
                                        </p:tgtEl>
                                      </p:cBhvr>
                                      <p:to x="100000" y="60000"/>
                                    </p:animScale>
                                    <p:animScale>
                                      <p:cBhvr>
                                        <p:cTn id="46" dur="166" decel="50000">
                                          <p:stCondLst>
                                            <p:cond delay="676"/>
                                          </p:stCondLst>
                                        </p:cTn>
                                        <p:tgtEl>
                                          <p:spTgt spid="4"/>
                                        </p:tgtEl>
                                      </p:cBhvr>
                                      <p:to x="100000" y="100000"/>
                                    </p:animScale>
                                    <p:animScale>
                                      <p:cBhvr>
                                        <p:cTn id="47" dur="26">
                                          <p:stCondLst>
                                            <p:cond delay="1312"/>
                                          </p:stCondLst>
                                        </p:cTn>
                                        <p:tgtEl>
                                          <p:spTgt spid="4"/>
                                        </p:tgtEl>
                                      </p:cBhvr>
                                      <p:to x="100000" y="80000"/>
                                    </p:animScale>
                                    <p:animScale>
                                      <p:cBhvr>
                                        <p:cTn id="48" dur="166" decel="50000">
                                          <p:stCondLst>
                                            <p:cond delay="1338"/>
                                          </p:stCondLst>
                                        </p:cTn>
                                        <p:tgtEl>
                                          <p:spTgt spid="4"/>
                                        </p:tgtEl>
                                      </p:cBhvr>
                                      <p:to x="100000" y="100000"/>
                                    </p:animScale>
                                    <p:animScale>
                                      <p:cBhvr>
                                        <p:cTn id="49" dur="26">
                                          <p:stCondLst>
                                            <p:cond delay="1642"/>
                                          </p:stCondLst>
                                        </p:cTn>
                                        <p:tgtEl>
                                          <p:spTgt spid="4"/>
                                        </p:tgtEl>
                                      </p:cBhvr>
                                      <p:to x="100000" y="90000"/>
                                    </p:animScale>
                                    <p:animScale>
                                      <p:cBhvr>
                                        <p:cTn id="50" dur="166" decel="50000">
                                          <p:stCondLst>
                                            <p:cond delay="1668"/>
                                          </p:stCondLst>
                                        </p:cTn>
                                        <p:tgtEl>
                                          <p:spTgt spid="4"/>
                                        </p:tgtEl>
                                      </p:cBhvr>
                                      <p:to x="100000" y="100000"/>
                                    </p:animScale>
                                    <p:animScale>
                                      <p:cBhvr>
                                        <p:cTn id="51" dur="26">
                                          <p:stCondLst>
                                            <p:cond delay="1808"/>
                                          </p:stCondLst>
                                        </p:cTn>
                                        <p:tgtEl>
                                          <p:spTgt spid="4"/>
                                        </p:tgtEl>
                                      </p:cBhvr>
                                      <p:to x="100000" y="95000"/>
                                    </p:animScale>
                                    <p:animScale>
                                      <p:cBhvr>
                                        <p:cTn id="52" dur="166" decel="50000">
                                          <p:stCondLst>
                                            <p:cond delay="1834"/>
                                          </p:stCondLst>
                                        </p:cTn>
                                        <p:tgtEl>
                                          <p:spTgt spid="4"/>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 grpId="0"/>
      <p:bldP spid="43" grpId="0" animBg="1"/>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fld id="{F46A3120-87D5-48FE-95FF-B9D32DB3470B}" type="slidenum">
              <a:rPr kumimoji="1" lang="ja-JP" altLang="en-US" smtClean="0"/>
              <a:t>51</a:t>
            </a:fld>
            <a:endParaRPr kumimoji="1" lang="ja-JP" altLang="en-US"/>
          </a:p>
        </p:txBody>
      </p:sp>
      <p:sp>
        <p:nvSpPr>
          <p:cNvPr id="39" name="テキスト ボックス 38"/>
          <p:cNvSpPr txBox="1"/>
          <p:nvPr/>
        </p:nvSpPr>
        <p:spPr>
          <a:xfrm>
            <a:off x="-139241" y="155707"/>
            <a:ext cx="3607372" cy="461665"/>
          </a:xfrm>
          <a:prstGeom prst="rect">
            <a:avLst/>
          </a:prstGeom>
          <a:noFill/>
        </p:spPr>
        <p:txBody>
          <a:bodyPr wrap="square" rtlCol="0">
            <a:spAutoFit/>
          </a:bodyPr>
          <a:lstStyle/>
          <a:p>
            <a:pPr algn="ctr"/>
            <a:r>
              <a:rPr lang="ja-JP" altLang="en-US" sz="2400" dirty="0" smtClean="0">
                <a:solidFill>
                  <a:schemeClr val="tx2"/>
                </a:solidFill>
              </a:rPr>
              <a:t>（</a:t>
            </a:r>
            <a:r>
              <a:rPr lang="ja-JP" altLang="en-US" sz="2400" dirty="0">
                <a:solidFill>
                  <a:schemeClr val="tx2"/>
                </a:solidFill>
              </a:rPr>
              <a:t>Ａ</a:t>
            </a:r>
            <a:r>
              <a:rPr lang="ja-JP" altLang="en-US" sz="2400" dirty="0" smtClean="0">
                <a:solidFill>
                  <a:schemeClr val="tx2"/>
                </a:solidFill>
              </a:rPr>
              <a:t>）一般的な商品紹介</a:t>
            </a:r>
            <a:endParaRPr lang="ja-JP" altLang="en-US" sz="2400" dirty="0">
              <a:solidFill>
                <a:schemeClr val="tx2"/>
              </a:solidFill>
            </a:endParaRPr>
          </a:p>
        </p:txBody>
      </p:sp>
      <p:grpSp>
        <p:nvGrpSpPr>
          <p:cNvPr id="45" name="グループ化 44"/>
          <p:cNvGrpSpPr/>
          <p:nvPr/>
        </p:nvGrpSpPr>
        <p:grpSpPr>
          <a:xfrm>
            <a:off x="547257" y="916727"/>
            <a:ext cx="7493534" cy="2646535"/>
            <a:chOff x="547257" y="916727"/>
            <a:chExt cx="7493534" cy="2646535"/>
          </a:xfrm>
        </p:grpSpPr>
        <p:cxnSp>
          <p:nvCxnSpPr>
            <p:cNvPr id="25" name="直線矢印コネクタ 24"/>
            <p:cNvCxnSpPr>
              <a:stCxn id="26" idx="1"/>
              <a:endCxn id="30" idx="5"/>
            </p:cNvCxnSpPr>
            <p:nvPr/>
          </p:nvCxnSpPr>
          <p:spPr>
            <a:xfrm flipH="1" flipV="1">
              <a:off x="3921792" y="1736436"/>
              <a:ext cx="1071282" cy="1093144"/>
            </a:xfrm>
            <a:prstGeom prst="straightConnector1">
              <a:avLst/>
            </a:prstGeom>
            <a:ln w="76200">
              <a:solidFill>
                <a:schemeClr val="accent5">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27" name="直線矢印コネクタ 26"/>
            <p:cNvCxnSpPr>
              <a:stCxn id="26" idx="2"/>
              <a:endCxn id="21" idx="6"/>
            </p:cNvCxnSpPr>
            <p:nvPr/>
          </p:nvCxnSpPr>
          <p:spPr>
            <a:xfrm flipH="1">
              <a:off x="4107253" y="3133481"/>
              <a:ext cx="700360" cy="1"/>
            </a:xfrm>
            <a:prstGeom prst="straightConnector1">
              <a:avLst/>
            </a:prstGeom>
            <a:ln w="76200">
              <a:solidFill>
                <a:schemeClr val="accent5">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28" name="直線矢印コネクタ 27"/>
            <p:cNvCxnSpPr>
              <a:stCxn id="26" idx="0"/>
              <a:endCxn id="15" idx="4"/>
            </p:cNvCxnSpPr>
            <p:nvPr/>
          </p:nvCxnSpPr>
          <p:spPr>
            <a:xfrm flipV="1">
              <a:off x="5440818" y="2395706"/>
              <a:ext cx="0" cy="307994"/>
            </a:xfrm>
            <a:prstGeom prst="straightConnector1">
              <a:avLst/>
            </a:prstGeom>
            <a:ln w="76200">
              <a:solidFill>
                <a:schemeClr val="accent5">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29" name="直線矢印コネクタ 28"/>
            <p:cNvCxnSpPr>
              <a:stCxn id="34" idx="3"/>
              <a:endCxn id="30" idx="1"/>
            </p:cNvCxnSpPr>
            <p:nvPr/>
          </p:nvCxnSpPr>
          <p:spPr>
            <a:xfrm flipV="1">
              <a:off x="2190154" y="1128635"/>
              <a:ext cx="836151" cy="64274"/>
            </a:xfrm>
            <a:prstGeom prst="straightConnector1">
              <a:avLst/>
            </a:prstGeom>
            <a:ln w="76200">
              <a:tailEnd type="triangle"/>
            </a:ln>
          </p:spPr>
          <p:style>
            <a:lnRef idx="1">
              <a:schemeClr val="accent1"/>
            </a:lnRef>
            <a:fillRef idx="0">
              <a:schemeClr val="accent1"/>
            </a:fillRef>
            <a:effectRef idx="0">
              <a:schemeClr val="accent1"/>
            </a:effectRef>
            <a:fontRef idx="minor">
              <a:schemeClr val="tx1"/>
            </a:fontRef>
          </p:style>
        </p:cxnSp>
        <p:cxnSp>
          <p:nvCxnSpPr>
            <p:cNvPr id="31" name="直線矢印コネクタ 30"/>
            <p:cNvCxnSpPr>
              <a:stCxn id="30" idx="6"/>
              <a:endCxn id="15" idx="1"/>
            </p:cNvCxnSpPr>
            <p:nvPr/>
          </p:nvCxnSpPr>
          <p:spPr>
            <a:xfrm>
              <a:off x="4107253" y="1432536"/>
              <a:ext cx="885821" cy="229490"/>
            </a:xfrm>
            <a:prstGeom prst="straightConnector1">
              <a:avLst/>
            </a:prstGeom>
            <a:ln w="76200">
              <a:tailEnd type="triangle"/>
            </a:ln>
          </p:spPr>
          <p:style>
            <a:lnRef idx="1">
              <a:schemeClr val="accent1"/>
            </a:lnRef>
            <a:fillRef idx="0">
              <a:schemeClr val="accent1"/>
            </a:fillRef>
            <a:effectRef idx="0">
              <a:schemeClr val="accent1"/>
            </a:effectRef>
            <a:fontRef idx="minor">
              <a:schemeClr val="tx1"/>
            </a:fontRef>
          </p:style>
        </p:cxnSp>
        <p:grpSp>
          <p:nvGrpSpPr>
            <p:cNvPr id="44" name="グループ化 43"/>
            <p:cNvGrpSpPr/>
            <p:nvPr/>
          </p:nvGrpSpPr>
          <p:grpSpPr>
            <a:xfrm>
              <a:off x="547257" y="916727"/>
              <a:ext cx="7493534" cy="2646535"/>
              <a:chOff x="547257" y="916727"/>
              <a:chExt cx="7493534" cy="2646535"/>
            </a:xfrm>
          </p:grpSpPr>
          <p:grpSp>
            <p:nvGrpSpPr>
              <p:cNvPr id="33" name="グループ化 32"/>
              <p:cNvGrpSpPr/>
              <p:nvPr/>
            </p:nvGrpSpPr>
            <p:grpSpPr>
              <a:xfrm>
                <a:off x="735044" y="938648"/>
                <a:ext cx="7305747" cy="2624614"/>
                <a:chOff x="1180684" y="2406822"/>
                <a:chExt cx="9807136" cy="2831388"/>
              </a:xfrm>
            </p:grpSpPr>
            <p:grpSp>
              <p:nvGrpSpPr>
                <p:cNvPr id="3" name="グループ化 2"/>
                <p:cNvGrpSpPr/>
                <p:nvPr/>
              </p:nvGrpSpPr>
              <p:grpSpPr>
                <a:xfrm>
                  <a:off x="2845986" y="2406822"/>
                  <a:ext cx="8141834" cy="2831388"/>
                  <a:chOff x="2814217" y="2388677"/>
                  <a:chExt cx="8141834" cy="2831388"/>
                </a:xfrm>
              </p:grpSpPr>
              <p:grpSp>
                <p:nvGrpSpPr>
                  <p:cNvPr id="4" name="グループ化 3"/>
                  <p:cNvGrpSpPr/>
                  <p:nvPr/>
                </p:nvGrpSpPr>
                <p:grpSpPr>
                  <a:xfrm>
                    <a:off x="2814217" y="2388677"/>
                    <a:ext cx="8141834" cy="2831388"/>
                    <a:chOff x="2814217" y="2388677"/>
                    <a:chExt cx="8141834" cy="2831388"/>
                  </a:xfrm>
                </p:grpSpPr>
                <p:grpSp>
                  <p:nvGrpSpPr>
                    <p:cNvPr id="6" name="グループ化 5"/>
                    <p:cNvGrpSpPr/>
                    <p:nvPr/>
                  </p:nvGrpSpPr>
                  <p:grpSpPr>
                    <a:xfrm>
                      <a:off x="2814217" y="2388677"/>
                      <a:ext cx="8141834" cy="2831388"/>
                      <a:chOff x="2814217" y="2388677"/>
                      <a:chExt cx="8141834" cy="2831388"/>
                    </a:xfrm>
                  </p:grpSpPr>
                  <p:grpSp>
                    <p:nvGrpSpPr>
                      <p:cNvPr id="11" name="グループ化 10"/>
                      <p:cNvGrpSpPr/>
                      <p:nvPr/>
                    </p:nvGrpSpPr>
                    <p:grpSpPr>
                      <a:xfrm>
                        <a:off x="2814217" y="2388677"/>
                        <a:ext cx="2861505" cy="2831388"/>
                        <a:chOff x="2716990" y="2396761"/>
                        <a:chExt cx="2861505" cy="2831388"/>
                      </a:xfrm>
                    </p:grpSpPr>
                    <p:sp>
                      <p:nvSpPr>
                        <p:cNvPr id="20" name="テキスト ボックス 19"/>
                        <p:cNvSpPr txBox="1"/>
                        <p:nvPr/>
                      </p:nvSpPr>
                      <p:spPr>
                        <a:xfrm>
                          <a:off x="2716990" y="2396761"/>
                          <a:ext cx="425002" cy="477054"/>
                        </a:xfrm>
                        <a:prstGeom prst="rect">
                          <a:avLst/>
                        </a:prstGeom>
                        <a:noFill/>
                      </p:spPr>
                      <p:txBody>
                        <a:bodyPr wrap="square" rtlCol="0">
                          <a:spAutoFit/>
                        </a:bodyPr>
                        <a:lstStyle/>
                        <a:p>
                          <a:endParaRPr lang="ja-JP" altLang="en-US" sz="2500" dirty="0">
                            <a:solidFill>
                              <a:srgbClr val="EA506A"/>
                            </a:solidFill>
                          </a:endParaRPr>
                        </a:p>
                      </p:txBody>
                    </p:sp>
                    <p:sp>
                      <p:nvSpPr>
                        <p:cNvPr id="21" name="円/楕円 20"/>
                        <p:cNvSpPr/>
                        <p:nvPr/>
                      </p:nvSpPr>
                      <p:spPr>
                        <a:xfrm>
                          <a:off x="3878484" y="4300870"/>
                          <a:ext cx="1700011" cy="927279"/>
                        </a:xfrm>
                        <a:prstGeom prst="ellipse">
                          <a:avLst/>
                        </a:prstGeom>
                        <a:solidFill>
                          <a:srgbClr val="EEC8CD"/>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400" dirty="0">
                              <a:solidFill>
                                <a:srgbClr val="242852"/>
                              </a:solidFill>
                            </a:rPr>
                            <a:t>記事への信頼</a:t>
                          </a:r>
                        </a:p>
                      </p:txBody>
                    </p:sp>
                  </p:grpSp>
                  <p:grpSp>
                    <p:nvGrpSpPr>
                      <p:cNvPr id="12" name="グループ化 11"/>
                      <p:cNvGrpSpPr/>
                      <p:nvPr/>
                    </p:nvGrpSpPr>
                    <p:grpSpPr>
                      <a:xfrm>
                        <a:off x="5990017" y="2794721"/>
                        <a:ext cx="4966034" cy="2420440"/>
                        <a:chOff x="5990017" y="2794721"/>
                        <a:chExt cx="4966034" cy="2420440"/>
                      </a:xfrm>
                    </p:grpSpPr>
                    <p:grpSp>
                      <p:nvGrpSpPr>
                        <p:cNvPr id="13" name="グループ化 12"/>
                        <p:cNvGrpSpPr/>
                        <p:nvPr/>
                      </p:nvGrpSpPr>
                      <p:grpSpPr>
                        <a:xfrm>
                          <a:off x="6615876" y="3033247"/>
                          <a:ext cx="4340175" cy="2181914"/>
                          <a:chOff x="6615876" y="3033247"/>
                          <a:chExt cx="4340175" cy="2181914"/>
                        </a:xfrm>
                      </p:grpSpPr>
                      <p:sp>
                        <p:nvSpPr>
                          <p:cNvPr id="15" name="円/楕円 14"/>
                          <p:cNvSpPr/>
                          <p:nvPr/>
                        </p:nvSpPr>
                        <p:spPr>
                          <a:xfrm>
                            <a:off x="6615876" y="3033247"/>
                            <a:ext cx="1700011" cy="927279"/>
                          </a:xfrm>
                          <a:prstGeom prst="ellipse">
                            <a:avLst/>
                          </a:prstGeom>
                          <a:solidFill>
                            <a:srgbClr val="EEC8CD"/>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400" dirty="0">
                                <a:solidFill>
                                  <a:srgbClr val="242852"/>
                                </a:solidFill>
                              </a:rPr>
                              <a:t>記事への態度</a:t>
                            </a:r>
                          </a:p>
                        </p:txBody>
                      </p:sp>
                      <p:sp>
                        <p:nvSpPr>
                          <p:cNvPr id="16" name="円/楕円 15"/>
                          <p:cNvSpPr/>
                          <p:nvPr/>
                        </p:nvSpPr>
                        <p:spPr>
                          <a:xfrm>
                            <a:off x="9256040" y="4287882"/>
                            <a:ext cx="1700011" cy="927279"/>
                          </a:xfrm>
                          <a:prstGeom prst="ellipse">
                            <a:avLst/>
                          </a:prstGeom>
                          <a:solidFill>
                            <a:srgbClr val="EEC8CD"/>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400" dirty="0">
                                <a:solidFill>
                                  <a:srgbClr val="242852"/>
                                </a:solidFill>
                              </a:rPr>
                              <a:t>購買意図</a:t>
                            </a:r>
                          </a:p>
                        </p:txBody>
                      </p:sp>
                      <p:sp>
                        <p:nvSpPr>
                          <p:cNvPr id="17" name="円/楕円 16"/>
                          <p:cNvSpPr/>
                          <p:nvPr/>
                        </p:nvSpPr>
                        <p:spPr>
                          <a:xfrm>
                            <a:off x="9256040" y="3033247"/>
                            <a:ext cx="1700011" cy="927279"/>
                          </a:xfrm>
                          <a:prstGeom prst="ellipse">
                            <a:avLst/>
                          </a:prstGeom>
                          <a:solidFill>
                            <a:srgbClr val="EEC8CD"/>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400" dirty="0">
                                <a:solidFill>
                                  <a:srgbClr val="242852"/>
                                </a:solidFill>
                              </a:rPr>
                              <a:t>商品への態度</a:t>
                            </a:r>
                          </a:p>
                        </p:txBody>
                      </p:sp>
                    </p:grpSp>
                    <p:sp>
                      <p:nvSpPr>
                        <p:cNvPr id="14" name="テキスト ボックス 13"/>
                        <p:cNvSpPr txBox="1"/>
                        <p:nvPr/>
                      </p:nvSpPr>
                      <p:spPr>
                        <a:xfrm>
                          <a:off x="5990017" y="2794721"/>
                          <a:ext cx="425002" cy="477054"/>
                        </a:xfrm>
                        <a:prstGeom prst="rect">
                          <a:avLst/>
                        </a:prstGeom>
                        <a:noFill/>
                      </p:spPr>
                      <p:txBody>
                        <a:bodyPr wrap="square" rtlCol="0">
                          <a:spAutoFit/>
                        </a:bodyPr>
                        <a:lstStyle/>
                        <a:p>
                          <a:endParaRPr lang="ja-JP" altLang="en-US" sz="2500" dirty="0">
                            <a:solidFill>
                              <a:srgbClr val="EA506A"/>
                            </a:solidFill>
                          </a:endParaRPr>
                        </a:p>
                      </p:txBody>
                    </p:sp>
                  </p:grpSp>
                </p:grpSp>
                <p:cxnSp>
                  <p:nvCxnSpPr>
                    <p:cNvPr id="7" name="直線矢印コネクタ 6"/>
                    <p:cNvCxnSpPr>
                      <a:stCxn id="34" idx="3"/>
                      <a:endCxn id="21" idx="0"/>
                    </p:cNvCxnSpPr>
                    <p:nvPr/>
                  </p:nvCxnSpPr>
                  <p:spPr>
                    <a:xfrm>
                      <a:off x="3102235" y="2662969"/>
                      <a:ext cx="1723482" cy="1629816"/>
                    </a:xfrm>
                    <a:prstGeom prst="straightConnector1">
                      <a:avLst/>
                    </a:prstGeom>
                    <a:ln w="76200">
                      <a:tailEnd type="triangle"/>
                    </a:ln>
                  </p:spPr>
                  <p:style>
                    <a:lnRef idx="1">
                      <a:schemeClr val="accent1"/>
                    </a:lnRef>
                    <a:fillRef idx="0">
                      <a:schemeClr val="accent1"/>
                    </a:fillRef>
                    <a:effectRef idx="0">
                      <a:schemeClr val="accent1"/>
                    </a:effectRef>
                    <a:fontRef idx="minor">
                      <a:schemeClr val="tx1"/>
                    </a:fontRef>
                  </p:style>
                </p:cxnSp>
                <p:cxnSp>
                  <p:nvCxnSpPr>
                    <p:cNvPr id="8" name="直線矢印コネクタ 7"/>
                    <p:cNvCxnSpPr>
                      <a:stCxn id="32" idx="6"/>
                      <a:endCxn id="21" idx="2"/>
                    </p:cNvCxnSpPr>
                    <p:nvPr/>
                  </p:nvCxnSpPr>
                  <p:spPr>
                    <a:xfrm>
                      <a:off x="2848926" y="4751522"/>
                      <a:ext cx="1126785" cy="4904"/>
                    </a:xfrm>
                    <a:prstGeom prst="straightConnector1">
                      <a:avLst/>
                    </a:prstGeom>
                    <a:ln w="76200">
                      <a:tailEnd type="triangle"/>
                    </a:ln>
                  </p:spPr>
                  <p:style>
                    <a:lnRef idx="1">
                      <a:schemeClr val="accent1"/>
                    </a:lnRef>
                    <a:fillRef idx="0">
                      <a:schemeClr val="accent1"/>
                    </a:fillRef>
                    <a:effectRef idx="0">
                      <a:schemeClr val="accent1"/>
                    </a:effectRef>
                    <a:fontRef idx="minor">
                      <a:schemeClr val="tx1"/>
                    </a:fontRef>
                  </p:style>
                </p:cxnSp>
                <p:cxnSp>
                  <p:nvCxnSpPr>
                    <p:cNvPr id="9" name="直線矢印コネクタ 8"/>
                    <p:cNvCxnSpPr>
                      <a:stCxn id="21" idx="7"/>
                      <a:endCxn id="15" idx="3"/>
                    </p:cNvCxnSpPr>
                    <p:nvPr/>
                  </p:nvCxnSpPr>
                  <p:spPr>
                    <a:xfrm flipV="1">
                      <a:off x="5426762" y="3824729"/>
                      <a:ext cx="1438075" cy="603854"/>
                    </a:xfrm>
                    <a:prstGeom prst="straightConnector1">
                      <a:avLst/>
                    </a:prstGeom>
                    <a:ln w="76200">
                      <a:tailEnd type="triangle"/>
                    </a:ln>
                  </p:spPr>
                  <p:style>
                    <a:lnRef idx="1">
                      <a:schemeClr val="accent1"/>
                    </a:lnRef>
                    <a:fillRef idx="0">
                      <a:schemeClr val="accent1"/>
                    </a:fillRef>
                    <a:effectRef idx="0">
                      <a:schemeClr val="accent1"/>
                    </a:effectRef>
                    <a:fontRef idx="minor">
                      <a:schemeClr val="tx1"/>
                    </a:fontRef>
                  </p:style>
                </p:cxnSp>
                <p:cxnSp>
                  <p:nvCxnSpPr>
                    <p:cNvPr id="10" name="直線矢印コネクタ 9"/>
                    <p:cNvCxnSpPr>
                      <a:stCxn id="15" idx="5"/>
                      <a:endCxn id="16" idx="2"/>
                    </p:cNvCxnSpPr>
                    <p:nvPr/>
                  </p:nvCxnSpPr>
                  <p:spPr>
                    <a:xfrm>
                      <a:off x="8066926" y="3824729"/>
                      <a:ext cx="1189114" cy="926793"/>
                    </a:xfrm>
                    <a:prstGeom prst="straightConnector1">
                      <a:avLst/>
                    </a:prstGeom>
                    <a:ln w="76200">
                      <a:tailEnd type="triangle"/>
                    </a:ln>
                  </p:spPr>
                  <p:style>
                    <a:lnRef idx="1">
                      <a:schemeClr val="accent1"/>
                    </a:lnRef>
                    <a:fillRef idx="0">
                      <a:schemeClr val="accent1"/>
                    </a:fillRef>
                    <a:effectRef idx="0">
                      <a:schemeClr val="accent1"/>
                    </a:effectRef>
                    <a:fontRef idx="minor">
                      <a:schemeClr val="tx1"/>
                    </a:fontRef>
                  </p:style>
                </p:cxnSp>
              </p:grpSp>
              <p:cxnSp>
                <p:nvCxnSpPr>
                  <p:cNvPr id="5" name="直線矢印コネクタ 4"/>
                  <p:cNvCxnSpPr>
                    <a:stCxn id="15" idx="6"/>
                    <a:endCxn id="17" idx="2"/>
                  </p:cNvCxnSpPr>
                  <p:nvPr/>
                </p:nvCxnSpPr>
                <p:spPr>
                  <a:xfrm>
                    <a:off x="8315887" y="3496887"/>
                    <a:ext cx="940154" cy="0"/>
                  </a:xfrm>
                  <a:prstGeom prst="straightConnector1">
                    <a:avLst/>
                  </a:prstGeom>
                  <a:ln w="76200">
                    <a:tailEnd type="triangle"/>
                  </a:ln>
                </p:spPr>
                <p:style>
                  <a:lnRef idx="1">
                    <a:schemeClr val="accent1"/>
                  </a:lnRef>
                  <a:fillRef idx="0">
                    <a:schemeClr val="accent1"/>
                  </a:fillRef>
                  <a:effectRef idx="0">
                    <a:schemeClr val="accent1"/>
                  </a:effectRef>
                  <a:fontRef idx="minor">
                    <a:schemeClr val="tx1"/>
                  </a:fontRef>
                </p:style>
              </p:cxnSp>
            </p:grpSp>
            <p:sp>
              <p:nvSpPr>
                <p:cNvPr id="26" name="円/楕円 25"/>
                <p:cNvSpPr/>
                <p:nvPr/>
              </p:nvSpPr>
              <p:spPr>
                <a:xfrm>
                  <a:off x="6647645" y="4310929"/>
                  <a:ext cx="1700010" cy="927279"/>
                </a:xfrm>
                <a:prstGeom prst="ellipse">
                  <a:avLst/>
                </a:prstGeom>
                <a:solidFill>
                  <a:schemeClr val="accent5">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400" dirty="0">
                      <a:solidFill>
                        <a:schemeClr val="tx2"/>
                      </a:solidFill>
                    </a:rPr>
                    <a:t>売り込</a:t>
                  </a:r>
                  <a:r>
                    <a:rPr lang="ja-JP" altLang="en-US" sz="1400" dirty="0" smtClean="0">
                      <a:solidFill>
                        <a:schemeClr val="tx2"/>
                      </a:solidFill>
                    </a:rPr>
                    <a:t>み</a:t>
                  </a:r>
                  <a:endParaRPr kumimoji="1" lang="ja-JP" altLang="en-US" sz="1400" dirty="0">
                    <a:solidFill>
                      <a:schemeClr val="tx2"/>
                    </a:solidFill>
                  </a:endParaRPr>
                </a:p>
              </p:txBody>
            </p:sp>
            <p:sp>
              <p:nvSpPr>
                <p:cNvPr id="30" name="円/楕円 29"/>
                <p:cNvSpPr/>
                <p:nvPr/>
              </p:nvSpPr>
              <p:spPr>
                <a:xfrm>
                  <a:off x="4007481" y="2475980"/>
                  <a:ext cx="1700010" cy="927279"/>
                </a:xfrm>
                <a:prstGeom prst="ellipse">
                  <a:avLst/>
                </a:prstGeom>
                <a:solidFill>
                  <a:srgbClr val="EEC8CD"/>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400" dirty="0">
                      <a:solidFill>
                        <a:srgbClr val="242852"/>
                      </a:solidFill>
                    </a:rPr>
                    <a:t>記事への満足</a:t>
                  </a:r>
                </a:p>
              </p:txBody>
            </p:sp>
            <p:sp>
              <p:nvSpPr>
                <p:cNvPr id="32" name="円/楕円 31"/>
                <p:cNvSpPr/>
                <p:nvPr/>
              </p:nvSpPr>
              <p:spPr>
                <a:xfrm>
                  <a:off x="1180684" y="4306027"/>
                  <a:ext cx="1700011" cy="927279"/>
                </a:xfrm>
                <a:prstGeom prst="ellipse">
                  <a:avLst/>
                </a:prstGeom>
                <a:solidFill>
                  <a:srgbClr val="EEC8CD"/>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400" dirty="0">
                      <a:solidFill>
                        <a:srgbClr val="242852"/>
                      </a:solidFill>
                    </a:rPr>
                    <a:t>企業</a:t>
                  </a:r>
                  <a:r>
                    <a:rPr lang="ja-JP" altLang="en-US" sz="1400" dirty="0" smtClean="0">
                      <a:solidFill>
                        <a:srgbClr val="242852"/>
                      </a:solidFill>
                    </a:rPr>
                    <a:t>の</a:t>
                  </a:r>
                  <a:endParaRPr lang="en-US" altLang="ja-JP" sz="1400" dirty="0" smtClean="0">
                    <a:solidFill>
                      <a:srgbClr val="242852"/>
                    </a:solidFill>
                  </a:endParaRPr>
                </a:p>
                <a:p>
                  <a:pPr algn="ctr"/>
                  <a:r>
                    <a:rPr lang="ja-JP" altLang="en-US" sz="1400" dirty="0" smtClean="0">
                      <a:solidFill>
                        <a:srgbClr val="242852"/>
                      </a:solidFill>
                    </a:rPr>
                    <a:t>専門性</a:t>
                  </a:r>
                  <a:endParaRPr lang="en-US" altLang="ja-JP" sz="1400" dirty="0">
                    <a:solidFill>
                      <a:srgbClr val="242852"/>
                    </a:solidFill>
                  </a:endParaRPr>
                </a:p>
                <a:p>
                  <a:pPr algn="ctr"/>
                  <a:r>
                    <a:rPr lang="ja-JP" altLang="en-US" sz="1400" dirty="0" smtClean="0">
                      <a:solidFill>
                        <a:srgbClr val="242852"/>
                      </a:solidFill>
                    </a:rPr>
                    <a:t>確実性</a:t>
                  </a:r>
                  <a:endParaRPr lang="ja-JP" altLang="en-US" sz="1400" dirty="0">
                    <a:solidFill>
                      <a:srgbClr val="242852"/>
                    </a:solidFill>
                  </a:endParaRPr>
                </a:p>
              </p:txBody>
            </p:sp>
          </p:grpSp>
          <p:sp>
            <p:nvSpPr>
              <p:cNvPr id="34" name="角丸四角形 33"/>
              <p:cNvSpPr/>
              <p:nvPr/>
            </p:nvSpPr>
            <p:spPr>
              <a:xfrm>
                <a:off x="547257" y="916727"/>
                <a:ext cx="1642897" cy="552364"/>
              </a:xfrm>
              <a:prstGeom prst="roundRect">
                <a:avLst/>
              </a:prstGeom>
              <a:solidFill>
                <a:srgbClr val="FED78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300" dirty="0" smtClean="0">
                    <a:solidFill>
                      <a:schemeClr val="tx2"/>
                    </a:solidFill>
                  </a:rPr>
                  <a:t>自分も悩みが</a:t>
                </a:r>
                <a:endParaRPr lang="en-US" altLang="ja-JP" sz="1300" dirty="0" smtClean="0">
                  <a:solidFill>
                    <a:schemeClr val="tx2"/>
                  </a:solidFill>
                </a:endParaRPr>
              </a:p>
              <a:p>
                <a:pPr algn="ctr"/>
                <a:r>
                  <a:rPr lang="ja-JP" altLang="en-US" sz="1300" dirty="0" smtClean="0">
                    <a:solidFill>
                      <a:schemeClr val="tx2"/>
                    </a:solidFill>
                  </a:rPr>
                  <a:t>解決できると思う</a:t>
                </a:r>
                <a:endParaRPr lang="ja-JP" altLang="en-US" sz="1300" dirty="0">
                  <a:solidFill>
                    <a:schemeClr val="tx2"/>
                  </a:solidFill>
                </a:endParaRPr>
              </a:p>
            </p:txBody>
          </p:sp>
          <p:sp>
            <p:nvSpPr>
              <p:cNvPr id="35" name="角丸四角形 34"/>
              <p:cNvSpPr/>
              <p:nvPr/>
            </p:nvSpPr>
            <p:spPr>
              <a:xfrm>
                <a:off x="593902" y="1512590"/>
                <a:ext cx="1546582" cy="596107"/>
              </a:xfrm>
              <a:prstGeom prst="roundRect">
                <a:avLst/>
              </a:prstGeom>
              <a:solidFill>
                <a:srgbClr val="FED78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300" dirty="0" smtClean="0">
                    <a:solidFill>
                      <a:schemeClr val="tx2"/>
                    </a:solidFill>
                  </a:rPr>
                  <a:t>読むことは</a:t>
                </a:r>
                <a:endParaRPr kumimoji="1" lang="en-US" altLang="ja-JP" sz="1300" dirty="0" smtClean="0">
                  <a:solidFill>
                    <a:schemeClr val="tx2"/>
                  </a:solidFill>
                </a:endParaRPr>
              </a:p>
              <a:p>
                <a:pPr algn="ctr"/>
                <a:r>
                  <a:rPr kumimoji="1" lang="ja-JP" altLang="en-US" sz="1300" dirty="0" smtClean="0">
                    <a:solidFill>
                      <a:schemeClr val="tx2"/>
                    </a:solidFill>
                  </a:rPr>
                  <a:t>悩みを解決するのに重要だ</a:t>
                </a:r>
                <a:endParaRPr kumimoji="1" lang="ja-JP" altLang="en-US" sz="1300" dirty="0">
                  <a:solidFill>
                    <a:schemeClr val="tx2"/>
                  </a:solidFill>
                </a:endParaRPr>
              </a:p>
            </p:txBody>
          </p:sp>
        </p:grpSp>
        <p:cxnSp>
          <p:nvCxnSpPr>
            <p:cNvPr id="36" name="直線矢印コネクタ 35"/>
            <p:cNvCxnSpPr>
              <a:stCxn id="35" idx="3"/>
              <a:endCxn id="30" idx="3"/>
            </p:cNvCxnSpPr>
            <p:nvPr/>
          </p:nvCxnSpPr>
          <p:spPr>
            <a:xfrm flipV="1">
              <a:off x="2140484" y="1736436"/>
              <a:ext cx="885821" cy="74208"/>
            </a:xfrm>
            <a:prstGeom prst="straightConnector1">
              <a:avLst/>
            </a:prstGeom>
            <a:ln w="76200">
              <a:tailEnd type="triangle"/>
            </a:ln>
          </p:spPr>
          <p:style>
            <a:lnRef idx="1">
              <a:schemeClr val="accent1"/>
            </a:lnRef>
            <a:fillRef idx="0">
              <a:schemeClr val="accent1"/>
            </a:fillRef>
            <a:effectRef idx="0">
              <a:schemeClr val="accent1"/>
            </a:effectRef>
            <a:fontRef idx="minor">
              <a:schemeClr val="tx1"/>
            </a:fontRef>
          </p:style>
        </p:cxnSp>
        <p:cxnSp>
          <p:nvCxnSpPr>
            <p:cNvPr id="38" name="直線矢印コネクタ 37"/>
            <p:cNvCxnSpPr>
              <a:stCxn id="35" idx="3"/>
              <a:endCxn id="21" idx="1"/>
            </p:cNvCxnSpPr>
            <p:nvPr/>
          </p:nvCxnSpPr>
          <p:spPr>
            <a:xfrm>
              <a:off x="2140484" y="1810644"/>
              <a:ext cx="885820" cy="1018937"/>
            </a:xfrm>
            <a:prstGeom prst="straightConnector1">
              <a:avLst/>
            </a:prstGeom>
            <a:ln w="76200">
              <a:tailEnd type="triangle"/>
            </a:ln>
          </p:spPr>
          <p:style>
            <a:lnRef idx="1">
              <a:schemeClr val="accent1"/>
            </a:lnRef>
            <a:fillRef idx="0">
              <a:schemeClr val="accent1"/>
            </a:fillRef>
            <a:effectRef idx="0">
              <a:schemeClr val="accent1"/>
            </a:effectRef>
            <a:fontRef idx="minor">
              <a:schemeClr val="tx1"/>
            </a:fontRef>
          </p:style>
        </p:cxnSp>
      </p:grpSp>
      <p:sp>
        <p:nvSpPr>
          <p:cNvPr id="47" name="テキスト ボックス 46"/>
          <p:cNvSpPr txBox="1"/>
          <p:nvPr/>
        </p:nvSpPr>
        <p:spPr>
          <a:xfrm>
            <a:off x="5103928" y="2195760"/>
            <a:ext cx="540913" cy="707886"/>
          </a:xfrm>
          <a:prstGeom prst="rect">
            <a:avLst/>
          </a:prstGeom>
          <a:noFill/>
        </p:spPr>
        <p:txBody>
          <a:bodyPr wrap="square" rtlCol="0">
            <a:spAutoFit/>
          </a:bodyPr>
          <a:lstStyle/>
          <a:p>
            <a:r>
              <a:rPr kumimoji="1" lang="en-US" altLang="ja-JP" sz="4000" dirty="0" smtClean="0">
                <a:solidFill>
                  <a:srgbClr val="E01633"/>
                </a:solidFill>
              </a:rPr>
              <a:t>×</a:t>
            </a:r>
            <a:endParaRPr kumimoji="1" lang="ja-JP" altLang="en-US" sz="4000" dirty="0">
              <a:solidFill>
                <a:srgbClr val="E01633"/>
              </a:solidFill>
            </a:endParaRPr>
          </a:p>
        </p:txBody>
      </p:sp>
      <p:sp>
        <p:nvSpPr>
          <p:cNvPr id="48" name="テキスト ボックス 47"/>
          <p:cNvSpPr txBox="1"/>
          <p:nvPr/>
        </p:nvSpPr>
        <p:spPr>
          <a:xfrm>
            <a:off x="4108222" y="1908478"/>
            <a:ext cx="540913" cy="707886"/>
          </a:xfrm>
          <a:prstGeom prst="rect">
            <a:avLst/>
          </a:prstGeom>
          <a:noFill/>
        </p:spPr>
        <p:txBody>
          <a:bodyPr wrap="square" rtlCol="0">
            <a:spAutoFit/>
          </a:bodyPr>
          <a:lstStyle/>
          <a:p>
            <a:r>
              <a:rPr kumimoji="1" lang="en-US" altLang="ja-JP" sz="4000" dirty="0" smtClean="0">
                <a:solidFill>
                  <a:srgbClr val="E01633"/>
                </a:solidFill>
              </a:rPr>
              <a:t>×</a:t>
            </a:r>
            <a:endParaRPr kumimoji="1" lang="ja-JP" altLang="en-US" sz="4000" dirty="0">
              <a:solidFill>
                <a:srgbClr val="E01633"/>
              </a:solidFill>
            </a:endParaRPr>
          </a:p>
        </p:txBody>
      </p:sp>
      <p:sp>
        <p:nvSpPr>
          <p:cNvPr id="49" name="テキスト ボックス 48"/>
          <p:cNvSpPr txBox="1"/>
          <p:nvPr/>
        </p:nvSpPr>
        <p:spPr>
          <a:xfrm>
            <a:off x="4237131" y="2774993"/>
            <a:ext cx="540913" cy="707886"/>
          </a:xfrm>
          <a:prstGeom prst="rect">
            <a:avLst/>
          </a:prstGeom>
          <a:noFill/>
        </p:spPr>
        <p:txBody>
          <a:bodyPr wrap="square" rtlCol="0">
            <a:spAutoFit/>
          </a:bodyPr>
          <a:lstStyle/>
          <a:p>
            <a:r>
              <a:rPr kumimoji="1" lang="en-US" altLang="ja-JP" sz="4000" dirty="0" smtClean="0">
                <a:solidFill>
                  <a:srgbClr val="E01633"/>
                </a:solidFill>
              </a:rPr>
              <a:t>×</a:t>
            </a:r>
            <a:endParaRPr kumimoji="1" lang="ja-JP" altLang="en-US" sz="4000" dirty="0">
              <a:solidFill>
                <a:srgbClr val="E01633"/>
              </a:solidFill>
            </a:endParaRPr>
          </a:p>
        </p:txBody>
      </p:sp>
      <p:sp>
        <p:nvSpPr>
          <p:cNvPr id="55" name="角丸四角形 54"/>
          <p:cNvSpPr/>
          <p:nvPr/>
        </p:nvSpPr>
        <p:spPr>
          <a:xfrm>
            <a:off x="10272452" y="4057039"/>
            <a:ext cx="1790164" cy="958691"/>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smtClean="0"/>
              <a:t>適合度は良いとは言えない</a:t>
            </a:r>
            <a:endParaRPr kumimoji="1" lang="ja-JP" altLang="en-US" dirty="0"/>
          </a:p>
        </p:txBody>
      </p:sp>
      <p:sp>
        <p:nvSpPr>
          <p:cNvPr id="43" name="テキスト ボックス 42"/>
          <p:cNvSpPr txBox="1"/>
          <p:nvPr/>
        </p:nvSpPr>
        <p:spPr>
          <a:xfrm>
            <a:off x="2292198" y="785611"/>
            <a:ext cx="633205" cy="369332"/>
          </a:xfrm>
          <a:prstGeom prst="rect">
            <a:avLst/>
          </a:prstGeom>
          <a:noFill/>
        </p:spPr>
        <p:txBody>
          <a:bodyPr wrap="square" rtlCol="0">
            <a:spAutoFit/>
          </a:bodyPr>
          <a:lstStyle/>
          <a:p>
            <a:r>
              <a:rPr kumimoji="1" lang="en-US" altLang="ja-JP" dirty="0" smtClean="0"/>
              <a:t>.</a:t>
            </a:r>
            <a:r>
              <a:rPr lang="en-US" altLang="ja-JP" dirty="0" smtClean="0"/>
              <a:t>3</a:t>
            </a:r>
            <a:r>
              <a:rPr lang="en-US" altLang="ja-JP" dirty="0"/>
              <a:t>6</a:t>
            </a:r>
            <a:endParaRPr kumimoji="1" lang="ja-JP" altLang="en-US" dirty="0"/>
          </a:p>
        </p:txBody>
      </p:sp>
      <p:sp>
        <p:nvSpPr>
          <p:cNvPr id="46" name="テキスト ボックス 45"/>
          <p:cNvSpPr txBox="1"/>
          <p:nvPr/>
        </p:nvSpPr>
        <p:spPr>
          <a:xfrm>
            <a:off x="2213675" y="1479670"/>
            <a:ext cx="633205" cy="646331"/>
          </a:xfrm>
          <a:prstGeom prst="rect">
            <a:avLst/>
          </a:prstGeom>
          <a:noFill/>
        </p:spPr>
        <p:txBody>
          <a:bodyPr wrap="square" rtlCol="0">
            <a:spAutoFit/>
          </a:bodyPr>
          <a:lstStyle/>
          <a:p>
            <a:r>
              <a:rPr kumimoji="1" lang="en-US" altLang="ja-JP" dirty="0" smtClean="0"/>
              <a:t>.</a:t>
            </a:r>
            <a:r>
              <a:rPr lang="en-US" altLang="ja-JP" dirty="0" smtClean="0"/>
              <a:t>5</a:t>
            </a:r>
            <a:r>
              <a:rPr lang="en-US" altLang="ja-JP" dirty="0"/>
              <a:t>2</a:t>
            </a:r>
            <a:endParaRPr kumimoji="1" lang="en-US" altLang="ja-JP" dirty="0" smtClean="0"/>
          </a:p>
          <a:p>
            <a:endParaRPr kumimoji="1" lang="ja-JP" altLang="en-US" dirty="0"/>
          </a:p>
        </p:txBody>
      </p:sp>
      <p:sp>
        <p:nvSpPr>
          <p:cNvPr id="50" name="テキスト ボックス 49"/>
          <p:cNvSpPr txBox="1"/>
          <p:nvPr/>
        </p:nvSpPr>
        <p:spPr>
          <a:xfrm>
            <a:off x="2133951" y="2175539"/>
            <a:ext cx="633205" cy="369332"/>
          </a:xfrm>
          <a:prstGeom prst="rect">
            <a:avLst/>
          </a:prstGeom>
          <a:noFill/>
        </p:spPr>
        <p:txBody>
          <a:bodyPr wrap="square" rtlCol="0">
            <a:spAutoFit/>
          </a:bodyPr>
          <a:lstStyle/>
          <a:p>
            <a:r>
              <a:rPr kumimoji="1" lang="en-US" altLang="ja-JP" dirty="0" smtClean="0"/>
              <a:t>.</a:t>
            </a:r>
            <a:r>
              <a:rPr lang="en-US" altLang="ja-JP" dirty="0" smtClean="0"/>
              <a:t>3</a:t>
            </a:r>
            <a:r>
              <a:rPr lang="en-US" altLang="ja-JP" dirty="0"/>
              <a:t>8</a:t>
            </a:r>
            <a:endParaRPr kumimoji="1" lang="ja-JP" altLang="en-US" dirty="0"/>
          </a:p>
        </p:txBody>
      </p:sp>
      <p:sp>
        <p:nvSpPr>
          <p:cNvPr id="51" name="テキスト ボックス 50"/>
          <p:cNvSpPr txBox="1"/>
          <p:nvPr/>
        </p:nvSpPr>
        <p:spPr>
          <a:xfrm>
            <a:off x="2064472" y="2779305"/>
            <a:ext cx="633205" cy="369332"/>
          </a:xfrm>
          <a:prstGeom prst="rect">
            <a:avLst/>
          </a:prstGeom>
          <a:noFill/>
        </p:spPr>
        <p:txBody>
          <a:bodyPr wrap="square" rtlCol="0">
            <a:spAutoFit/>
          </a:bodyPr>
          <a:lstStyle/>
          <a:p>
            <a:r>
              <a:rPr kumimoji="1" lang="en-US" altLang="ja-JP" dirty="0" smtClean="0"/>
              <a:t>.</a:t>
            </a:r>
            <a:r>
              <a:rPr lang="en-US" altLang="ja-JP" dirty="0" smtClean="0"/>
              <a:t>5</a:t>
            </a:r>
            <a:r>
              <a:rPr lang="en-US" altLang="ja-JP" dirty="0"/>
              <a:t>3</a:t>
            </a:r>
            <a:endParaRPr kumimoji="1" lang="ja-JP" altLang="en-US" dirty="0"/>
          </a:p>
        </p:txBody>
      </p:sp>
      <p:sp>
        <p:nvSpPr>
          <p:cNvPr id="52" name="テキスト ボックス 51"/>
          <p:cNvSpPr txBox="1"/>
          <p:nvPr/>
        </p:nvSpPr>
        <p:spPr>
          <a:xfrm>
            <a:off x="4183082" y="1155642"/>
            <a:ext cx="633205" cy="369332"/>
          </a:xfrm>
          <a:prstGeom prst="rect">
            <a:avLst/>
          </a:prstGeom>
          <a:noFill/>
        </p:spPr>
        <p:txBody>
          <a:bodyPr wrap="square" rtlCol="0">
            <a:spAutoFit/>
          </a:bodyPr>
          <a:lstStyle/>
          <a:p>
            <a:r>
              <a:rPr kumimoji="1" lang="en-US" altLang="ja-JP" dirty="0" smtClean="0"/>
              <a:t>.</a:t>
            </a:r>
            <a:r>
              <a:rPr lang="en-US" altLang="ja-JP" dirty="0" smtClean="0"/>
              <a:t>7</a:t>
            </a:r>
            <a:r>
              <a:rPr lang="en-US" altLang="ja-JP" dirty="0"/>
              <a:t>9</a:t>
            </a:r>
            <a:endParaRPr kumimoji="1" lang="ja-JP" altLang="en-US" dirty="0"/>
          </a:p>
        </p:txBody>
      </p:sp>
      <p:sp>
        <p:nvSpPr>
          <p:cNvPr id="53" name="テキスト ボックス 52"/>
          <p:cNvSpPr txBox="1"/>
          <p:nvPr/>
        </p:nvSpPr>
        <p:spPr>
          <a:xfrm>
            <a:off x="4004849" y="2247699"/>
            <a:ext cx="633205" cy="369332"/>
          </a:xfrm>
          <a:prstGeom prst="rect">
            <a:avLst/>
          </a:prstGeom>
          <a:noFill/>
        </p:spPr>
        <p:txBody>
          <a:bodyPr wrap="square" rtlCol="0">
            <a:spAutoFit/>
          </a:bodyPr>
          <a:lstStyle/>
          <a:p>
            <a:r>
              <a:rPr kumimoji="1" lang="en-US" altLang="ja-JP" dirty="0" smtClean="0"/>
              <a:t>.23</a:t>
            </a:r>
            <a:endParaRPr kumimoji="1" lang="ja-JP" altLang="en-US" dirty="0"/>
          </a:p>
        </p:txBody>
      </p:sp>
      <p:sp>
        <p:nvSpPr>
          <p:cNvPr id="54" name="テキスト ボックス 53"/>
          <p:cNvSpPr txBox="1"/>
          <p:nvPr/>
        </p:nvSpPr>
        <p:spPr>
          <a:xfrm>
            <a:off x="6107599" y="1625977"/>
            <a:ext cx="633205" cy="369332"/>
          </a:xfrm>
          <a:prstGeom prst="rect">
            <a:avLst/>
          </a:prstGeom>
          <a:noFill/>
        </p:spPr>
        <p:txBody>
          <a:bodyPr wrap="square" rtlCol="0">
            <a:spAutoFit/>
          </a:bodyPr>
          <a:lstStyle/>
          <a:p>
            <a:r>
              <a:rPr kumimoji="1" lang="en-US" altLang="ja-JP" dirty="0" smtClean="0"/>
              <a:t>.</a:t>
            </a:r>
            <a:r>
              <a:rPr lang="en-US" altLang="ja-JP" dirty="0" smtClean="0"/>
              <a:t>7</a:t>
            </a:r>
            <a:r>
              <a:rPr lang="en-US" altLang="ja-JP" dirty="0"/>
              <a:t>1</a:t>
            </a:r>
            <a:endParaRPr kumimoji="1" lang="ja-JP" altLang="en-US" dirty="0"/>
          </a:p>
        </p:txBody>
      </p:sp>
      <p:sp>
        <p:nvSpPr>
          <p:cNvPr id="56" name="テキスト ボックス 55"/>
          <p:cNvSpPr txBox="1"/>
          <p:nvPr/>
        </p:nvSpPr>
        <p:spPr>
          <a:xfrm>
            <a:off x="5474397" y="2384785"/>
            <a:ext cx="633205" cy="369332"/>
          </a:xfrm>
          <a:prstGeom prst="rect">
            <a:avLst/>
          </a:prstGeom>
          <a:noFill/>
        </p:spPr>
        <p:txBody>
          <a:bodyPr wrap="square" rtlCol="0">
            <a:spAutoFit/>
          </a:bodyPr>
          <a:lstStyle/>
          <a:p>
            <a:r>
              <a:rPr kumimoji="1" lang="en-US" altLang="ja-JP" dirty="0" smtClean="0"/>
              <a:t>.01</a:t>
            </a:r>
            <a:endParaRPr kumimoji="1" lang="ja-JP" altLang="en-US" dirty="0"/>
          </a:p>
        </p:txBody>
      </p:sp>
      <p:sp>
        <p:nvSpPr>
          <p:cNvPr id="57" name="テキスト ボックス 56"/>
          <p:cNvSpPr txBox="1"/>
          <p:nvPr/>
        </p:nvSpPr>
        <p:spPr>
          <a:xfrm>
            <a:off x="6060912" y="2222212"/>
            <a:ext cx="633205" cy="369332"/>
          </a:xfrm>
          <a:prstGeom prst="rect">
            <a:avLst/>
          </a:prstGeom>
          <a:noFill/>
        </p:spPr>
        <p:txBody>
          <a:bodyPr wrap="square" rtlCol="0">
            <a:spAutoFit/>
          </a:bodyPr>
          <a:lstStyle/>
          <a:p>
            <a:r>
              <a:rPr kumimoji="1" lang="en-US" altLang="ja-JP" dirty="0" smtClean="0"/>
              <a:t>.61</a:t>
            </a:r>
            <a:endParaRPr kumimoji="1" lang="ja-JP" altLang="en-US" dirty="0"/>
          </a:p>
        </p:txBody>
      </p:sp>
      <p:sp>
        <p:nvSpPr>
          <p:cNvPr id="58" name="テキスト ボックス 57"/>
          <p:cNvSpPr txBox="1"/>
          <p:nvPr/>
        </p:nvSpPr>
        <p:spPr>
          <a:xfrm>
            <a:off x="4274717" y="3245174"/>
            <a:ext cx="633205" cy="369332"/>
          </a:xfrm>
          <a:prstGeom prst="rect">
            <a:avLst/>
          </a:prstGeom>
          <a:noFill/>
        </p:spPr>
        <p:txBody>
          <a:bodyPr wrap="square" rtlCol="0">
            <a:spAutoFit/>
          </a:bodyPr>
          <a:lstStyle/>
          <a:p>
            <a:r>
              <a:rPr kumimoji="1" lang="en-US" altLang="ja-JP" dirty="0" smtClean="0"/>
              <a:t>.02</a:t>
            </a:r>
            <a:endParaRPr kumimoji="1" lang="ja-JP" altLang="en-US" dirty="0"/>
          </a:p>
        </p:txBody>
      </p:sp>
      <p:sp>
        <p:nvSpPr>
          <p:cNvPr id="59" name="テキスト ボックス 58"/>
          <p:cNvSpPr txBox="1"/>
          <p:nvPr/>
        </p:nvSpPr>
        <p:spPr>
          <a:xfrm>
            <a:off x="4157619" y="1724538"/>
            <a:ext cx="633205" cy="369332"/>
          </a:xfrm>
          <a:prstGeom prst="rect">
            <a:avLst/>
          </a:prstGeom>
          <a:noFill/>
        </p:spPr>
        <p:txBody>
          <a:bodyPr wrap="square" rtlCol="0">
            <a:spAutoFit/>
          </a:bodyPr>
          <a:lstStyle/>
          <a:p>
            <a:r>
              <a:rPr lang="en-US" altLang="ja-JP" dirty="0" smtClean="0"/>
              <a:t>-.03</a:t>
            </a:r>
            <a:endParaRPr kumimoji="1" lang="ja-JP" altLang="en-US" dirty="0"/>
          </a:p>
        </p:txBody>
      </p:sp>
      <p:pic>
        <p:nvPicPr>
          <p:cNvPr id="60" name="図 59" descr="画面の領域"/>
          <p:cNvPicPr>
            <a:picLocks noChangeAspect="1"/>
          </p:cNvPicPr>
          <p:nvPr/>
        </p:nvPicPr>
        <p:blipFill rotWithShape="1">
          <a:blip r:embed="rId2">
            <a:extLst>
              <a:ext uri="{28A0092B-C50C-407E-A947-70E740481C1C}">
                <a14:useLocalDpi xmlns:a14="http://schemas.microsoft.com/office/drawing/2010/main" val="0"/>
              </a:ext>
            </a:extLst>
          </a:blip>
          <a:srcRect b="50595"/>
          <a:stretch/>
        </p:blipFill>
        <p:spPr>
          <a:xfrm>
            <a:off x="461125" y="3832803"/>
            <a:ext cx="3458058" cy="2263197"/>
          </a:xfrm>
          <a:prstGeom prst="rect">
            <a:avLst/>
          </a:prstGeom>
        </p:spPr>
      </p:pic>
      <p:pic>
        <p:nvPicPr>
          <p:cNvPr id="61" name="図 60" descr="画面の領域"/>
          <p:cNvPicPr>
            <a:picLocks noChangeAspect="1"/>
          </p:cNvPicPr>
          <p:nvPr/>
        </p:nvPicPr>
        <p:blipFill rotWithShape="1">
          <a:blip r:embed="rId2">
            <a:extLst>
              <a:ext uri="{28A0092B-C50C-407E-A947-70E740481C1C}">
                <a14:useLocalDpi xmlns:a14="http://schemas.microsoft.com/office/drawing/2010/main" val="0"/>
              </a:ext>
            </a:extLst>
          </a:blip>
          <a:srcRect t="49995" b="22410"/>
          <a:stretch/>
        </p:blipFill>
        <p:spPr>
          <a:xfrm>
            <a:off x="4004849" y="3786779"/>
            <a:ext cx="3458058" cy="1181532"/>
          </a:xfrm>
          <a:prstGeom prst="rect">
            <a:avLst/>
          </a:prstGeom>
        </p:spPr>
      </p:pic>
      <p:pic>
        <p:nvPicPr>
          <p:cNvPr id="62" name="図 61" descr="画面の領域"/>
          <p:cNvPicPr>
            <a:picLocks noChangeAspect="1"/>
          </p:cNvPicPr>
          <p:nvPr/>
        </p:nvPicPr>
        <p:blipFill rotWithShape="1">
          <a:blip r:embed="rId3">
            <a:extLst>
              <a:ext uri="{28A0092B-C50C-407E-A947-70E740481C1C}">
                <a14:useLocalDpi xmlns:a14="http://schemas.microsoft.com/office/drawing/2010/main" val="0"/>
              </a:ext>
            </a:extLst>
          </a:blip>
          <a:srcRect t="51663" b="26525"/>
          <a:stretch/>
        </p:blipFill>
        <p:spPr>
          <a:xfrm>
            <a:off x="3879636" y="5030367"/>
            <a:ext cx="3353268" cy="1161535"/>
          </a:xfrm>
          <a:prstGeom prst="rect">
            <a:avLst/>
          </a:prstGeom>
        </p:spPr>
      </p:pic>
      <p:pic>
        <p:nvPicPr>
          <p:cNvPr id="63" name="図 62" descr="画面の領域"/>
          <p:cNvPicPr>
            <a:picLocks noChangeAspect="1"/>
          </p:cNvPicPr>
          <p:nvPr/>
        </p:nvPicPr>
        <p:blipFill rotWithShape="1">
          <a:blip r:embed="rId3">
            <a:extLst>
              <a:ext uri="{28A0092B-C50C-407E-A947-70E740481C1C}">
                <a14:useLocalDpi xmlns:a14="http://schemas.microsoft.com/office/drawing/2010/main" val="0"/>
              </a:ext>
            </a:extLst>
          </a:blip>
          <a:srcRect t="74094"/>
          <a:stretch/>
        </p:blipFill>
        <p:spPr>
          <a:xfrm>
            <a:off x="6909668" y="4274618"/>
            <a:ext cx="3081406" cy="1379566"/>
          </a:xfrm>
          <a:prstGeom prst="rect">
            <a:avLst/>
          </a:prstGeom>
        </p:spPr>
      </p:pic>
      <p:grpSp>
        <p:nvGrpSpPr>
          <p:cNvPr id="64" name="グループ化 63"/>
          <p:cNvGrpSpPr/>
          <p:nvPr/>
        </p:nvGrpSpPr>
        <p:grpSpPr>
          <a:xfrm>
            <a:off x="1799445" y="4127070"/>
            <a:ext cx="2078429" cy="1558324"/>
            <a:chOff x="1674254" y="4047289"/>
            <a:chExt cx="2203160" cy="1957194"/>
          </a:xfrm>
        </p:grpSpPr>
        <p:sp>
          <p:nvSpPr>
            <p:cNvPr id="66" name="角丸四角形 65"/>
            <p:cNvSpPr/>
            <p:nvPr/>
          </p:nvSpPr>
          <p:spPr>
            <a:xfrm>
              <a:off x="1674254" y="4075052"/>
              <a:ext cx="618185" cy="489398"/>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7" name="角丸四角形 66"/>
            <p:cNvSpPr/>
            <p:nvPr/>
          </p:nvSpPr>
          <p:spPr>
            <a:xfrm>
              <a:off x="2780449" y="4053658"/>
              <a:ext cx="425003" cy="502276"/>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8" name="角丸四角形 67"/>
            <p:cNvSpPr/>
            <p:nvPr/>
          </p:nvSpPr>
          <p:spPr>
            <a:xfrm>
              <a:off x="3194833" y="4047289"/>
              <a:ext cx="682581" cy="489398"/>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9" name="角丸四角形 68"/>
            <p:cNvSpPr/>
            <p:nvPr/>
          </p:nvSpPr>
          <p:spPr>
            <a:xfrm>
              <a:off x="1674254" y="5527403"/>
              <a:ext cx="309092" cy="437881"/>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0" name="角丸四角形 69"/>
            <p:cNvSpPr/>
            <p:nvPr/>
          </p:nvSpPr>
          <p:spPr>
            <a:xfrm>
              <a:off x="1983346" y="5488202"/>
              <a:ext cx="399245" cy="516281"/>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71" name="グループ化 70"/>
          <p:cNvGrpSpPr/>
          <p:nvPr/>
        </p:nvGrpSpPr>
        <p:grpSpPr>
          <a:xfrm>
            <a:off x="4816287" y="4027144"/>
            <a:ext cx="2024033" cy="963495"/>
            <a:chOff x="976139" y="6854143"/>
            <a:chExt cx="1973483" cy="1208450"/>
          </a:xfrm>
        </p:grpSpPr>
        <p:sp>
          <p:nvSpPr>
            <p:cNvPr id="74" name="角丸四角形 73"/>
            <p:cNvSpPr/>
            <p:nvPr/>
          </p:nvSpPr>
          <p:spPr>
            <a:xfrm>
              <a:off x="976139" y="6854143"/>
              <a:ext cx="478227" cy="1120463"/>
            </a:xfrm>
            <a:prstGeom prst="roundRect">
              <a:avLst/>
            </a:prstGeom>
            <a:noFill/>
            <a:ln w="12700" cap="flat" cmpd="sng" algn="ctr">
              <a:solidFill>
                <a:srgbClr val="FF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smtClean="0">
                <a:ln>
                  <a:noFill/>
                </a:ln>
                <a:solidFill>
                  <a:prstClr val="white"/>
                </a:solidFill>
                <a:effectLst/>
                <a:uLnTx/>
                <a:uFillTx/>
                <a:latin typeface="Calibri" panose="020F0502020204030204"/>
                <a:ea typeface="ＭＳ Ｐゴシック" panose="020B0600070205080204" pitchFamily="50" charset="-128"/>
                <a:cs typeface="+mn-cs"/>
              </a:endParaRPr>
            </a:p>
          </p:txBody>
        </p:sp>
        <p:sp>
          <p:nvSpPr>
            <p:cNvPr id="75" name="角丸四角形 74"/>
            <p:cNvSpPr/>
            <p:nvPr/>
          </p:nvSpPr>
          <p:spPr>
            <a:xfrm>
              <a:off x="2434467" y="6929252"/>
              <a:ext cx="515155" cy="1133341"/>
            </a:xfrm>
            <a:prstGeom prst="roundRect">
              <a:avLst/>
            </a:prstGeom>
            <a:noFill/>
            <a:ln w="12700" cap="flat" cmpd="sng" algn="ctr">
              <a:solidFill>
                <a:srgbClr val="FF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smtClean="0">
                <a:ln>
                  <a:noFill/>
                </a:ln>
                <a:solidFill>
                  <a:prstClr val="white"/>
                </a:solidFill>
                <a:effectLst/>
                <a:uLnTx/>
                <a:uFillTx/>
                <a:latin typeface="Calibri" panose="020F0502020204030204"/>
                <a:ea typeface="ＭＳ Ｐゴシック" panose="020B0600070205080204" pitchFamily="50" charset="-128"/>
                <a:cs typeface="+mn-cs"/>
              </a:endParaRPr>
            </a:p>
          </p:txBody>
        </p:sp>
      </p:grpSp>
      <p:sp>
        <p:nvSpPr>
          <p:cNvPr id="78" name="角丸四角形 77"/>
          <p:cNvSpPr/>
          <p:nvPr/>
        </p:nvSpPr>
        <p:spPr>
          <a:xfrm>
            <a:off x="4761841" y="5485336"/>
            <a:ext cx="584640" cy="372665"/>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79" name="グループ化 78"/>
          <p:cNvGrpSpPr/>
          <p:nvPr/>
        </p:nvGrpSpPr>
        <p:grpSpPr>
          <a:xfrm>
            <a:off x="7725786" y="4704006"/>
            <a:ext cx="2291466" cy="410168"/>
            <a:chOff x="4478388" y="5502192"/>
            <a:chExt cx="2319812" cy="463640"/>
          </a:xfrm>
        </p:grpSpPr>
        <p:sp>
          <p:nvSpPr>
            <p:cNvPr id="81" name="角丸四角形 80"/>
            <p:cNvSpPr/>
            <p:nvPr/>
          </p:nvSpPr>
          <p:spPr>
            <a:xfrm>
              <a:off x="4478388" y="5527950"/>
              <a:ext cx="592428" cy="437882"/>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2" name="角丸四角形 81"/>
            <p:cNvSpPr/>
            <p:nvPr/>
          </p:nvSpPr>
          <p:spPr>
            <a:xfrm>
              <a:off x="6141377" y="5502192"/>
              <a:ext cx="656823" cy="463640"/>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Tree>
    <p:extLst>
      <p:ext uri="{BB962C8B-B14F-4D97-AF65-F5344CB8AC3E}">
        <p14:creationId xmlns:p14="http://schemas.microsoft.com/office/powerpoint/2010/main" val="1243935173"/>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fld id="{F46A3120-87D5-48FE-95FF-B9D32DB3470B}" type="slidenum">
              <a:rPr kumimoji="1" lang="ja-JP" altLang="en-US" smtClean="0"/>
              <a:t>52</a:t>
            </a:fld>
            <a:endParaRPr kumimoji="1" lang="ja-JP" altLang="en-US"/>
          </a:p>
        </p:txBody>
      </p:sp>
      <p:sp>
        <p:nvSpPr>
          <p:cNvPr id="39" name="テキスト ボックス 38"/>
          <p:cNvSpPr txBox="1"/>
          <p:nvPr/>
        </p:nvSpPr>
        <p:spPr>
          <a:xfrm>
            <a:off x="26097" y="160580"/>
            <a:ext cx="3895695" cy="461665"/>
          </a:xfrm>
          <a:prstGeom prst="rect">
            <a:avLst/>
          </a:prstGeom>
          <a:noFill/>
        </p:spPr>
        <p:txBody>
          <a:bodyPr wrap="square" rtlCol="0">
            <a:spAutoFit/>
          </a:bodyPr>
          <a:lstStyle/>
          <a:p>
            <a:pPr algn="ctr"/>
            <a:r>
              <a:rPr lang="ja-JP" altLang="en-US" sz="2400" dirty="0" smtClean="0">
                <a:solidFill>
                  <a:schemeClr val="tx2"/>
                </a:solidFill>
              </a:rPr>
              <a:t>（</a:t>
            </a:r>
            <a:r>
              <a:rPr lang="en-US" altLang="ja-JP" sz="2400" dirty="0" smtClean="0">
                <a:solidFill>
                  <a:schemeClr val="tx2"/>
                </a:solidFill>
              </a:rPr>
              <a:t>B</a:t>
            </a:r>
            <a:r>
              <a:rPr lang="ja-JP" altLang="en-US" sz="2400" dirty="0" smtClean="0">
                <a:solidFill>
                  <a:schemeClr val="tx2"/>
                </a:solidFill>
              </a:rPr>
              <a:t>）</a:t>
            </a:r>
            <a:r>
              <a:rPr lang="ja-JP" altLang="en-US" sz="2400" dirty="0">
                <a:solidFill>
                  <a:schemeClr val="tx2"/>
                </a:solidFill>
              </a:rPr>
              <a:t>バナーがある商品紹介</a:t>
            </a:r>
          </a:p>
        </p:txBody>
      </p:sp>
      <p:grpSp>
        <p:nvGrpSpPr>
          <p:cNvPr id="127" name="グループ化 126"/>
          <p:cNvGrpSpPr/>
          <p:nvPr/>
        </p:nvGrpSpPr>
        <p:grpSpPr>
          <a:xfrm>
            <a:off x="547257" y="916727"/>
            <a:ext cx="7493534" cy="2646535"/>
            <a:chOff x="547257" y="916727"/>
            <a:chExt cx="7493534" cy="2646535"/>
          </a:xfrm>
        </p:grpSpPr>
        <p:cxnSp>
          <p:nvCxnSpPr>
            <p:cNvPr id="128" name="直線矢印コネクタ 127"/>
            <p:cNvCxnSpPr>
              <a:stCxn id="140" idx="1"/>
              <a:endCxn id="141" idx="5"/>
            </p:cNvCxnSpPr>
            <p:nvPr/>
          </p:nvCxnSpPr>
          <p:spPr>
            <a:xfrm flipH="1" flipV="1">
              <a:off x="3921792" y="1736436"/>
              <a:ext cx="1071282" cy="1093144"/>
            </a:xfrm>
            <a:prstGeom prst="straightConnector1">
              <a:avLst/>
            </a:prstGeom>
            <a:ln w="76200">
              <a:solidFill>
                <a:schemeClr val="accent5">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29" name="直線矢印コネクタ 128"/>
            <p:cNvCxnSpPr>
              <a:stCxn id="140" idx="2"/>
              <a:endCxn id="158" idx="6"/>
            </p:cNvCxnSpPr>
            <p:nvPr/>
          </p:nvCxnSpPr>
          <p:spPr>
            <a:xfrm flipH="1">
              <a:off x="4107253" y="3133481"/>
              <a:ext cx="700360" cy="1"/>
            </a:xfrm>
            <a:prstGeom prst="straightConnector1">
              <a:avLst/>
            </a:prstGeom>
            <a:ln w="76200">
              <a:solidFill>
                <a:schemeClr val="accent5">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30" name="直線矢印コネクタ 129"/>
            <p:cNvCxnSpPr>
              <a:stCxn id="140" idx="0"/>
              <a:endCxn id="154" idx="4"/>
            </p:cNvCxnSpPr>
            <p:nvPr/>
          </p:nvCxnSpPr>
          <p:spPr>
            <a:xfrm flipV="1">
              <a:off x="5440818" y="2395706"/>
              <a:ext cx="0" cy="307994"/>
            </a:xfrm>
            <a:prstGeom prst="straightConnector1">
              <a:avLst/>
            </a:prstGeom>
            <a:ln w="76200">
              <a:solidFill>
                <a:schemeClr val="accent5">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31" name="直線矢印コネクタ 130"/>
            <p:cNvCxnSpPr>
              <a:stCxn id="137" idx="3"/>
              <a:endCxn id="141" idx="1"/>
            </p:cNvCxnSpPr>
            <p:nvPr/>
          </p:nvCxnSpPr>
          <p:spPr>
            <a:xfrm flipV="1">
              <a:off x="2190154" y="1128635"/>
              <a:ext cx="836151" cy="64274"/>
            </a:xfrm>
            <a:prstGeom prst="straightConnector1">
              <a:avLst/>
            </a:prstGeom>
            <a:ln w="76200">
              <a:tailEnd type="triangle"/>
            </a:ln>
          </p:spPr>
          <p:style>
            <a:lnRef idx="1">
              <a:schemeClr val="accent1"/>
            </a:lnRef>
            <a:fillRef idx="0">
              <a:schemeClr val="accent1"/>
            </a:fillRef>
            <a:effectRef idx="0">
              <a:schemeClr val="accent1"/>
            </a:effectRef>
            <a:fontRef idx="minor">
              <a:schemeClr val="tx1"/>
            </a:fontRef>
          </p:style>
        </p:cxnSp>
        <p:cxnSp>
          <p:nvCxnSpPr>
            <p:cNvPr id="132" name="直線矢印コネクタ 131"/>
            <p:cNvCxnSpPr>
              <a:stCxn id="141" idx="6"/>
              <a:endCxn id="154" idx="1"/>
            </p:cNvCxnSpPr>
            <p:nvPr/>
          </p:nvCxnSpPr>
          <p:spPr>
            <a:xfrm>
              <a:off x="4107253" y="1432536"/>
              <a:ext cx="885821" cy="229490"/>
            </a:xfrm>
            <a:prstGeom prst="straightConnector1">
              <a:avLst/>
            </a:prstGeom>
            <a:ln w="76200">
              <a:tailEnd type="triangle"/>
            </a:ln>
          </p:spPr>
          <p:style>
            <a:lnRef idx="1">
              <a:schemeClr val="accent1"/>
            </a:lnRef>
            <a:fillRef idx="0">
              <a:schemeClr val="accent1"/>
            </a:fillRef>
            <a:effectRef idx="0">
              <a:schemeClr val="accent1"/>
            </a:effectRef>
            <a:fontRef idx="minor">
              <a:schemeClr val="tx1"/>
            </a:fontRef>
          </p:style>
        </p:cxnSp>
        <p:grpSp>
          <p:nvGrpSpPr>
            <p:cNvPr id="133" name="グループ化 132"/>
            <p:cNvGrpSpPr/>
            <p:nvPr/>
          </p:nvGrpSpPr>
          <p:grpSpPr>
            <a:xfrm>
              <a:off x="547257" y="916727"/>
              <a:ext cx="7493534" cy="2646535"/>
              <a:chOff x="547257" y="916727"/>
              <a:chExt cx="7493534" cy="2646535"/>
            </a:xfrm>
          </p:grpSpPr>
          <p:grpSp>
            <p:nvGrpSpPr>
              <p:cNvPr id="136" name="グループ化 135"/>
              <p:cNvGrpSpPr/>
              <p:nvPr/>
            </p:nvGrpSpPr>
            <p:grpSpPr>
              <a:xfrm>
                <a:off x="735044" y="938648"/>
                <a:ext cx="7305747" cy="2624614"/>
                <a:chOff x="1180684" y="2406822"/>
                <a:chExt cx="9807136" cy="2831388"/>
              </a:xfrm>
            </p:grpSpPr>
            <p:grpSp>
              <p:nvGrpSpPr>
                <p:cNvPr id="139" name="グループ化 138"/>
                <p:cNvGrpSpPr/>
                <p:nvPr/>
              </p:nvGrpSpPr>
              <p:grpSpPr>
                <a:xfrm>
                  <a:off x="2845986" y="2406822"/>
                  <a:ext cx="8141834" cy="2831388"/>
                  <a:chOff x="2814217" y="2388677"/>
                  <a:chExt cx="8141834" cy="2831388"/>
                </a:xfrm>
              </p:grpSpPr>
              <p:grpSp>
                <p:nvGrpSpPr>
                  <p:cNvPr id="143" name="グループ化 142"/>
                  <p:cNvGrpSpPr/>
                  <p:nvPr/>
                </p:nvGrpSpPr>
                <p:grpSpPr>
                  <a:xfrm>
                    <a:off x="2814217" y="2388677"/>
                    <a:ext cx="8141834" cy="2831388"/>
                    <a:chOff x="2814217" y="2388677"/>
                    <a:chExt cx="8141834" cy="2831388"/>
                  </a:xfrm>
                </p:grpSpPr>
                <p:grpSp>
                  <p:nvGrpSpPr>
                    <p:cNvPr id="145" name="グループ化 144"/>
                    <p:cNvGrpSpPr/>
                    <p:nvPr/>
                  </p:nvGrpSpPr>
                  <p:grpSpPr>
                    <a:xfrm>
                      <a:off x="2814217" y="2388677"/>
                      <a:ext cx="8141834" cy="2831388"/>
                      <a:chOff x="2814217" y="2388677"/>
                      <a:chExt cx="8141834" cy="2831388"/>
                    </a:xfrm>
                  </p:grpSpPr>
                  <p:grpSp>
                    <p:nvGrpSpPr>
                      <p:cNvPr id="150" name="グループ化 149"/>
                      <p:cNvGrpSpPr/>
                      <p:nvPr/>
                    </p:nvGrpSpPr>
                    <p:grpSpPr>
                      <a:xfrm>
                        <a:off x="2814217" y="2388677"/>
                        <a:ext cx="2861505" cy="2831388"/>
                        <a:chOff x="2716990" y="2396761"/>
                        <a:chExt cx="2861505" cy="2831388"/>
                      </a:xfrm>
                    </p:grpSpPr>
                    <p:sp>
                      <p:nvSpPr>
                        <p:cNvPr id="157" name="テキスト ボックス 156"/>
                        <p:cNvSpPr txBox="1"/>
                        <p:nvPr/>
                      </p:nvSpPr>
                      <p:spPr>
                        <a:xfrm>
                          <a:off x="2716990" y="2396761"/>
                          <a:ext cx="425002" cy="477054"/>
                        </a:xfrm>
                        <a:prstGeom prst="rect">
                          <a:avLst/>
                        </a:prstGeom>
                        <a:noFill/>
                      </p:spPr>
                      <p:txBody>
                        <a:bodyPr wrap="square" rtlCol="0">
                          <a:spAutoFit/>
                        </a:bodyPr>
                        <a:lstStyle/>
                        <a:p>
                          <a:endParaRPr lang="ja-JP" altLang="en-US" sz="2500" dirty="0">
                            <a:solidFill>
                              <a:srgbClr val="EA506A"/>
                            </a:solidFill>
                          </a:endParaRPr>
                        </a:p>
                      </p:txBody>
                    </p:sp>
                    <p:sp>
                      <p:nvSpPr>
                        <p:cNvPr id="158" name="円/楕円 157"/>
                        <p:cNvSpPr/>
                        <p:nvPr/>
                      </p:nvSpPr>
                      <p:spPr>
                        <a:xfrm>
                          <a:off x="3878484" y="4300870"/>
                          <a:ext cx="1700011" cy="927279"/>
                        </a:xfrm>
                        <a:prstGeom prst="ellipse">
                          <a:avLst/>
                        </a:prstGeom>
                        <a:solidFill>
                          <a:srgbClr val="EEC8CD"/>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400" dirty="0">
                              <a:solidFill>
                                <a:srgbClr val="242852"/>
                              </a:solidFill>
                            </a:rPr>
                            <a:t>記事への信頼</a:t>
                          </a:r>
                        </a:p>
                      </p:txBody>
                    </p:sp>
                  </p:grpSp>
                  <p:grpSp>
                    <p:nvGrpSpPr>
                      <p:cNvPr id="151" name="グループ化 150"/>
                      <p:cNvGrpSpPr/>
                      <p:nvPr/>
                    </p:nvGrpSpPr>
                    <p:grpSpPr>
                      <a:xfrm>
                        <a:off x="5990017" y="2794721"/>
                        <a:ext cx="4966034" cy="2420440"/>
                        <a:chOff x="5990017" y="2794721"/>
                        <a:chExt cx="4966034" cy="2420440"/>
                      </a:xfrm>
                    </p:grpSpPr>
                    <p:grpSp>
                      <p:nvGrpSpPr>
                        <p:cNvPr id="152" name="グループ化 151"/>
                        <p:cNvGrpSpPr/>
                        <p:nvPr/>
                      </p:nvGrpSpPr>
                      <p:grpSpPr>
                        <a:xfrm>
                          <a:off x="6615876" y="3033247"/>
                          <a:ext cx="4340175" cy="2181914"/>
                          <a:chOff x="6615876" y="3033247"/>
                          <a:chExt cx="4340175" cy="2181914"/>
                        </a:xfrm>
                      </p:grpSpPr>
                      <p:sp>
                        <p:nvSpPr>
                          <p:cNvPr id="154" name="円/楕円 153"/>
                          <p:cNvSpPr/>
                          <p:nvPr/>
                        </p:nvSpPr>
                        <p:spPr>
                          <a:xfrm>
                            <a:off x="6615876" y="3033247"/>
                            <a:ext cx="1700011" cy="927279"/>
                          </a:xfrm>
                          <a:prstGeom prst="ellipse">
                            <a:avLst/>
                          </a:prstGeom>
                          <a:solidFill>
                            <a:srgbClr val="EEC8CD"/>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400" dirty="0">
                                <a:solidFill>
                                  <a:srgbClr val="242852"/>
                                </a:solidFill>
                              </a:rPr>
                              <a:t>記事への態度</a:t>
                            </a:r>
                          </a:p>
                        </p:txBody>
                      </p:sp>
                      <p:sp>
                        <p:nvSpPr>
                          <p:cNvPr id="155" name="円/楕円 154"/>
                          <p:cNvSpPr/>
                          <p:nvPr/>
                        </p:nvSpPr>
                        <p:spPr>
                          <a:xfrm>
                            <a:off x="9256040" y="4287882"/>
                            <a:ext cx="1700011" cy="927279"/>
                          </a:xfrm>
                          <a:prstGeom prst="ellipse">
                            <a:avLst/>
                          </a:prstGeom>
                          <a:solidFill>
                            <a:srgbClr val="EEC8CD"/>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400" dirty="0">
                                <a:solidFill>
                                  <a:srgbClr val="242852"/>
                                </a:solidFill>
                              </a:rPr>
                              <a:t>購買意図</a:t>
                            </a:r>
                          </a:p>
                        </p:txBody>
                      </p:sp>
                      <p:sp>
                        <p:nvSpPr>
                          <p:cNvPr id="156" name="円/楕円 155"/>
                          <p:cNvSpPr/>
                          <p:nvPr/>
                        </p:nvSpPr>
                        <p:spPr>
                          <a:xfrm>
                            <a:off x="9256040" y="3033247"/>
                            <a:ext cx="1700011" cy="927279"/>
                          </a:xfrm>
                          <a:prstGeom prst="ellipse">
                            <a:avLst/>
                          </a:prstGeom>
                          <a:solidFill>
                            <a:srgbClr val="EEC8CD"/>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400" dirty="0">
                                <a:solidFill>
                                  <a:srgbClr val="242852"/>
                                </a:solidFill>
                              </a:rPr>
                              <a:t>商品への態度</a:t>
                            </a:r>
                          </a:p>
                        </p:txBody>
                      </p:sp>
                    </p:grpSp>
                    <p:sp>
                      <p:nvSpPr>
                        <p:cNvPr id="153" name="テキスト ボックス 152"/>
                        <p:cNvSpPr txBox="1"/>
                        <p:nvPr/>
                      </p:nvSpPr>
                      <p:spPr>
                        <a:xfrm>
                          <a:off x="5990017" y="2794721"/>
                          <a:ext cx="425002" cy="477054"/>
                        </a:xfrm>
                        <a:prstGeom prst="rect">
                          <a:avLst/>
                        </a:prstGeom>
                        <a:noFill/>
                      </p:spPr>
                      <p:txBody>
                        <a:bodyPr wrap="square" rtlCol="0">
                          <a:spAutoFit/>
                        </a:bodyPr>
                        <a:lstStyle/>
                        <a:p>
                          <a:endParaRPr lang="ja-JP" altLang="en-US" sz="2500" dirty="0">
                            <a:solidFill>
                              <a:srgbClr val="EA506A"/>
                            </a:solidFill>
                          </a:endParaRPr>
                        </a:p>
                      </p:txBody>
                    </p:sp>
                  </p:grpSp>
                </p:grpSp>
                <p:cxnSp>
                  <p:nvCxnSpPr>
                    <p:cNvPr id="146" name="直線矢印コネクタ 145"/>
                    <p:cNvCxnSpPr>
                      <a:stCxn id="137" idx="3"/>
                      <a:endCxn id="158" idx="0"/>
                    </p:cNvCxnSpPr>
                    <p:nvPr/>
                  </p:nvCxnSpPr>
                  <p:spPr>
                    <a:xfrm>
                      <a:off x="3102235" y="2662969"/>
                      <a:ext cx="1723482" cy="1629816"/>
                    </a:xfrm>
                    <a:prstGeom prst="straightConnector1">
                      <a:avLst/>
                    </a:prstGeom>
                    <a:ln w="76200">
                      <a:tailEnd type="triangle"/>
                    </a:ln>
                  </p:spPr>
                  <p:style>
                    <a:lnRef idx="1">
                      <a:schemeClr val="accent1"/>
                    </a:lnRef>
                    <a:fillRef idx="0">
                      <a:schemeClr val="accent1"/>
                    </a:fillRef>
                    <a:effectRef idx="0">
                      <a:schemeClr val="accent1"/>
                    </a:effectRef>
                    <a:fontRef idx="minor">
                      <a:schemeClr val="tx1"/>
                    </a:fontRef>
                  </p:style>
                </p:cxnSp>
                <p:cxnSp>
                  <p:nvCxnSpPr>
                    <p:cNvPr id="147" name="直線矢印コネクタ 146"/>
                    <p:cNvCxnSpPr>
                      <a:stCxn id="142" idx="6"/>
                      <a:endCxn id="158" idx="2"/>
                    </p:cNvCxnSpPr>
                    <p:nvPr/>
                  </p:nvCxnSpPr>
                  <p:spPr>
                    <a:xfrm>
                      <a:off x="2848926" y="4751522"/>
                      <a:ext cx="1126785" cy="4904"/>
                    </a:xfrm>
                    <a:prstGeom prst="straightConnector1">
                      <a:avLst/>
                    </a:prstGeom>
                    <a:ln w="76200">
                      <a:tailEnd type="triangle"/>
                    </a:ln>
                  </p:spPr>
                  <p:style>
                    <a:lnRef idx="1">
                      <a:schemeClr val="accent1"/>
                    </a:lnRef>
                    <a:fillRef idx="0">
                      <a:schemeClr val="accent1"/>
                    </a:fillRef>
                    <a:effectRef idx="0">
                      <a:schemeClr val="accent1"/>
                    </a:effectRef>
                    <a:fontRef idx="minor">
                      <a:schemeClr val="tx1"/>
                    </a:fontRef>
                  </p:style>
                </p:cxnSp>
                <p:cxnSp>
                  <p:nvCxnSpPr>
                    <p:cNvPr id="148" name="直線矢印コネクタ 147"/>
                    <p:cNvCxnSpPr>
                      <a:stCxn id="158" idx="7"/>
                      <a:endCxn id="154" idx="3"/>
                    </p:cNvCxnSpPr>
                    <p:nvPr/>
                  </p:nvCxnSpPr>
                  <p:spPr>
                    <a:xfrm flipV="1">
                      <a:off x="5426762" y="3824729"/>
                      <a:ext cx="1438075" cy="603854"/>
                    </a:xfrm>
                    <a:prstGeom prst="straightConnector1">
                      <a:avLst/>
                    </a:prstGeom>
                    <a:ln w="76200">
                      <a:tailEnd type="triangle"/>
                    </a:ln>
                  </p:spPr>
                  <p:style>
                    <a:lnRef idx="1">
                      <a:schemeClr val="accent1"/>
                    </a:lnRef>
                    <a:fillRef idx="0">
                      <a:schemeClr val="accent1"/>
                    </a:fillRef>
                    <a:effectRef idx="0">
                      <a:schemeClr val="accent1"/>
                    </a:effectRef>
                    <a:fontRef idx="minor">
                      <a:schemeClr val="tx1"/>
                    </a:fontRef>
                  </p:style>
                </p:cxnSp>
                <p:cxnSp>
                  <p:nvCxnSpPr>
                    <p:cNvPr id="149" name="直線矢印コネクタ 148"/>
                    <p:cNvCxnSpPr>
                      <a:stCxn id="154" idx="5"/>
                      <a:endCxn id="155" idx="2"/>
                    </p:cNvCxnSpPr>
                    <p:nvPr/>
                  </p:nvCxnSpPr>
                  <p:spPr>
                    <a:xfrm>
                      <a:off x="8066926" y="3824729"/>
                      <a:ext cx="1189114" cy="926793"/>
                    </a:xfrm>
                    <a:prstGeom prst="straightConnector1">
                      <a:avLst/>
                    </a:prstGeom>
                    <a:ln w="76200">
                      <a:tailEnd type="triangle"/>
                    </a:ln>
                  </p:spPr>
                  <p:style>
                    <a:lnRef idx="1">
                      <a:schemeClr val="accent1"/>
                    </a:lnRef>
                    <a:fillRef idx="0">
                      <a:schemeClr val="accent1"/>
                    </a:fillRef>
                    <a:effectRef idx="0">
                      <a:schemeClr val="accent1"/>
                    </a:effectRef>
                    <a:fontRef idx="minor">
                      <a:schemeClr val="tx1"/>
                    </a:fontRef>
                  </p:style>
                </p:cxnSp>
              </p:grpSp>
              <p:cxnSp>
                <p:nvCxnSpPr>
                  <p:cNvPr id="144" name="直線矢印コネクタ 143"/>
                  <p:cNvCxnSpPr>
                    <a:stCxn id="154" idx="6"/>
                    <a:endCxn id="156" idx="2"/>
                  </p:cNvCxnSpPr>
                  <p:nvPr/>
                </p:nvCxnSpPr>
                <p:spPr>
                  <a:xfrm>
                    <a:off x="8315887" y="3496887"/>
                    <a:ext cx="940154" cy="0"/>
                  </a:xfrm>
                  <a:prstGeom prst="straightConnector1">
                    <a:avLst/>
                  </a:prstGeom>
                  <a:ln w="76200">
                    <a:tailEnd type="triangle"/>
                  </a:ln>
                </p:spPr>
                <p:style>
                  <a:lnRef idx="1">
                    <a:schemeClr val="accent1"/>
                  </a:lnRef>
                  <a:fillRef idx="0">
                    <a:schemeClr val="accent1"/>
                  </a:fillRef>
                  <a:effectRef idx="0">
                    <a:schemeClr val="accent1"/>
                  </a:effectRef>
                  <a:fontRef idx="minor">
                    <a:schemeClr val="tx1"/>
                  </a:fontRef>
                </p:style>
              </p:cxnSp>
            </p:grpSp>
            <p:sp>
              <p:nvSpPr>
                <p:cNvPr id="140" name="円/楕円 139"/>
                <p:cNvSpPr/>
                <p:nvPr/>
              </p:nvSpPr>
              <p:spPr>
                <a:xfrm>
                  <a:off x="6647645" y="4310929"/>
                  <a:ext cx="1700010" cy="927279"/>
                </a:xfrm>
                <a:prstGeom prst="ellipse">
                  <a:avLst/>
                </a:prstGeom>
                <a:solidFill>
                  <a:schemeClr val="accent5">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400" dirty="0">
                      <a:solidFill>
                        <a:schemeClr val="tx2"/>
                      </a:solidFill>
                    </a:rPr>
                    <a:t>売り込</a:t>
                  </a:r>
                  <a:r>
                    <a:rPr lang="ja-JP" altLang="en-US" sz="1400" dirty="0" smtClean="0">
                      <a:solidFill>
                        <a:schemeClr val="tx2"/>
                      </a:solidFill>
                    </a:rPr>
                    <a:t>み</a:t>
                  </a:r>
                  <a:endParaRPr kumimoji="1" lang="ja-JP" altLang="en-US" sz="1400" dirty="0">
                    <a:solidFill>
                      <a:schemeClr val="tx2"/>
                    </a:solidFill>
                  </a:endParaRPr>
                </a:p>
              </p:txBody>
            </p:sp>
            <p:sp>
              <p:nvSpPr>
                <p:cNvPr id="141" name="円/楕円 140"/>
                <p:cNvSpPr/>
                <p:nvPr/>
              </p:nvSpPr>
              <p:spPr>
                <a:xfrm>
                  <a:off x="4007481" y="2475980"/>
                  <a:ext cx="1700010" cy="927279"/>
                </a:xfrm>
                <a:prstGeom prst="ellipse">
                  <a:avLst/>
                </a:prstGeom>
                <a:solidFill>
                  <a:srgbClr val="EEC8CD"/>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400" dirty="0">
                      <a:solidFill>
                        <a:srgbClr val="242852"/>
                      </a:solidFill>
                    </a:rPr>
                    <a:t>記事への満足</a:t>
                  </a:r>
                </a:p>
              </p:txBody>
            </p:sp>
            <p:sp>
              <p:nvSpPr>
                <p:cNvPr id="142" name="円/楕円 141"/>
                <p:cNvSpPr/>
                <p:nvPr/>
              </p:nvSpPr>
              <p:spPr>
                <a:xfrm>
                  <a:off x="1180684" y="4306027"/>
                  <a:ext cx="1700011" cy="927279"/>
                </a:xfrm>
                <a:prstGeom prst="ellipse">
                  <a:avLst/>
                </a:prstGeom>
                <a:solidFill>
                  <a:srgbClr val="EEC8CD"/>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400" dirty="0">
                      <a:solidFill>
                        <a:srgbClr val="242852"/>
                      </a:solidFill>
                    </a:rPr>
                    <a:t>企業</a:t>
                  </a:r>
                  <a:r>
                    <a:rPr lang="ja-JP" altLang="en-US" sz="1400" dirty="0" smtClean="0">
                      <a:solidFill>
                        <a:srgbClr val="242852"/>
                      </a:solidFill>
                    </a:rPr>
                    <a:t>の</a:t>
                  </a:r>
                  <a:endParaRPr lang="en-US" altLang="ja-JP" sz="1400" dirty="0" smtClean="0">
                    <a:solidFill>
                      <a:srgbClr val="242852"/>
                    </a:solidFill>
                  </a:endParaRPr>
                </a:p>
                <a:p>
                  <a:pPr algn="ctr"/>
                  <a:r>
                    <a:rPr lang="ja-JP" altLang="en-US" sz="1400" dirty="0" smtClean="0">
                      <a:solidFill>
                        <a:srgbClr val="242852"/>
                      </a:solidFill>
                    </a:rPr>
                    <a:t>専門性</a:t>
                  </a:r>
                  <a:endParaRPr lang="en-US" altLang="ja-JP" sz="1400" dirty="0">
                    <a:solidFill>
                      <a:srgbClr val="242852"/>
                    </a:solidFill>
                  </a:endParaRPr>
                </a:p>
                <a:p>
                  <a:pPr algn="ctr"/>
                  <a:r>
                    <a:rPr lang="ja-JP" altLang="en-US" sz="1400" dirty="0" smtClean="0">
                      <a:solidFill>
                        <a:srgbClr val="242852"/>
                      </a:solidFill>
                    </a:rPr>
                    <a:t>確実性</a:t>
                  </a:r>
                  <a:endParaRPr lang="ja-JP" altLang="en-US" sz="1400" dirty="0">
                    <a:solidFill>
                      <a:srgbClr val="242852"/>
                    </a:solidFill>
                  </a:endParaRPr>
                </a:p>
              </p:txBody>
            </p:sp>
          </p:grpSp>
          <p:sp>
            <p:nvSpPr>
              <p:cNvPr id="137" name="角丸四角形 136"/>
              <p:cNvSpPr/>
              <p:nvPr/>
            </p:nvSpPr>
            <p:spPr>
              <a:xfrm>
                <a:off x="547257" y="916727"/>
                <a:ext cx="1642897" cy="552364"/>
              </a:xfrm>
              <a:prstGeom prst="roundRect">
                <a:avLst/>
              </a:prstGeom>
              <a:solidFill>
                <a:srgbClr val="FED78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300" dirty="0" smtClean="0">
                    <a:solidFill>
                      <a:schemeClr val="tx2"/>
                    </a:solidFill>
                  </a:rPr>
                  <a:t>自分も悩みが</a:t>
                </a:r>
                <a:endParaRPr lang="en-US" altLang="ja-JP" sz="1300" dirty="0" smtClean="0">
                  <a:solidFill>
                    <a:schemeClr val="tx2"/>
                  </a:solidFill>
                </a:endParaRPr>
              </a:p>
              <a:p>
                <a:pPr algn="ctr"/>
                <a:r>
                  <a:rPr lang="ja-JP" altLang="en-US" sz="1300" dirty="0" smtClean="0">
                    <a:solidFill>
                      <a:schemeClr val="tx2"/>
                    </a:solidFill>
                  </a:rPr>
                  <a:t>解決できると思う</a:t>
                </a:r>
                <a:endParaRPr lang="ja-JP" altLang="en-US" sz="1300" dirty="0">
                  <a:solidFill>
                    <a:schemeClr val="tx2"/>
                  </a:solidFill>
                </a:endParaRPr>
              </a:p>
            </p:txBody>
          </p:sp>
          <p:sp>
            <p:nvSpPr>
              <p:cNvPr id="138" name="角丸四角形 137"/>
              <p:cNvSpPr/>
              <p:nvPr/>
            </p:nvSpPr>
            <p:spPr>
              <a:xfrm>
                <a:off x="593902" y="1512590"/>
                <a:ext cx="1546582" cy="596107"/>
              </a:xfrm>
              <a:prstGeom prst="roundRect">
                <a:avLst/>
              </a:prstGeom>
              <a:solidFill>
                <a:srgbClr val="FED78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300" dirty="0" smtClean="0">
                    <a:solidFill>
                      <a:schemeClr val="tx2"/>
                    </a:solidFill>
                  </a:rPr>
                  <a:t>読むことは</a:t>
                </a:r>
                <a:endParaRPr kumimoji="1" lang="en-US" altLang="ja-JP" sz="1300" dirty="0" smtClean="0">
                  <a:solidFill>
                    <a:schemeClr val="tx2"/>
                  </a:solidFill>
                </a:endParaRPr>
              </a:p>
              <a:p>
                <a:pPr algn="ctr"/>
                <a:r>
                  <a:rPr kumimoji="1" lang="ja-JP" altLang="en-US" sz="1300" dirty="0" smtClean="0">
                    <a:solidFill>
                      <a:schemeClr val="tx2"/>
                    </a:solidFill>
                  </a:rPr>
                  <a:t>悩みを解決するのに重要だ</a:t>
                </a:r>
                <a:endParaRPr kumimoji="1" lang="ja-JP" altLang="en-US" sz="1300" dirty="0">
                  <a:solidFill>
                    <a:schemeClr val="tx2"/>
                  </a:solidFill>
                </a:endParaRPr>
              </a:p>
            </p:txBody>
          </p:sp>
        </p:grpSp>
        <p:cxnSp>
          <p:nvCxnSpPr>
            <p:cNvPr id="134" name="直線矢印コネクタ 133"/>
            <p:cNvCxnSpPr>
              <a:stCxn id="138" idx="3"/>
              <a:endCxn id="141" idx="3"/>
            </p:cNvCxnSpPr>
            <p:nvPr/>
          </p:nvCxnSpPr>
          <p:spPr>
            <a:xfrm flipV="1">
              <a:off x="2140484" y="1736436"/>
              <a:ext cx="885821" cy="74208"/>
            </a:xfrm>
            <a:prstGeom prst="straightConnector1">
              <a:avLst/>
            </a:prstGeom>
            <a:ln w="76200">
              <a:tailEnd type="triangle"/>
            </a:ln>
          </p:spPr>
          <p:style>
            <a:lnRef idx="1">
              <a:schemeClr val="accent1"/>
            </a:lnRef>
            <a:fillRef idx="0">
              <a:schemeClr val="accent1"/>
            </a:fillRef>
            <a:effectRef idx="0">
              <a:schemeClr val="accent1"/>
            </a:effectRef>
            <a:fontRef idx="minor">
              <a:schemeClr val="tx1"/>
            </a:fontRef>
          </p:style>
        </p:cxnSp>
        <p:cxnSp>
          <p:nvCxnSpPr>
            <p:cNvPr id="135" name="直線矢印コネクタ 134"/>
            <p:cNvCxnSpPr>
              <a:stCxn id="138" idx="3"/>
              <a:endCxn id="158" idx="1"/>
            </p:cNvCxnSpPr>
            <p:nvPr/>
          </p:nvCxnSpPr>
          <p:spPr>
            <a:xfrm>
              <a:off x="2140484" y="1810644"/>
              <a:ext cx="885820" cy="1018937"/>
            </a:xfrm>
            <a:prstGeom prst="straightConnector1">
              <a:avLst/>
            </a:prstGeom>
            <a:ln w="76200">
              <a:tailEnd type="triangle"/>
            </a:ln>
          </p:spPr>
          <p:style>
            <a:lnRef idx="1">
              <a:schemeClr val="accent1"/>
            </a:lnRef>
            <a:fillRef idx="0">
              <a:schemeClr val="accent1"/>
            </a:fillRef>
            <a:effectRef idx="0">
              <a:schemeClr val="accent1"/>
            </a:effectRef>
            <a:fontRef idx="minor">
              <a:schemeClr val="tx1"/>
            </a:fontRef>
          </p:style>
        </p:cxnSp>
      </p:grpSp>
      <p:sp>
        <p:nvSpPr>
          <p:cNvPr id="159" name="テキスト ボックス 158"/>
          <p:cNvSpPr txBox="1"/>
          <p:nvPr/>
        </p:nvSpPr>
        <p:spPr>
          <a:xfrm>
            <a:off x="5103928" y="2195760"/>
            <a:ext cx="540913" cy="707886"/>
          </a:xfrm>
          <a:prstGeom prst="rect">
            <a:avLst/>
          </a:prstGeom>
          <a:noFill/>
        </p:spPr>
        <p:txBody>
          <a:bodyPr wrap="square" rtlCol="0">
            <a:spAutoFit/>
          </a:bodyPr>
          <a:lstStyle/>
          <a:p>
            <a:r>
              <a:rPr kumimoji="1" lang="en-US" altLang="ja-JP" sz="4000" dirty="0" smtClean="0">
                <a:solidFill>
                  <a:srgbClr val="E01633"/>
                </a:solidFill>
              </a:rPr>
              <a:t>×</a:t>
            </a:r>
            <a:endParaRPr kumimoji="1" lang="ja-JP" altLang="en-US" sz="4000" dirty="0">
              <a:solidFill>
                <a:srgbClr val="E01633"/>
              </a:solidFill>
            </a:endParaRPr>
          </a:p>
        </p:txBody>
      </p:sp>
      <p:sp>
        <p:nvSpPr>
          <p:cNvPr id="160" name="テキスト ボックス 159"/>
          <p:cNvSpPr txBox="1"/>
          <p:nvPr/>
        </p:nvSpPr>
        <p:spPr>
          <a:xfrm>
            <a:off x="4107975" y="1874751"/>
            <a:ext cx="540913" cy="707886"/>
          </a:xfrm>
          <a:prstGeom prst="rect">
            <a:avLst/>
          </a:prstGeom>
          <a:noFill/>
        </p:spPr>
        <p:txBody>
          <a:bodyPr wrap="square" rtlCol="0">
            <a:spAutoFit/>
          </a:bodyPr>
          <a:lstStyle/>
          <a:p>
            <a:r>
              <a:rPr kumimoji="1" lang="en-US" altLang="ja-JP" sz="4000" dirty="0" smtClean="0">
                <a:solidFill>
                  <a:srgbClr val="E01633"/>
                </a:solidFill>
              </a:rPr>
              <a:t>×</a:t>
            </a:r>
            <a:endParaRPr kumimoji="1" lang="ja-JP" altLang="en-US" sz="4000" dirty="0">
              <a:solidFill>
                <a:srgbClr val="E01633"/>
              </a:solidFill>
            </a:endParaRPr>
          </a:p>
        </p:txBody>
      </p:sp>
      <p:sp>
        <p:nvSpPr>
          <p:cNvPr id="161" name="テキスト ボックス 160"/>
          <p:cNvSpPr txBox="1"/>
          <p:nvPr/>
        </p:nvSpPr>
        <p:spPr>
          <a:xfrm>
            <a:off x="4199543" y="2774993"/>
            <a:ext cx="540913" cy="707886"/>
          </a:xfrm>
          <a:prstGeom prst="rect">
            <a:avLst/>
          </a:prstGeom>
          <a:noFill/>
        </p:spPr>
        <p:txBody>
          <a:bodyPr wrap="square" rtlCol="0">
            <a:spAutoFit/>
          </a:bodyPr>
          <a:lstStyle/>
          <a:p>
            <a:r>
              <a:rPr kumimoji="1" lang="en-US" altLang="ja-JP" sz="4000" dirty="0" smtClean="0">
                <a:solidFill>
                  <a:srgbClr val="E01633"/>
                </a:solidFill>
              </a:rPr>
              <a:t>×</a:t>
            </a:r>
            <a:endParaRPr kumimoji="1" lang="ja-JP" altLang="en-US" sz="4000" dirty="0">
              <a:solidFill>
                <a:srgbClr val="E01633"/>
              </a:solidFill>
            </a:endParaRPr>
          </a:p>
        </p:txBody>
      </p:sp>
      <p:sp>
        <p:nvSpPr>
          <p:cNvPr id="162" name="テキスト ボックス 161"/>
          <p:cNvSpPr txBox="1"/>
          <p:nvPr/>
        </p:nvSpPr>
        <p:spPr>
          <a:xfrm>
            <a:off x="4042828" y="2217872"/>
            <a:ext cx="540913" cy="707886"/>
          </a:xfrm>
          <a:prstGeom prst="rect">
            <a:avLst/>
          </a:prstGeom>
          <a:noFill/>
        </p:spPr>
        <p:txBody>
          <a:bodyPr wrap="square" rtlCol="0">
            <a:spAutoFit/>
          </a:bodyPr>
          <a:lstStyle/>
          <a:p>
            <a:r>
              <a:rPr kumimoji="1" lang="en-US" altLang="ja-JP" sz="4000" dirty="0" smtClean="0">
                <a:solidFill>
                  <a:srgbClr val="E01633"/>
                </a:solidFill>
              </a:rPr>
              <a:t>×</a:t>
            </a:r>
            <a:endParaRPr kumimoji="1" lang="ja-JP" altLang="en-US" sz="4000" dirty="0">
              <a:solidFill>
                <a:srgbClr val="E01633"/>
              </a:solidFill>
            </a:endParaRPr>
          </a:p>
        </p:txBody>
      </p:sp>
      <p:sp>
        <p:nvSpPr>
          <p:cNvPr id="168" name="角丸四角形 167"/>
          <p:cNvSpPr/>
          <p:nvPr/>
        </p:nvSpPr>
        <p:spPr>
          <a:xfrm>
            <a:off x="10272452" y="4057039"/>
            <a:ext cx="1790164" cy="958691"/>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smtClean="0"/>
              <a:t>適合度は良いとは言えない</a:t>
            </a:r>
            <a:endParaRPr kumimoji="1" lang="ja-JP" altLang="en-US" dirty="0"/>
          </a:p>
        </p:txBody>
      </p:sp>
      <p:grpSp>
        <p:nvGrpSpPr>
          <p:cNvPr id="18" name="グループ化 17"/>
          <p:cNvGrpSpPr/>
          <p:nvPr/>
        </p:nvGrpSpPr>
        <p:grpSpPr>
          <a:xfrm>
            <a:off x="2064472" y="785611"/>
            <a:ext cx="4676332" cy="2828895"/>
            <a:chOff x="2064472" y="785611"/>
            <a:chExt cx="4676332" cy="2828895"/>
          </a:xfrm>
        </p:grpSpPr>
        <p:sp>
          <p:nvSpPr>
            <p:cNvPr id="169" name="テキスト ボックス 168"/>
            <p:cNvSpPr txBox="1"/>
            <p:nvPr/>
          </p:nvSpPr>
          <p:spPr>
            <a:xfrm>
              <a:off x="2292198" y="785611"/>
              <a:ext cx="633205" cy="369332"/>
            </a:xfrm>
            <a:prstGeom prst="rect">
              <a:avLst/>
            </a:prstGeom>
            <a:noFill/>
          </p:spPr>
          <p:txBody>
            <a:bodyPr wrap="square" rtlCol="0">
              <a:spAutoFit/>
            </a:bodyPr>
            <a:lstStyle/>
            <a:p>
              <a:r>
                <a:rPr kumimoji="1" lang="en-US" altLang="ja-JP" dirty="0" smtClean="0"/>
                <a:t>.</a:t>
              </a:r>
              <a:r>
                <a:rPr lang="en-US" altLang="ja-JP" dirty="0" smtClean="0"/>
                <a:t>21</a:t>
              </a:r>
              <a:endParaRPr kumimoji="1" lang="ja-JP" altLang="en-US" dirty="0"/>
            </a:p>
          </p:txBody>
        </p:sp>
        <p:sp>
          <p:nvSpPr>
            <p:cNvPr id="170" name="テキスト ボックス 169"/>
            <p:cNvSpPr txBox="1"/>
            <p:nvPr/>
          </p:nvSpPr>
          <p:spPr>
            <a:xfrm>
              <a:off x="2933573" y="1965926"/>
              <a:ext cx="633205" cy="369332"/>
            </a:xfrm>
            <a:prstGeom prst="rect">
              <a:avLst/>
            </a:prstGeom>
            <a:noFill/>
          </p:spPr>
          <p:txBody>
            <a:bodyPr wrap="square" rtlCol="0">
              <a:spAutoFit/>
            </a:bodyPr>
            <a:lstStyle/>
            <a:p>
              <a:r>
                <a:rPr kumimoji="1" lang="en-US" altLang="ja-JP" dirty="0" smtClean="0"/>
                <a:t>.</a:t>
              </a:r>
              <a:r>
                <a:rPr lang="en-US" altLang="ja-JP" dirty="0" smtClean="0"/>
                <a:t>38</a:t>
              </a:r>
              <a:endParaRPr kumimoji="1" lang="ja-JP" altLang="en-US" dirty="0"/>
            </a:p>
          </p:txBody>
        </p:sp>
        <p:sp>
          <p:nvSpPr>
            <p:cNvPr id="171" name="テキスト ボックス 170"/>
            <p:cNvSpPr txBox="1"/>
            <p:nvPr/>
          </p:nvSpPr>
          <p:spPr>
            <a:xfrm>
              <a:off x="2213675" y="1479670"/>
              <a:ext cx="633205" cy="646331"/>
            </a:xfrm>
            <a:prstGeom prst="rect">
              <a:avLst/>
            </a:prstGeom>
            <a:noFill/>
          </p:spPr>
          <p:txBody>
            <a:bodyPr wrap="square" rtlCol="0">
              <a:spAutoFit/>
            </a:bodyPr>
            <a:lstStyle/>
            <a:p>
              <a:r>
                <a:rPr kumimoji="1" lang="en-US" altLang="ja-JP" dirty="0" smtClean="0"/>
                <a:t>.</a:t>
              </a:r>
              <a:r>
                <a:rPr lang="en-US" altLang="ja-JP" dirty="0" smtClean="0"/>
                <a:t>69</a:t>
              </a:r>
              <a:endParaRPr kumimoji="1" lang="en-US" altLang="ja-JP" dirty="0" smtClean="0"/>
            </a:p>
            <a:p>
              <a:endParaRPr kumimoji="1" lang="ja-JP" altLang="en-US" dirty="0"/>
            </a:p>
          </p:txBody>
        </p:sp>
        <p:sp>
          <p:nvSpPr>
            <p:cNvPr id="172" name="テキスト ボックス 171"/>
            <p:cNvSpPr txBox="1"/>
            <p:nvPr/>
          </p:nvSpPr>
          <p:spPr>
            <a:xfrm>
              <a:off x="2133951" y="2175539"/>
              <a:ext cx="633205" cy="369332"/>
            </a:xfrm>
            <a:prstGeom prst="rect">
              <a:avLst/>
            </a:prstGeom>
            <a:noFill/>
          </p:spPr>
          <p:txBody>
            <a:bodyPr wrap="square" rtlCol="0">
              <a:spAutoFit/>
            </a:bodyPr>
            <a:lstStyle/>
            <a:p>
              <a:r>
                <a:rPr kumimoji="1" lang="en-US" altLang="ja-JP" dirty="0" smtClean="0"/>
                <a:t>.</a:t>
              </a:r>
              <a:r>
                <a:rPr lang="en-US" altLang="ja-JP" dirty="0" smtClean="0"/>
                <a:t>43</a:t>
              </a:r>
              <a:endParaRPr kumimoji="1" lang="ja-JP" altLang="en-US" dirty="0"/>
            </a:p>
          </p:txBody>
        </p:sp>
        <p:sp>
          <p:nvSpPr>
            <p:cNvPr id="173" name="テキスト ボックス 172"/>
            <p:cNvSpPr txBox="1"/>
            <p:nvPr/>
          </p:nvSpPr>
          <p:spPr>
            <a:xfrm>
              <a:off x="2064472" y="2779305"/>
              <a:ext cx="633205" cy="369332"/>
            </a:xfrm>
            <a:prstGeom prst="rect">
              <a:avLst/>
            </a:prstGeom>
            <a:noFill/>
          </p:spPr>
          <p:txBody>
            <a:bodyPr wrap="square" rtlCol="0">
              <a:spAutoFit/>
            </a:bodyPr>
            <a:lstStyle/>
            <a:p>
              <a:r>
                <a:rPr kumimoji="1" lang="en-US" altLang="ja-JP" dirty="0" smtClean="0"/>
                <a:t>.55</a:t>
              </a:r>
              <a:endParaRPr kumimoji="1" lang="ja-JP" altLang="en-US" dirty="0"/>
            </a:p>
          </p:txBody>
        </p:sp>
        <p:sp>
          <p:nvSpPr>
            <p:cNvPr id="174" name="テキスト ボックス 173"/>
            <p:cNvSpPr txBox="1"/>
            <p:nvPr/>
          </p:nvSpPr>
          <p:spPr>
            <a:xfrm>
              <a:off x="4183082" y="1155642"/>
              <a:ext cx="633205" cy="369332"/>
            </a:xfrm>
            <a:prstGeom prst="rect">
              <a:avLst/>
            </a:prstGeom>
            <a:noFill/>
          </p:spPr>
          <p:txBody>
            <a:bodyPr wrap="square" rtlCol="0">
              <a:spAutoFit/>
            </a:bodyPr>
            <a:lstStyle/>
            <a:p>
              <a:r>
                <a:rPr kumimoji="1" lang="en-US" altLang="ja-JP" dirty="0" smtClean="0"/>
                <a:t>.</a:t>
              </a:r>
              <a:r>
                <a:rPr lang="en-US" altLang="ja-JP" dirty="0" smtClean="0"/>
                <a:t>94</a:t>
              </a:r>
              <a:endParaRPr kumimoji="1" lang="ja-JP" altLang="en-US" dirty="0"/>
            </a:p>
          </p:txBody>
        </p:sp>
        <p:sp>
          <p:nvSpPr>
            <p:cNvPr id="175" name="テキスト ボックス 174"/>
            <p:cNvSpPr txBox="1"/>
            <p:nvPr/>
          </p:nvSpPr>
          <p:spPr>
            <a:xfrm>
              <a:off x="4004849" y="2247699"/>
              <a:ext cx="633205" cy="369332"/>
            </a:xfrm>
            <a:prstGeom prst="rect">
              <a:avLst/>
            </a:prstGeom>
            <a:noFill/>
          </p:spPr>
          <p:txBody>
            <a:bodyPr wrap="square" rtlCol="0">
              <a:spAutoFit/>
            </a:bodyPr>
            <a:lstStyle/>
            <a:p>
              <a:r>
                <a:rPr kumimoji="1" lang="en-US" altLang="ja-JP" dirty="0" smtClean="0"/>
                <a:t>.</a:t>
              </a:r>
              <a:r>
                <a:rPr lang="en-US" altLang="ja-JP" dirty="0" smtClean="0"/>
                <a:t>02</a:t>
              </a:r>
              <a:endParaRPr kumimoji="1" lang="ja-JP" altLang="en-US" dirty="0"/>
            </a:p>
          </p:txBody>
        </p:sp>
        <p:sp>
          <p:nvSpPr>
            <p:cNvPr id="176" name="テキスト ボックス 175"/>
            <p:cNvSpPr txBox="1"/>
            <p:nvPr/>
          </p:nvSpPr>
          <p:spPr>
            <a:xfrm>
              <a:off x="6107599" y="1625977"/>
              <a:ext cx="633205" cy="369332"/>
            </a:xfrm>
            <a:prstGeom prst="rect">
              <a:avLst/>
            </a:prstGeom>
            <a:noFill/>
          </p:spPr>
          <p:txBody>
            <a:bodyPr wrap="square" rtlCol="0">
              <a:spAutoFit/>
            </a:bodyPr>
            <a:lstStyle/>
            <a:p>
              <a:r>
                <a:rPr kumimoji="1" lang="en-US" altLang="ja-JP" dirty="0" smtClean="0"/>
                <a:t>.60</a:t>
              </a:r>
              <a:endParaRPr kumimoji="1" lang="ja-JP" altLang="en-US" dirty="0"/>
            </a:p>
          </p:txBody>
        </p:sp>
        <p:sp>
          <p:nvSpPr>
            <p:cNvPr id="177" name="テキスト ボックス 176"/>
            <p:cNvSpPr txBox="1"/>
            <p:nvPr/>
          </p:nvSpPr>
          <p:spPr>
            <a:xfrm>
              <a:off x="5474397" y="2384785"/>
              <a:ext cx="633205" cy="369332"/>
            </a:xfrm>
            <a:prstGeom prst="rect">
              <a:avLst/>
            </a:prstGeom>
            <a:noFill/>
          </p:spPr>
          <p:txBody>
            <a:bodyPr wrap="square" rtlCol="0">
              <a:spAutoFit/>
            </a:bodyPr>
            <a:lstStyle/>
            <a:p>
              <a:r>
                <a:rPr kumimoji="1" lang="en-US" altLang="ja-JP" dirty="0" smtClean="0"/>
                <a:t>-.</a:t>
              </a:r>
              <a:r>
                <a:rPr lang="en-US" altLang="ja-JP" dirty="0" smtClean="0"/>
                <a:t>02</a:t>
              </a:r>
              <a:endParaRPr kumimoji="1" lang="ja-JP" altLang="en-US" dirty="0"/>
            </a:p>
          </p:txBody>
        </p:sp>
        <p:sp>
          <p:nvSpPr>
            <p:cNvPr id="178" name="テキスト ボックス 177"/>
            <p:cNvSpPr txBox="1"/>
            <p:nvPr/>
          </p:nvSpPr>
          <p:spPr>
            <a:xfrm>
              <a:off x="6060912" y="2222212"/>
              <a:ext cx="633205" cy="369332"/>
            </a:xfrm>
            <a:prstGeom prst="rect">
              <a:avLst/>
            </a:prstGeom>
            <a:noFill/>
          </p:spPr>
          <p:txBody>
            <a:bodyPr wrap="square" rtlCol="0">
              <a:spAutoFit/>
            </a:bodyPr>
            <a:lstStyle/>
            <a:p>
              <a:r>
                <a:rPr kumimoji="1" lang="en-US" altLang="ja-JP" dirty="0" smtClean="0"/>
                <a:t>.</a:t>
              </a:r>
              <a:r>
                <a:rPr lang="en-US" altLang="ja-JP" dirty="0" smtClean="0"/>
                <a:t>56</a:t>
              </a:r>
              <a:endParaRPr kumimoji="1" lang="ja-JP" altLang="en-US" dirty="0"/>
            </a:p>
          </p:txBody>
        </p:sp>
        <p:sp>
          <p:nvSpPr>
            <p:cNvPr id="179" name="テキスト ボックス 178"/>
            <p:cNvSpPr txBox="1"/>
            <p:nvPr/>
          </p:nvSpPr>
          <p:spPr>
            <a:xfrm>
              <a:off x="4274717" y="3245174"/>
              <a:ext cx="633205" cy="369332"/>
            </a:xfrm>
            <a:prstGeom prst="rect">
              <a:avLst/>
            </a:prstGeom>
            <a:noFill/>
          </p:spPr>
          <p:txBody>
            <a:bodyPr wrap="square" rtlCol="0">
              <a:spAutoFit/>
            </a:bodyPr>
            <a:lstStyle/>
            <a:p>
              <a:r>
                <a:rPr kumimoji="1" lang="en-US" altLang="ja-JP" dirty="0" smtClean="0"/>
                <a:t>-.07</a:t>
              </a:r>
              <a:endParaRPr kumimoji="1" lang="ja-JP" altLang="en-US" dirty="0"/>
            </a:p>
          </p:txBody>
        </p:sp>
        <p:sp>
          <p:nvSpPr>
            <p:cNvPr id="180" name="テキスト ボックス 179"/>
            <p:cNvSpPr txBox="1"/>
            <p:nvPr/>
          </p:nvSpPr>
          <p:spPr>
            <a:xfrm>
              <a:off x="4157619" y="1724538"/>
              <a:ext cx="633205" cy="369332"/>
            </a:xfrm>
            <a:prstGeom prst="rect">
              <a:avLst/>
            </a:prstGeom>
            <a:noFill/>
          </p:spPr>
          <p:txBody>
            <a:bodyPr wrap="square" rtlCol="0">
              <a:spAutoFit/>
            </a:bodyPr>
            <a:lstStyle/>
            <a:p>
              <a:r>
                <a:rPr lang="en-US" altLang="ja-JP" dirty="0" smtClean="0"/>
                <a:t>-.03</a:t>
              </a:r>
              <a:endParaRPr kumimoji="1" lang="ja-JP" altLang="en-US" dirty="0"/>
            </a:p>
          </p:txBody>
        </p:sp>
      </p:grpSp>
      <p:pic>
        <p:nvPicPr>
          <p:cNvPr id="55" name="図 54" descr="画面の領域"/>
          <p:cNvPicPr>
            <a:picLocks noChangeAspect="1"/>
          </p:cNvPicPr>
          <p:nvPr/>
        </p:nvPicPr>
        <p:blipFill rotWithShape="1">
          <a:blip r:embed="rId2">
            <a:extLst>
              <a:ext uri="{28A0092B-C50C-407E-A947-70E740481C1C}">
                <a14:useLocalDpi xmlns:a14="http://schemas.microsoft.com/office/drawing/2010/main" val="0"/>
              </a:ext>
            </a:extLst>
          </a:blip>
          <a:srcRect b="53218"/>
          <a:stretch/>
        </p:blipFill>
        <p:spPr>
          <a:xfrm>
            <a:off x="525755" y="3849819"/>
            <a:ext cx="3467584" cy="1902868"/>
          </a:xfrm>
          <a:prstGeom prst="rect">
            <a:avLst/>
          </a:prstGeom>
        </p:spPr>
      </p:pic>
      <p:pic>
        <p:nvPicPr>
          <p:cNvPr id="56" name="図 55" descr="画面の領域"/>
          <p:cNvPicPr>
            <a:picLocks noChangeAspect="1"/>
          </p:cNvPicPr>
          <p:nvPr/>
        </p:nvPicPr>
        <p:blipFill rotWithShape="1">
          <a:blip r:embed="rId2">
            <a:extLst>
              <a:ext uri="{28A0092B-C50C-407E-A947-70E740481C1C}">
                <a14:useLocalDpi xmlns:a14="http://schemas.microsoft.com/office/drawing/2010/main" val="0"/>
              </a:ext>
            </a:extLst>
          </a:blip>
          <a:srcRect t="49111" b="24539"/>
          <a:stretch/>
        </p:blipFill>
        <p:spPr>
          <a:xfrm>
            <a:off x="4274717" y="3849819"/>
            <a:ext cx="3087484" cy="1165911"/>
          </a:xfrm>
          <a:prstGeom prst="rect">
            <a:avLst/>
          </a:prstGeom>
        </p:spPr>
      </p:pic>
      <p:pic>
        <p:nvPicPr>
          <p:cNvPr id="57" name="図 56" descr="画面の領域"/>
          <p:cNvPicPr>
            <a:picLocks noChangeAspect="1"/>
          </p:cNvPicPr>
          <p:nvPr/>
        </p:nvPicPr>
        <p:blipFill rotWithShape="1">
          <a:blip r:embed="rId3">
            <a:extLst>
              <a:ext uri="{28A0092B-C50C-407E-A947-70E740481C1C}">
                <a14:useLocalDpi xmlns:a14="http://schemas.microsoft.com/office/drawing/2010/main" val="0"/>
              </a:ext>
            </a:extLst>
          </a:blip>
          <a:srcRect t="73863"/>
          <a:stretch/>
        </p:blipFill>
        <p:spPr>
          <a:xfrm>
            <a:off x="7179545" y="4348678"/>
            <a:ext cx="2720913" cy="1308186"/>
          </a:xfrm>
          <a:prstGeom prst="rect">
            <a:avLst/>
          </a:prstGeom>
        </p:spPr>
      </p:pic>
      <p:pic>
        <p:nvPicPr>
          <p:cNvPr id="58" name="図 57" descr="画面の領域"/>
          <p:cNvPicPr>
            <a:picLocks noChangeAspect="1"/>
          </p:cNvPicPr>
          <p:nvPr/>
        </p:nvPicPr>
        <p:blipFill rotWithShape="1">
          <a:blip r:embed="rId3">
            <a:extLst>
              <a:ext uri="{28A0092B-C50C-407E-A947-70E740481C1C}">
                <a14:useLocalDpi xmlns:a14="http://schemas.microsoft.com/office/drawing/2010/main" val="0"/>
              </a:ext>
            </a:extLst>
          </a:blip>
          <a:srcRect t="51680" b="24975"/>
          <a:stretch/>
        </p:blipFill>
        <p:spPr>
          <a:xfrm>
            <a:off x="4199543" y="5072648"/>
            <a:ext cx="2737158" cy="1168431"/>
          </a:xfrm>
          <a:prstGeom prst="rect">
            <a:avLst/>
          </a:prstGeom>
        </p:spPr>
      </p:pic>
      <p:grpSp>
        <p:nvGrpSpPr>
          <p:cNvPr id="59" name="グループ化 58"/>
          <p:cNvGrpSpPr/>
          <p:nvPr/>
        </p:nvGrpSpPr>
        <p:grpSpPr>
          <a:xfrm>
            <a:off x="1828147" y="4030281"/>
            <a:ext cx="2093644" cy="1392641"/>
            <a:chOff x="1757460" y="4019612"/>
            <a:chExt cx="2219288" cy="1749102"/>
          </a:xfrm>
        </p:grpSpPr>
        <p:sp>
          <p:nvSpPr>
            <p:cNvPr id="61" name="角丸四角形 60"/>
            <p:cNvSpPr/>
            <p:nvPr/>
          </p:nvSpPr>
          <p:spPr>
            <a:xfrm>
              <a:off x="1790271" y="4019612"/>
              <a:ext cx="618185" cy="489398"/>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2" name="角丸四角形 61"/>
            <p:cNvSpPr/>
            <p:nvPr/>
          </p:nvSpPr>
          <p:spPr>
            <a:xfrm>
              <a:off x="2893899" y="4034369"/>
              <a:ext cx="348260" cy="502276"/>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3" name="角丸四角形 62"/>
            <p:cNvSpPr/>
            <p:nvPr/>
          </p:nvSpPr>
          <p:spPr>
            <a:xfrm>
              <a:off x="3294167" y="4040808"/>
              <a:ext cx="682581" cy="489398"/>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4" name="角丸四角形 63"/>
            <p:cNvSpPr/>
            <p:nvPr/>
          </p:nvSpPr>
          <p:spPr>
            <a:xfrm>
              <a:off x="1757460" y="5330833"/>
              <a:ext cx="309092" cy="437881"/>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5" name="角丸四角形 64"/>
            <p:cNvSpPr/>
            <p:nvPr/>
          </p:nvSpPr>
          <p:spPr>
            <a:xfrm>
              <a:off x="2088541" y="5330833"/>
              <a:ext cx="399245" cy="437881"/>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66" name="グループ化 65"/>
          <p:cNvGrpSpPr/>
          <p:nvPr/>
        </p:nvGrpSpPr>
        <p:grpSpPr>
          <a:xfrm>
            <a:off x="5044554" y="4089710"/>
            <a:ext cx="1649565" cy="940681"/>
            <a:chOff x="1239000" y="7051712"/>
            <a:chExt cx="1608367" cy="1179836"/>
          </a:xfrm>
        </p:grpSpPr>
        <p:sp>
          <p:nvSpPr>
            <p:cNvPr id="68" name="角丸四角形 67"/>
            <p:cNvSpPr/>
            <p:nvPr/>
          </p:nvSpPr>
          <p:spPr>
            <a:xfrm>
              <a:off x="1239000" y="7051712"/>
              <a:ext cx="386366" cy="1120463"/>
            </a:xfrm>
            <a:prstGeom prst="roundRect">
              <a:avLst/>
            </a:prstGeom>
            <a:noFill/>
            <a:ln w="12700" cap="flat" cmpd="sng" algn="ctr">
              <a:solidFill>
                <a:srgbClr val="FF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smtClean="0">
                <a:ln>
                  <a:noFill/>
                </a:ln>
                <a:solidFill>
                  <a:prstClr val="white"/>
                </a:solidFill>
                <a:effectLst/>
                <a:uLnTx/>
                <a:uFillTx/>
                <a:latin typeface="Calibri" panose="020F0502020204030204"/>
                <a:ea typeface="ＭＳ Ｐゴシック" panose="020B0600070205080204" pitchFamily="50" charset="-128"/>
                <a:cs typeface="+mn-cs"/>
              </a:endParaRPr>
            </a:p>
          </p:txBody>
        </p:sp>
        <p:sp>
          <p:nvSpPr>
            <p:cNvPr id="69" name="角丸四角形 68"/>
            <p:cNvSpPr/>
            <p:nvPr/>
          </p:nvSpPr>
          <p:spPr>
            <a:xfrm>
              <a:off x="2493101" y="7098207"/>
              <a:ext cx="354266" cy="1133341"/>
            </a:xfrm>
            <a:prstGeom prst="roundRect">
              <a:avLst/>
            </a:prstGeom>
            <a:noFill/>
            <a:ln w="12700" cap="flat" cmpd="sng" algn="ctr">
              <a:solidFill>
                <a:srgbClr val="FF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smtClean="0">
                <a:ln>
                  <a:noFill/>
                </a:ln>
                <a:solidFill>
                  <a:prstClr val="white"/>
                </a:solidFill>
                <a:effectLst/>
                <a:uLnTx/>
                <a:uFillTx/>
                <a:latin typeface="Calibri" panose="020F0502020204030204"/>
                <a:ea typeface="ＭＳ Ｐゴシック" panose="020B0600070205080204" pitchFamily="50" charset="-128"/>
                <a:cs typeface="+mn-cs"/>
              </a:endParaRPr>
            </a:p>
          </p:txBody>
        </p:sp>
      </p:grpSp>
      <p:sp>
        <p:nvSpPr>
          <p:cNvPr id="72" name="角丸四角形 71"/>
          <p:cNvSpPr/>
          <p:nvPr/>
        </p:nvSpPr>
        <p:spPr>
          <a:xfrm>
            <a:off x="4907919" y="5470531"/>
            <a:ext cx="446674" cy="372665"/>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73" name="グループ化 72"/>
          <p:cNvGrpSpPr/>
          <p:nvPr/>
        </p:nvGrpSpPr>
        <p:grpSpPr>
          <a:xfrm>
            <a:off x="7882095" y="4719903"/>
            <a:ext cx="2018362" cy="456838"/>
            <a:chOff x="4661573" y="5599895"/>
            <a:chExt cx="2043330" cy="516394"/>
          </a:xfrm>
        </p:grpSpPr>
        <p:sp>
          <p:nvSpPr>
            <p:cNvPr id="75" name="角丸四角形 74"/>
            <p:cNvSpPr/>
            <p:nvPr/>
          </p:nvSpPr>
          <p:spPr>
            <a:xfrm>
              <a:off x="4661573" y="5678407"/>
              <a:ext cx="592428" cy="437882"/>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6" name="角丸四角形 75"/>
            <p:cNvSpPr/>
            <p:nvPr/>
          </p:nvSpPr>
          <p:spPr>
            <a:xfrm>
              <a:off x="6210879" y="5599895"/>
              <a:ext cx="494024" cy="516394"/>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Tree>
    <p:extLst>
      <p:ext uri="{BB962C8B-B14F-4D97-AF65-F5344CB8AC3E}">
        <p14:creationId xmlns:p14="http://schemas.microsoft.com/office/powerpoint/2010/main" val="4186159420"/>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fld id="{F46A3120-87D5-48FE-95FF-B9D32DB3470B}" type="slidenum">
              <a:rPr kumimoji="1" lang="ja-JP" altLang="en-US" smtClean="0"/>
              <a:t>53</a:t>
            </a:fld>
            <a:endParaRPr kumimoji="1" lang="ja-JP" altLang="en-US"/>
          </a:p>
        </p:txBody>
      </p:sp>
      <p:sp>
        <p:nvSpPr>
          <p:cNvPr id="39" name="テキスト ボックス 38"/>
          <p:cNvSpPr txBox="1"/>
          <p:nvPr/>
        </p:nvSpPr>
        <p:spPr>
          <a:xfrm>
            <a:off x="81296" y="152342"/>
            <a:ext cx="3788603" cy="461665"/>
          </a:xfrm>
          <a:prstGeom prst="rect">
            <a:avLst/>
          </a:prstGeom>
          <a:noFill/>
        </p:spPr>
        <p:txBody>
          <a:bodyPr wrap="square" rtlCol="0">
            <a:spAutoFit/>
          </a:bodyPr>
          <a:lstStyle/>
          <a:p>
            <a:pPr algn="ctr"/>
            <a:r>
              <a:rPr lang="ja-JP" altLang="en-US" sz="2400" dirty="0" smtClean="0">
                <a:solidFill>
                  <a:schemeClr val="tx2"/>
                </a:solidFill>
              </a:rPr>
              <a:t>（</a:t>
            </a:r>
            <a:r>
              <a:rPr lang="en-US" altLang="ja-JP" sz="2400" dirty="0" smtClean="0">
                <a:solidFill>
                  <a:schemeClr val="tx2"/>
                </a:solidFill>
              </a:rPr>
              <a:t>C</a:t>
            </a:r>
            <a:r>
              <a:rPr lang="ja-JP" altLang="en-US" sz="2400" dirty="0" smtClean="0">
                <a:solidFill>
                  <a:schemeClr val="tx2"/>
                </a:solidFill>
              </a:rPr>
              <a:t>）</a:t>
            </a:r>
            <a:r>
              <a:rPr lang="ja-JP" altLang="en-US" sz="2400" dirty="0">
                <a:solidFill>
                  <a:schemeClr val="tx2"/>
                </a:solidFill>
              </a:rPr>
              <a:t>他社商品並列商品紹介</a:t>
            </a:r>
          </a:p>
        </p:txBody>
      </p:sp>
      <p:grpSp>
        <p:nvGrpSpPr>
          <p:cNvPr id="34" name="グループ化 33"/>
          <p:cNvGrpSpPr/>
          <p:nvPr/>
        </p:nvGrpSpPr>
        <p:grpSpPr>
          <a:xfrm>
            <a:off x="547257" y="916727"/>
            <a:ext cx="7493534" cy="2646535"/>
            <a:chOff x="547257" y="916727"/>
            <a:chExt cx="7493534" cy="2646535"/>
          </a:xfrm>
        </p:grpSpPr>
        <p:cxnSp>
          <p:nvCxnSpPr>
            <p:cNvPr id="35" name="直線矢印コネクタ 34"/>
            <p:cNvCxnSpPr>
              <a:stCxn id="48" idx="1"/>
              <a:endCxn id="49" idx="5"/>
            </p:cNvCxnSpPr>
            <p:nvPr/>
          </p:nvCxnSpPr>
          <p:spPr>
            <a:xfrm flipH="1" flipV="1">
              <a:off x="3921792" y="1736436"/>
              <a:ext cx="1071282" cy="1093144"/>
            </a:xfrm>
            <a:prstGeom prst="straightConnector1">
              <a:avLst/>
            </a:prstGeom>
            <a:ln w="76200">
              <a:solidFill>
                <a:schemeClr val="accent5">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36" name="直線矢印コネクタ 35"/>
            <p:cNvCxnSpPr>
              <a:stCxn id="48" idx="2"/>
              <a:endCxn id="66" idx="6"/>
            </p:cNvCxnSpPr>
            <p:nvPr/>
          </p:nvCxnSpPr>
          <p:spPr>
            <a:xfrm flipH="1">
              <a:off x="4107253" y="3133481"/>
              <a:ext cx="700360" cy="1"/>
            </a:xfrm>
            <a:prstGeom prst="straightConnector1">
              <a:avLst/>
            </a:prstGeom>
            <a:ln w="76200">
              <a:solidFill>
                <a:schemeClr val="accent5">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37" name="直線矢印コネクタ 36"/>
            <p:cNvCxnSpPr>
              <a:stCxn id="48" idx="0"/>
              <a:endCxn id="62" idx="4"/>
            </p:cNvCxnSpPr>
            <p:nvPr/>
          </p:nvCxnSpPr>
          <p:spPr>
            <a:xfrm flipV="1">
              <a:off x="5440818" y="2395706"/>
              <a:ext cx="0" cy="307994"/>
            </a:xfrm>
            <a:prstGeom prst="straightConnector1">
              <a:avLst/>
            </a:prstGeom>
            <a:ln w="76200">
              <a:solidFill>
                <a:schemeClr val="accent5">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38" name="直線矢印コネクタ 37"/>
            <p:cNvCxnSpPr>
              <a:stCxn id="45" idx="3"/>
              <a:endCxn id="49" idx="1"/>
            </p:cNvCxnSpPr>
            <p:nvPr/>
          </p:nvCxnSpPr>
          <p:spPr>
            <a:xfrm flipV="1">
              <a:off x="2190154" y="1128635"/>
              <a:ext cx="836151" cy="64274"/>
            </a:xfrm>
            <a:prstGeom prst="straightConnector1">
              <a:avLst/>
            </a:prstGeom>
            <a:ln w="76200">
              <a:tailEnd type="triangle"/>
            </a:ln>
          </p:spPr>
          <p:style>
            <a:lnRef idx="1">
              <a:schemeClr val="accent1"/>
            </a:lnRef>
            <a:fillRef idx="0">
              <a:schemeClr val="accent1"/>
            </a:fillRef>
            <a:effectRef idx="0">
              <a:schemeClr val="accent1"/>
            </a:effectRef>
            <a:fontRef idx="minor">
              <a:schemeClr val="tx1"/>
            </a:fontRef>
          </p:style>
        </p:cxnSp>
        <p:cxnSp>
          <p:nvCxnSpPr>
            <p:cNvPr id="40" name="直線矢印コネクタ 39"/>
            <p:cNvCxnSpPr>
              <a:stCxn id="49" idx="6"/>
              <a:endCxn id="62" idx="1"/>
            </p:cNvCxnSpPr>
            <p:nvPr/>
          </p:nvCxnSpPr>
          <p:spPr>
            <a:xfrm>
              <a:off x="4107253" y="1432536"/>
              <a:ext cx="885821" cy="229490"/>
            </a:xfrm>
            <a:prstGeom prst="straightConnector1">
              <a:avLst/>
            </a:prstGeom>
            <a:ln w="76200">
              <a:tailEnd type="triangle"/>
            </a:ln>
          </p:spPr>
          <p:style>
            <a:lnRef idx="1">
              <a:schemeClr val="accent1"/>
            </a:lnRef>
            <a:fillRef idx="0">
              <a:schemeClr val="accent1"/>
            </a:fillRef>
            <a:effectRef idx="0">
              <a:schemeClr val="accent1"/>
            </a:effectRef>
            <a:fontRef idx="minor">
              <a:schemeClr val="tx1"/>
            </a:fontRef>
          </p:style>
        </p:cxnSp>
        <p:grpSp>
          <p:nvGrpSpPr>
            <p:cNvPr id="41" name="グループ化 40"/>
            <p:cNvGrpSpPr/>
            <p:nvPr/>
          </p:nvGrpSpPr>
          <p:grpSpPr>
            <a:xfrm>
              <a:off x="547257" y="916727"/>
              <a:ext cx="7493534" cy="2646535"/>
              <a:chOff x="547257" y="916727"/>
              <a:chExt cx="7493534" cy="2646535"/>
            </a:xfrm>
          </p:grpSpPr>
          <p:grpSp>
            <p:nvGrpSpPr>
              <p:cNvPr id="44" name="グループ化 43"/>
              <p:cNvGrpSpPr/>
              <p:nvPr/>
            </p:nvGrpSpPr>
            <p:grpSpPr>
              <a:xfrm>
                <a:off x="735044" y="938648"/>
                <a:ext cx="7305747" cy="2624614"/>
                <a:chOff x="1180684" y="2406822"/>
                <a:chExt cx="9807136" cy="2831388"/>
              </a:xfrm>
            </p:grpSpPr>
            <p:grpSp>
              <p:nvGrpSpPr>
                <p:cNvPr id="47" name="グループ化 46"/>
                <p:cNvGrpSpPr/>
                <p:nvPr/>
              </p:nvGrpSpPr>
              <p:grpSpPr>
                <a:xfrm>
                  <a:off x="2845986" y="2406822"/>
                  <a:ext cx="8141834" cy="2831388"/>
                  <a:chOff x="2814217" y="2388677"/>
                  <a:chExt cx="8141834" cy="2831388"/>
                </a:xfrm>
              </p:grpSpPr>
              <p:grpSp>
                <p:nvGrpSpPr>
                  <p:cNvPr id="51" name="グループ化 50"/>
                  <p:cNvGrpSpPr/>
                  <p:nvPr/>
                </p:nvGrpSpPr>
                <p:grpSpPr>
                  <a:xfrm>
                    <a:off x="2814217" y="2388677"/>
                    <a:ext cx="8141834" cy="2831388"/>
                    <a:chOff x="2814217" y="2388677"/>
                    <a:chExt cx="8141834" cy="2831388"/>
                  </a:xfrm>
                </p:grpSpPr>
                <p:grpSp>
                  <p:nvGrpSpPr>
                    <p:cNvPr id="53" name="グループ化 52"/>
                    <p:cNvGrpSpPr/>
                    <p:nvPr/>
                  </p:nvGrpSpPr>
                  <p:grpSpPr>
                    <a:xfrm>
                      <a:off x="2814217" y="2388677"/>
                      <a:ext cx="8141834" cy="2831388"/>
                      <a:chOff x="2814217" y="2388677"/>
                      <a:chExt cx="8141834" cy="2831388"/>
                    </a:xfrm>
                  </p:grpSpPr>
                  <p:grpSp>
                    <p:nvGrpSpPr>
                      <p:cNvPr id="58" name="グループ化 57"/>
                      <p:cNvGrpSpPr/>
                      <p:nvPr/>
                    </p:nvGrpSpPr>
                    <p:grpSpPr>
                      <a:xfrm>
                        <a:off x="2814217" y="2388677"/>
                        <a:ext cx="2861505" cy="2831388"/>
                        <a:chOff x="2716990" y="2396761"/>
                        <a:chExt cx="2861505" cy="2831388"/>
                      </a:xfrm>
                    </p:grpSpPr>
                    <p:sp>
                      <p:nvSpPr>
                        <p:cNvPr id="65" name="テキスト ボックス 64"/>
                        <p:cNvSpPr txBox="1"/>
                        <p:nvPr/>
                      </p:nvSpPr>
                      <p:spPr>
                        <a:xfrm>
                          <a:off x="2716990" y="2396761"/>
                          <a:ext cx="425002" cy="477054"/>
                        </a:xfrm>
                        <a:prstGeom prst="rect">
                          <a:avLst/>
                        </a:prstGeom>
                        <a:noFill/>
                      </p:spPr>
                      <p:txBody>
                        <a:bodyPr wrap="square" rtlCol="0">
                          <a:spAutoFit/>
                        </a:bodyPr>
                        <a:lstStyle/>
                        <a:p>
                          <a:endParaRPr lang="ja-JP" altLang="en-US" sz="2500" dirty="0">
                            <a:solidFill>
                              <a:srgbClr val="EA506A"/>
                            </a:solidFill>
                          </a:endParaRPr>
                        </a:p>
                      </p:txBody>
                    </p:sp>
                    <p:sp>
                      <p:nvSpPr>
                        <p:cNvPr id="66" name="円/楕円 65"/>
                        <p:cNvSpPr/>
                        <p:nvPr/>
                      </p:nvSpPr>
                      <p:spPr>
                        <a:xfrm>
                          <a:off x="3878484" y="4300870"/>
                          <a:ext cx="1700011" cy="927279"/>
                        </a:xfrm>
                        <a:prstGeom prst="ellipse">
                          <a:avLst/>
                        </a:prstGeom>
                        <a:solidFill>
                          <a:srgbClr val="EEC8CD"/>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400" dirty="0">
                              <a:solidFill>
                                <a:srgbClr val="242852"/>
                              </a:solidFill>
                            </a:rPr>
                            <a:t>記事への信頼</a:t>
                          </a:r>
                        </a:p>
                      </p:txBody>
                    </p:sp>
                  </p:grpSp>
                  <p:grpSp>
                    <p:nvGrpSpPr>
                      <p:cNvPr id="59" name="グループ化 58"/>
                      <p:cNvGrpSpPr/>
                      <p:nvPr/>
                    </p:nvGrpSpPr>
                    <p:grpSpPr>
                      <a:xfrm>
                        <a:off x="5990017" y="2794721"/>
                        <a:ext cx="4966034" cy="2420440"/>
                        <a:chOff x="5990017" y="2794721"/>
                        <a:chExt cx="4966034" cy="2420440"/>
                      </a:xfrm>
                    </p:grpSpPr>
                    <p:grpSp>
                      <p:nvGrpSpPr>
                        <p:cNvPr id="60" name="グループ化 59"/>
                        <p:cNvGrpSpPr/>
                        <p:nvPr/>
                      </p:nvGrpSpPr>
                      <p:grpSpPr>
                        <a:xfrm>
                          <a:off x="6615876" y="3033247"/>
                          <a:ext cx="4340175" cy="2181914"/>
                          <a:chOff x="6615876" y="3033247"/>
                          <a:chExt cx="4340175" cy="2181914"/>
                        </a:xfrm>
                      </p:grpSpPr>
                      <p:sp>
                        <p:nvSpPr>
                          <p:cNvPr id="62" name="円/楕円 61"/>
                          <p:cNvSpPr/>
                          <p:nvPr/>
                        </p:nvSpPr>
                        <p:spPr>
                          <a:xfrm>
                            <a:off x="6615876" y="3033247"/>
                            <a:ext cx="1700011" cy="927279"/>
                          </a:xfrm>
                          <a:prstGeom prst="ellipse">
                            <a:avLst/>
                          </a:prstGeom>
                          <a:solidFill>
                            <a:srgbClr val="EEC8CD"/>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400" dirty="0">
                                <a:solidFill>
                                  <a:srgbClr val="242852"/>
                                </a:solidFill>
                              </a:rPr>
                              <a:t>記事への態度</a:t>
                            </a:r>
                          </a:p>
                        </p:txBody>
                      </p:sp>
                      <p:sp>
                        <p:nvSpPr>
                          <p:cNvPr id="63" name="円/楕円 62"/>
                          <p:cNvSpPr/>
                          <p:nvPr/>
                        </p:nvSpPr>
                        <p:spPr>
                          <a:xfrm>
                            <a:off x="9256040" y="4287882"/>
                            <a:ext cx="1700011" cy="927279"/>
                          </a:xfrm>
                          <a:prstGeom prst="ellipse">
                            <a:avLst/>
                          </a:prstGeom>
                          <a:solidFill>
                            <a:srgbClr val="EEC8CD"/>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400" dirty="0">
                                <a:solidFill>
                                  <a:srgbClr val="242852"/>
                                </a:solidFill>
                              </a:rPr>
                              <a:t>購買意図</a:t>
                            </a:r>
                          </a:p>
                        </p:txBody>
                      </p:sp>
                      <p:sp>
                        <p:nvSpPr>
                          <p:cNvPr id="64" name="円/楕円 63"/>
                          <p:cNvSpPr/>
                          <p:nvPr/>
                        </p:nvSpPr>
                        <p:spPr>
                          <a:xfrm>
                            <a:off x="9256040" y="3033247"/>
                            <a:ext cx="1700011" cy="927279"/>
                          </a:xfrm>
                          <a:prstGeom prst="ellipse">
                            <a:avLst/>
                          </a:prstGeom>
                          <a:solidFill>
                            <a:srgbClr val="EEC8CD"/>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400" dirty="0">
                                <a:solidFill>
                                  <a:srgbClr val="242852"/>
                                </a:solidFill>
                              </a:rPr>
                              <a:t>商品への態度</a:t>
                            </a:r>
                          </a:p>
                        </p:txBody>
                      </p:sp>
                    </p:grpSp>
                    <p:sp>
                      <p:nvSpPr>
                        <p:cNvPr id="61" name="テキスト ボックス 60"/>
                        <p:cNvSpPr txBox="1"/>
                        <p:nvPr/>
                      </p:nvSpPr>
                      <p:spPr>
                        <a:xfrm>
                          <a:off x="5990017" y="2794721"/>
                          <a:ext cx="425002" cy="477054"/>
                        </a:xfrm>
                        <a:prstGeom prst="rect">
                          <a:avLst/>
                        </a:prstGeom>
                        <a:noFill/>
                      </p:spPr>
                      <p:txBody>
                        <a:bodyPr wrap="square" rtlCol="0">
                          <a:spAutoFit/>
                        </a:bodyPr>
                        <a:lstStyle/>
                        <a:p>
                          <a:endParaRPr lang="ja-JP" altLang="en-US" sz="2500" dirty="0">
                            <a:solidFill>
                              <a:srgbClr val="EA506A"/>
                            </a:solidFill>
                          </a:endParaRPr>
                        </a:p>
                      </p:txBody>
                    </p:sp>
                  </p:grpSp>
                </p:grpSp>
                <p:cxnSp>
                  <p:nvCxnSpPr>
                    <p:cNvPr id="54" name="直線矢印コネクタ 53"/>
                    <p:cNvCxnSpPr>
                      <a:stCxn id="45" idx="3"/>
                      <a:endCxn id="66" idx="0"/>
                    </p:cNvCxnSpPr>
                    <p:nvPr/>
                  </p:nvCxnSpPr>
                  <p:spPr>
                    <a:xfrm>
                      <a:off x="3102235" y="2662969"/>
                      <a:ext cx="1723482" cy="1629816"/>
                    </a:xfrm>
                    <a:prstGeom prst="straightConnector1">
                      <a:avLst/>
                    </a:prstGeom>
                    <a:ln w="76200">
                      <a:tailEnd type="triangle"/>
                    </a:ln>
                  </p:spPr>
                  <p:style>
                    <a:lnRef idx="1">
                      <a:schemeClr val="accent1"/>
                    </a:lnRef>
                    <a:fillRef idx="0">
                      <a:schemeClr val="accent1"/>
                    </a:fillRef>
                    <a:effectRef idx="0">
                      <a:schemeClr val="accent1"/>
                    </a:effectRef>
                    <a:fontRef idx="minor">
                      <a:schemeClr val="tx1"/>
                    </a:fontRef>
                  </p:style>
                </p:cxnSp>
                <p:cxnSp>
                  <p:nvCxnSpPr>
                    <p:cNvPr id="55" name="直線矢印コネクタ 54"/>
                    <p:cNvCxnSpPr>
                      <a:stCxn id="50" idx="6"/>
                      <a:endCxn id="66" idx="2"/>
                    </p:cNvCxnSpPr>
                    <p:nvPr/>
                  </p:nvCxnSpPr>
                  <p:spPr>
                    <a:xfrm>
                      <a:off x="2848926" y="4751522"/>
                      <a:ext cx="1126785" cy="4904"/>
                    </a:xfrm>
                    <a:prstGeom prst="straightConnector1">
                      <a:avLst/>
                    </a:prstGeom>
                    <a:ln w="76200">
                      <a:tailEnd type="triangle"/>
                    </a:ln>
                  </p:spPr>
                  <p:style>
                    <a:lnRef idx="1">
                      <a:schemeClr val="accent1"/>
                    </a:lnRef>
                    <a:fillRef idx="0">
                      <a:schemeClr val="accent1"/>
                    </a:fillRef>
                    <a:effectRef idx="0">
                      <a:schemeClr val="accent1"/>
                    </a:effectRef>
                    <a:fontRef idx="minor">
                      <a:schemeClr val="tx1"/>
                    </a:fontRef>
                  </p:style>
                </p:cxnSp>
                <p:cxnSp>
                  <p:nvCxnSpPr>
                    <p:cNvPr id="56" name="直線矢印コネクタ 55"/>
                    <p:cNvCxnSpPr>
                      <a:stCxn id="66" idx="7"/>
                      <a:endCxn id="62" idx="3"/>
                    </p:cNvCxnSpPr>
                    <p:nvPr/>
                  </p:nvCxnSpPr>
                  <p:spPr>
                    <a:xfrm flipV="1">
                      <a:off x="5426762" y="3824729"/>
                      <a:ext cx="1438075" cy="603854"/>
                    </a:xfrm>
                    <a:prstGeom prst="straightConnector1">
                      <a:avLst/>
                    </a:prstGeom>
                    <a:ln w="76200">
                      <a:tailEnd type="triangle"/>
                    </a:ln>
                  </p:spPr>
                  <p:style>
                    <a:lnRef idx="1">
                      <a:schemeClr val="accent1"/>
                    </a:lnRef>
                    <a:fillRef idx="0">
                      <a:schemeClr val="accent1"/>
                    </a:fillRef>
                    <a:effectRef idx="0">
                      <a:schemeClr val="accent1"/>
                    </a:effectRef>
                    <a:fontRef idx="minor">
                      <a:schemeClr val="tx1"/>
                    </a:fontRef>
                  </p:style>
                </p:cxnSp>
                <p:cxnSp>
                  <p:nvCxnSpPr>
                    <p:cNvPr id="57" name="直線矢印コネクタ 56"/>
                    <p:cNvCxnSpPr>
                      <a:stCxn id="62" idx="5"/>
                      <a:endCxn id="63" idx="2"/>
                    </p:cNvCxnSpPr>
                    <p:nvPr/>
                  </p:nvCxnSpPr>
                  <p:spPr>
                    <a:xfrm>
                      <a:off x="8066926" y="3824729"/>
                      <a:ext cx="1189114" cy="926793"/>
                    </a:xfrm>
                    <a:prstGeom prst="straightConnector1">
                      <a:avLst/>
                    </a:prstGeom>
                    <a:ln w="76200">
                      <a:tailEnd type="triangle"/>
                    </a:ln>
                  </p:spPr>
                  <p:style>
                    <a:lnRef idx="1">
                      <a:schemeClr val="accent1"/>
                    </a:lnRef>
                    <a:fillRef idx="0">
                      <a:schemeClr val="accent1"/>
                    </a:fillRef>
                    <a:effectRef idx="0">
                      <a:schemeClr val="accent1"/>
                    </a:effectRef>
                    <a:fontRef idx="minor">
                      <a:schemeClr val="tx1"/>
                    </a:fontRef>
                  </p:style>
                </p:cxnSp>
              </p:grpSp>
              <p:cxnSp>
                <p:nvCxnSpPr>
                  <p:cNvPr id="52" name="直線矢印コネクタ 51"/>
                  <p:cNvCxnSpPr>
                    <a:stCxn id="62" idx="6"/>
                    <a:endCxn id="64" idx="2"/>
                  </p:cNvCxnSpPr>
                  <p:nvPr/>
                </p:nvCxnSpPr>
                <p:spPr>
                  <a:xfrm>
                    <a:off x="8315887" y="3496887"/>
                    <a:ext cx="940154" cy="0"/>
                  </a:xfrm>
                  <a:prstGeom prst="straightConnector1">
                    <a:avLst/>
                  </a:prstGeom>
                  <a:ln w="76200">
                    <a:tailEnd type="triangle"/>
                  </a:ln>
                </p:spPr>
                <p:style>
                  <a:lnRef idx="1">
                    <a:schemeClr val="accent1"/>
                  </a:lnRef>
                  <a:fillRef idx="0">
                    <a:schemeClr val="accent1"/>
                  </a:fillRef>
                  <a:effectRef idx="0">
                    <a:schemeClr val="accent1"/>
                  </a:effectRef>
                  <a:fontRef idx="minor">
                    <a:schemeClr val="tx1"/>
                  </a:fontRef>
                </p:style>
              </p:cxnSp>
            </p:grpSp>
            <p:sp>
              <p:nvSpPr>
                <p:cNvPr id="48" name="円/楕円 47"/>
                <p:cNvSpPr/>
                <p:nvPr/>
              </p:nvSpPr>
              <p:spPr>
                <a:xfrm>
                  <a:off x="6647645" y="4310929"/>
                  <a:ext cx="1700010" cy="927279"/>
                </a:xfrm>
                <a:prstGeom prst="ellipse">
                  <a:avLst/>
                </a:prstGeom>
                <a:solidFill>
                  <a:schemeClr val="accent5">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400" dirty="0">
                      <a:solidFill>
                        <a:schemeClr val="tx2"/>
                      </a:solidFill>
                    </a:rPr>
                    <a:t>売り込</a:t>
                  </a:r>
                  <a:r>
                    <a:rPr lang="ja-JP" altLang="en-US" sz="1400" dirty="0" smtClean="0">
                      <a:solidFill>
                        <a:schemeClr val="tx2"/>
                      </a:solidFill>
                    </a:rPr>
                    <a:t>み</a:t>
                  </a:r>
                  <a:endParaRPr kumimoji="1" lang="ja-JP" altLang="en-US" sz="1400" dirty="0">
                    <a:solidFill>
                      <a:schemeClr val="tx2"/>
                    </a:solidFill>
                  </a:endParaRPr>
                </a:p>
              </p:txBody>
            </p:sp>
            <p:sp>
              <p:nvSpPr>
                <p:cNvPr id="49" name="円/楕円 48"/>
                <p:cNvSpPr/>
                <p:nvPr/>
              </p:nvSpPr>
              <p:spPr>
                <a:xfrm>
                  <a:off x="4007481" y="2475980"/>
                  <a:ext cx="1700010" cy="927279"/>
                </a:xfrm>
                <a:prstGeom prst="ellipse">
                  <a:avLst/>
                </a:prstGeom>
                <a:solidFill>
                  <a:srgbClr val="EEC8CD"/>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400" dirty="0">
                      <a:solidFill>
                        <a:srgbClr val="242852"/>
                      </a:solidFill>
                    </a:rPr>
                    <a:t>記事への満足</a:t>
                  </a:r>
                </a:p>
              </p:txBody>
            </p:sp>
            <p:sp>
              <p:nvSpPr>
                <p:cNvPr id="50" name="円/楕円 49"/>
                <p:cNvSpPr/>
                <p:nvPr/>
              </p:nvSpPr>
              <p:spPr>
                <a:xfrm>
                  <a:off x="1180684" y="4306027"/>
                  <a:ext cx="1700011" cy="927279"/>
                </a:xfrm>
                <a:prstGeom prst="ellipse">
                  <a:avLst/>
                </a:prstGeom>
                <a:solidFill>
                  <a:srgbClr val="EEC8CD"/>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400" dirty="0">
                      <a:solidFill>
                        <a:srgbClr val="242852"/>
                      </a:solidFill>
                    </a:rPr>
                    <a:t>企業</a:t>
                  </a:r>
                  <a:r>
                    <a:rPr lang="ja-JP" altLang="en-US" sz="1400" dirty="0" smtClean="0">
                      <a:solidFill>
                        <a:srgbClr val="242852"/>
                      </a:solidFill>
                    </a:rPr>
                    <a:t>の</a:t>
                  </a:r>
                  <a:endParaRPr lang="en-US" altLang="ja-JP" sz="1400" dirty="0" smtClean="0">
                    <a:solidFill>
                      <a:srgbClr val="242852"/>
                    </a:solidFill>
                  </a:endParaRPr>
                </a:p>
                <a:p>
                  <a:pPr algn="ctr"/>
                  <a:r>
                    <a:rPr lang="ja-JP" altLang="en-US" sz="1400" dirty="0" smtClean="0">
                      <a:solidFill>
                        <a:srgbClr val="242852"/>
                      </a:solidFill>
                    </a:rPr>
                    <a:t>専門性</a:t>
                  </a:r>
                  <a:endParaRPr lang="en-US" altLang="ja-JP" sz="1400" dirty="0">
                    <a:solidFill>
                      <a:srgbClr val="242852"/>
                    </a:solidFill>
                  </a:endParaRPr>
                </a:p>
                <a:p>
                  <a:pPr algn="ctr"/>
                  <a:r>
                    <a:rPr lang="ja-JP" altLang="en-US" sz="1400" dirty="0" smtClean="0">
                      <a:solidFill>
                        <a:srgbClr val="242852"/>
                      </a:solidFill>
                    </a:rPr>
                    <a:t>確実性</a:t>
                  </a:r>
                  <a:endParaRPr lang="ja-JP" altLang="en-US" sz="1400" dirty="0">
                    <a:solidFill>
                      <a:srgbClr val="242852"/>
                    </a:solidFill>
                  </a:endParaRPr>
                </a:p>
              </p:txBody>
            </p:sp>
          </p:grpSp>
          <p:sp>
            <p:nvSpPr>
              <p:cNvPr id="45" name="角丸四角形 44"/>
              <p:cNvSpPr/>
              <p:nvPr/>
            </p:nvSpPr>
            <p:spPr>
              <a:xfrm>
                <a:off x="547257" y="916727"/>
                <a:ext cx="1642897" cy="552364"/>
              </a:xfrm>
              <a:prstGeom prst="roundRect">
                <a:avLst/>
              </a:prstGeom>
              <a:solidFill>
                <a:srgbClr val="FED78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300" dirty="0" smtClean="0">
                    <a:solidFill>
                      <a:schemeClr val="tx2"/>
                    </a:solidFill>
                  </a:rPr>
                  <a:t>自分も悩みが</a:t>
                </a:r>
                <a:endParaRPr lang="en-US" altLang="ja-JP" sz="1300" dirty="0" smtClean="0">
                  <a:solidFill>
                    <a:schemeClr val="tx2"/>
                  </a:solidFill>
                </a:endParaRPr>
              </a:p>
              <a:p>
                <a:pPr algn="ctr"/>
                <a:r>
                  <a:rPr lang="ja-JP" altLang="en-US" sz="1300" dirty="0" smtClean="0">
                    <a:solidFill>
                      <a:schemeClr val="tx2"/>
                    </a:solidFill>
                  </a:rPr>
                  <a:t>解決できると思う</a:t>
                </a:r>
                <a:endParaRPr lang="ja-JP" altLang="en-US" sz="1300" dirty="0">
                  <a:solidFill>
                    <a:schemeClr val="tx2"/>
                  </a:solidFill>
                </a:endParaRPr>
              </a:p>
            </p:txBody>
          </p:sp>
          <p:sp>
            <p:nvSpPr>
              <p:cNvPr id="46" name="角丸四角形 45"/>
              <p:cNvSpPr/>
              <p:nvPr/>
            </p:nvSpPr>
            <p:spPr>
              <a:xfrm>
                <a:off x="593902" y="1512590"/>
                <a:ext cx="1546582" cy="596107"/>
              </a:xfrm>
              <a:prstGeom prst="roundRect">
                <a:avLst/>
              </a:prstGeom>
              <a:solidFill>
                <a:srgbClr val="FED78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300" dirty="0" smtClean="0">
                    <a:solidFill>
                      <a:schemeClr val="tx2"/>
                    </a:solidFill>
                  </a:rPr>
                  <a:t>読むことは</a:t>
                </a:r>
                <a:endParaRPr kumimoji="1" lang="en-US" altLang="ja-JP" sz="1300" dirty="0" smtClean="0">
                  <a:solidFill>
                    <a:schemeClr val="tx2"/>
                  </a:solidFill>
                </a:endParaRPr>
              </a:p>
              <a:p>
                <a:pPr algn="ctr"/>
                <a:r>
                  <a:rPr kumimoji="1" lang="ja-JP" altLang="en-US" sz="1300" dirty="0" smtClean="0">
                    <a:solidFill>
                      <a:schemeClr val="tx2"/>
                    </a:solidFill>
                  </a:rPr>
                  <a:t>悩みを解決するのに重要だ</a:t>
                </a:r>
                <a:endParaRPr kumimoji="1" lang="ja-JP" altLang="en-US" sz="1300" dirty="0">
                  <a:solidFill>
                    <a:schemeClr val="tx2"/>
                  </a:solidFill>
                </a:endParaRPr>
              </a:p>
            </p:txBody>
          </p:sp>
        </p:grpSp>
        <p:cxnSp>
          <p:nvCxnSpPr>
            <p:cNvPr id="42" name="直線矢印コネクタ 41"/>
            <p:cNvCxnSpPr>
              <a:stCxn id="46" idx="3"/>
              <a:endCxn id="49" idx="3"/>
            </p:cNvCxnSpPr>
            <p:nvPr/>
          </p:nvCxnSpPr>
          <p:spPr>
            <a:xfrm flipV="1">
              <a:off x="2140484" y="1736436"/>
              <a:ext cx="885821" cy="74208"/>
            </a:xfrm>
            <a:prstGeom prst="straightConnector1">
              <a:avLst/>
            </a:prstGeom>
            <a:ln w="76200">
              <a:tailEnd type="triangle"/>
            </a:ln>
          </p:spPr>
          <p:style>
            <a:lnRef idx="1">
              <a:schemeClr val="accent1"/>
            </a:lnRef>
            <a:fillRef idx="0">
              <a:schemeClr val="accent1"/>
            </a:fillRef>
            <a:effectRef idx="0">
              <a:schemeClr val="accent1"/>
            </a:effectRef>
            <a:fontRef idx="minor">
              <a:schemeClr val="tx1"/>
            </a:fontRef>
          </p:style>
        </p:cxnSp>
        <p:cxnSp>
          <p:nvCxnSpPr>
            <p:cNvPr id="43" name="直線矢印コネクタ 42"/>
            <p:cNvCxnSpPr>
              <a:stCxn id="46" idx="3"/>
              <a:endCxn id="66" idx="1"/>
            </p:cNvCxnSpPr>
            <p:nvPr/>
          </p:nvCxnSpPr>
          <p:spPr>
            <a:xfrm>
              <a:off x="2140484" y="1810644"/>
              <a:ext cx="885820" cy="1018937"/>
            </a:xfrm>
            <a:prstGeom prst="straightConnector1">
              <a:avLst/>
            </a:prstGeom>
            <a:ln w="76200">
              <a:tailEnd type="triangle"/>
            </a:ln>
          </p:spPr>
          <p:style>
            <a:lnRef idx="1">
              <a:schemeClr val="accent1"/>
            </a:lnRef>
            <a:fillRef idx="0">
              <a:schemeClr val="accent1"/>
            </a:fillRef>
            <a:effectRef idx="0">
              <a:schemeClr val="accent1"/>
            </a:effectRef>
            <a:fontRef idx="minor">
              <a:schemeClr val="tx1"/>
            </a:fontRef>
          </p:style>
        </p:cxnSp>
      </p:grpSp>
      <p:sp>
        <p:nvSpPr>
          <p:cNvPr id="67" name="テキスト ボックス 66"/>
          <p:cNvSpPr txBox="1"/>
          <p:nvPr/>
        </p:nvSpPr>
        <p:spPr>
          <a:xfrm>
            <a:off x="4199543" y="2774993"/>
            <a:ext cx="540913" cy="707886"/>
          </a:xfrm>
          <a:prstGeom prst="rect">
            <a:avLst/>
          </a:prstGeom>
          <a:noFill/>
        </p:spPr>
        <p:txBody>
          <a:bodyPr wrap="square" rtlCol="0">
            <a:spAutoFit/>
          </a:bodyPr>
          <a:lstStyle/>
          <a:p>
            <a:r>
              <a:rPr kumimoji="1" lang="en-US" altLang="ja-JP" sz="4000" dirty="0" smtClean="0">
                <a:solidFill>
                  <a:srgbClr val="E01633"/>
                </a:solidFill>
              </a:rPr>
              <a:t>×</a:t>
            </a:r>
            <a:endParaRPr kumimoji="1" lang="ja-JP" altLang="en-US" sz="4000" dirty="0">
              <a:solidFill>
                <a:srgbClr val="E01633"/>
              </a:solidFill>
            </a:endParaRPr>
          </a:p>
        </p:txBody>
      </p:sp>
      <p:sp>
        <p:nvSpPr>
          <p:cNvPr id="68" name="テキスト ボックス 67"/>
          <p:cNvSpPr txBox="1"/>
          <p:nvPr/>
        </p:nvSpPr>
        <p:spPr>
          <a:xfrm>
            <a:off x="4099078" y="1897121"/>
            <a:ext cx="540913" cy="707886"/>
          </a:xfrm>
          <a:prstGeom prst="rect">
            <a:avLst/>
          </a:prstGeom>
          <a:noFill/>
        </p:spPr>
        <p:txBody>
          <a:bodyPr wrap="square" rtlCol="0">
            <a:spAutoFit/>
          </a:bodyPr>
          <a:lstStyle/>
          <a:p>
            <a:r>
              <a:rPr kumimoji="1" lang="en-US" altLang="ja-JP" sz="4000" dirty="0" smtClean="0">
                <a:solidFill>
                  <a:srgbClr val="E01633"/>
                </a:solidFill>
              </a:rPr>
              <a:t>×</a:t>
            </a:r>
            <a:endParaRPr kumimoji="1" lang="ja-JP" altLang="en-US" sz="4000" dirty="0">
              <a:solidFill>
                <a:srgbClr val="E01633"/>
              </a:solidFill>
            </a:endParaRPr>
          </a:p>
        </p:txBody>
      </p:sp>
      <p:sp>
        <p:nvSpPr>
          <p:cNvPr id="69" name="テキスト ボックス 68"/>
          <p:cNvSpPr txBox="1"/>
          <p:nvPr/>
        </p:nvSpPr>
        <p:spPr>
          <a:xfrm>
            <a:off x="5107859" y="2198219"/>
            <a:ext cx="540913" cy="707886"/>
          </a:xfrm>
          <a:prstGeom prst="rect">
            <a:avLst/>
          </a:prstGeom>
          <a:noFill/>
        </p:spPr>
        <p:txBody>
          <a:bodyPr wrap="square" rtlCol="0">
            <a:spAutoFit/>
          </a:bodyPr>
          <a:lstStyle/>
          <a:p>
            <a:r>
              <a:rPr kumimoji="1" lang="en-US" altLang="ja-JP" sz="4000" dirty="0" smtClean="0">
                <a:solidFill>
                  <a:srgbClr val="E01633"/>
                </a:solidFill>
              </a:rPr>
              <a:t>×</a:t>
            </a:r>
            <a:endParaRPr kumimoji="1" lang="ja-JP" altLang="en-US" sz="4000" dirty="0">
              <a:solidFill>
                <a:srgbClr val="E01633"/>
              </a:solidFill>
            </a:endParaRPr>
          </a:p>
        </p:txBody>
      </p:sp>
      <p:grpSp>
        <p:nvGrpSpPr>
          <p:cNvPr id="70" name="グループ化 69"/>
          <p:cNvGrpSpPr/>
          <p:nvPr/>
        </p:nvGrpSpPr>
        <p:grpSpPr>
          <a:xfrm>
            <a:off x="2064472" y="785611"/>
            <a:ext cx="4676332" cy="2828895"/>
            <a:chOff x="2064472" y="785611"/>
            <a:chExt cx="4676332" cy="2828895"/>
          </a:xfrm>
        </p:grpSpPr>
        <p:sp>
          <p:nvSpPr>
            <p:cNvPr id="71" name="テキスト ボックス 70"/>
            <p:cNvSpPr txBox="1"/>
            <p:nvPr/>
          </p:nvSpPr>
          <p:spPr>
            <a:xfrm>
              <a:off x="2292198" y="785611"/>
              <a:ext cx="633205" cy="369332"/>
            </a:xfrm>
            <a:prstGeom prst="rect">
              <a:avLst/>
            </a:prstGeom>
            <a:noFill/>
          </p:spPr>
          <p:txBody>
            <a:bodyPr wrap="square" rtlCol="0">
              <a:spAutoFit/>
            </a:bodyPr>
            <a:lstStyle/>
            <a:p>
              <a:r>
                <a:rPr kumimoji="1" lang="en-US" altLang="ja-JP" dirty="0" smtClean="0"/>
                <a:t>.</a:t>
              </a:r>
              <a:r>
                <a:rPr lang="en-US" altLang="ja-JP" dirty="0" smtClean="0"/>
                <a:t>22</a:t>
              </a:r>
              <a:endParaRPr kumimoji="1" lang="ja-JP" altLang="en-US" dirty="0"/>
            </a:p>
          </p:txBody>
        </p:sp>
        <p:sp>
          <p:nvSpPr>
            <p:cNvPr id="72" name="テキスト ボックス 71"/>
            <p:cNvSpPr txBox="1"/>
            <p:nvPr/>
          </p:nvSpPr>
          <p:spPr>
            <a:xfrm>
              <a:off x="2933573" y="1965926"/>
              <a:ext cx="633205" cy="369332"/>
            </a:xfrm>
            <a:prstGeom prst="rect">
              <a:avLst/>
            </a:prstGeom>
            <a:noFill/>
          </p:spPr>
          <p:txBody>
            <a:bodyPr wrap="square" rtlCol="0">
              <a:spAutoFit/>
            </a:bodyPr>
            <a:lstStyle/>
            <a:p>
              <a:r>
                <a:rPr kumimoji="1" lang="en-US" altLang="ja-JP" dirty="0" smtClean="0"/>
                <a:t>.</a:t>
              </a:r>
              <a:r>
                <a:rPr lang="en-US" altLang="ja-JP" dirty="0" smtClean="0"/>
                <a:t>22</a:t>
              </a:r>
              <a:endParaRPr kumimoji="1" lang="ja-JP" altLang="en-US" dirty="0"/>
            </a:p>
          </p:txBody>
        </p:sp>
        <p:sp>
          <p:nvSpPr>
            <p:cNvPr id="73" name="テキスト ボックス 72"/>
            <p:cNvSpPr txBox="1"/>
            <p:nvPr/>
          </p:nvSpPr>
          <p:spPr>
            <a:xfrm>
              <a:off x="2213675" y="1479670"/>
              <a:ext cx="633205" cy="646331"/>
            </a:xfrm>
            <a:prstGeom prst="rect">
              <a:avLst/>
            </a:prstGeom>
            <a:noFill/>
          </p:spPr>
          <p:txBody>
            <a:bodyPr wrap="square" rtlCol="0">
              <a:spAutoFit/>
            </a:bodyPr>
            <a:lstStyle/>
            <a:p>
              <a:r>
                <a:rPr kumimoji="1" lang="en-US" altLang="ja-JP" dirty="0" smtClean="0"/>
                <a:t>.</a:t>
              </a:r>
              <a:r>
                <a:rPr lang="en-US" altLang="ja-JP" dirty="0" smtClean="0"/>
                <a:t>78</a:t>
              </a:r>
              <a:endParaRPr kumimoji="1" lang="en-US" altLang="ja-JP" dirty="0" smtClean="0"/>
            </a:p>
            <a:p>
              <a:endParaRPr kumimoji="1" lang="ja-JP" altLang="en-US" dirty="0"/>
            </a:p>
          </p:txBody>
        </p:sp>
        <p:sp>
          <p:nvSpPr>
            <p:cNvPr id="74" name="テキスト ボックス 73"/>
            <p:cNvSpPr txBox="1"/>
            <p:nvPr/>
          </p:nvSpPr>
          <p:spPr>
            <a:xfrm>
              <a:off x="2133951" y="2175539"/>
              <a:ext cx="633205" cy="369332"/>
            </a:xfrm>
            <a:prstGeom prst="rect">
              <a:avLst/>
            </a:prstGeom>
            <a:noFill/>
          </p:spPr>
          <p:txBody>
            <a:bodyPr wrap="square" rtlCol="0">
              <a:spAutoFit/>
            </a:bodyPr>
            <a:lstStyle/>
            <a:p>
              <a:r>
                <a:rPr kumimoji="1" lang="en-US" altLang="ja-JP" dirty="0" smtClean="0"/>
                <a:t>.</a:t>
              </a:r>
              <a:r>
                <a:rPr lang="en-US" altLang="ja-JP" dirty="0" smtClean="0"/>
                <a:t>41</a:t>
              </a:r>
              <a:endParaRPr kumimoji="1" lang="ja-JP" altLang="en-US" dirty="0"/>
            </a:p>
          </p:txBody>
        </p:sp>
        <p:sp>
          <p:nvSpPr>
            <p:cNvPr id="75" name="テキスト ボックス 74"/>
            <p:cNvSpPr txBox="1"/>
            <p:nvPr/>
          </p:nvSpPr>
          <p:spPr>
            <a:xfrm>
              <a:off x="2064472" y="2779305"/>
              <a:ext cx="633205" cy="369332"/>
            </a:xfrm>
            <a:prstGeom prst="rect">
              <a:avLst/>
            </a:prstGeom>
            <a:noFill/>
          </p:spPr>
          <p:txBody>
            <a:bodyPr wrap="square" rtlCol="0">
              <a:spAutoFit/>
            </a:bodyPr>
            <a:lstStyle/>
            <a:p>
              <a:r>
                <a:rPr kumimoji="1" lang="en-US" altLang="ja-JP" dirty="0" smtClean="0"/>
                <a:t>.</a:t>
              </a:r>
              <a:r>
                <a:rPr lang="en-US" altLang="ja-JP" dirty="0" smtClean="0"/>
                <a:t>63</a:t>
              </a:r>
              <a:endParaRPr kumimoji="1" lang="ja-JP" altLang="en-US" dirty="0"/>
            </a:p>
          </p:txBody>
        </p:sp>
        <p:sp>
          <p:nvSpPr>
            <p:cNvPr id="76" name="テキスト ボックス 75"/>
            <p:cNvSpPr txBox="1"/>
            <p:nvPr/>
          </p:nvSpPr>
          <p:spPr>
            <a:xfrm>
              <a:off x="4183082" y="1155642"/>
              <a:ext cx="633205" cy="369332"/>
            </a:xfrm>
            <a:prstGeom prst="rect">
              <a:avLst/>
            </a:prstGeom>
            <a:noFill/>
          </p:spPr>
          <p:txBody>
            <a:bodyPr wrap="square" rtlCol="0">
              <a:spAutoFit/>
            </a:bodyPr>
            <a:lstStyle/>
            <a:p>
              <a:r>
                <a:rPr kumimoji="1" lang="en-US" altLang="ja-JP" dirty="0" smtClean="0"/>
                <a:t>.</a:t>
              </a:r>
              <a:r>
                <a:rPr lang="en-US" altLang="ja-JP" dirty="0" smtClean="0"/>
                <a:t>74</a:t>
              </a:r>
              <a:endParaRPr kumimoji="1" lang="ja-JP" altLang="en-US" dirty="0"/>
            </a:p>
          </p:txBody>
        </p:sp>
        <p:sp>
          <p:nvSpPr>
            <p:cNvPr id="77" name="テキスト ボックス 76"/>
            <p:cNvSpPr txBox="1"/>
            <p:nvPr/>
          </p:nvSpPr>
          <p:spPr>
            <a:xfrm>
              <a:off x="4004849" y="2247699"/>
              <a:ext cx="633205" cy="369332"/>
            </a:xfrm>
            <a:prstGeom prst="rect">
              <a:avLst/>
            </a:prstGeom>
            <a:noFill/>
          </p:spPr>
          <p:txBody>
            <a:bodyPr wrap="square" rtlCol="0">
              <a:spAutoFit/>
            </a:bodyPr>
            <a:lstStyle/>
            <a:p>
              <a:r>
                <a:rPr kumimoji="1" lang="en-US" altLang="ja-JP" dirty="0" smtClean="0"/>
                <a:t>.32</a:t>
              </a:r>
              <a:endParaRPr kumimoji="1" lang="ja-JP" altLang="en-US" dirty="0"/>
            </a:p>
          </p:txBody>
        </p:sp>
        <p:sp>
          <p:nvSpPr>
            <p:cNvPr id="78" name="テキスト ボックス 77"/>
            <p:cNvSpPr txBox="1"/>
            <p:nvPr/>
          </p:nvSpPr>
          <p:spPr>
            <a:xfrm>
              <a:off x="6107599" y="1625977"/>
              <a:ext cx="633205" cy="369332"/>
            </a:xfrm>
            <a:prstGeom prst="rect">
              <a:avLst/>
            </a:prstGeom>
            <a:noFill/>
          </p:spPr>
          <p:txBody>
            <a:bodyPr wrap="square" rtlCol="0">
              <a:spAutoFit/>
            </a:bodyPr>
            <a:lstStyle/>
            <a:p>
              <a:r>
                <a:rPr kumimoji="1" lang="en-US" altLang="ja-JP" dirty="0" smtClean="0"/>
                <a:t>.</a:t>
              </a:r>
              <a:r>
                <a:rPr lang="en-US" altLang="ja-JP" dirty="0" smtClean="0"/>
                <a:t>78</a:t>
              </a:r>
              <a:endParaRPr kumimoji="1" lang="ja-JP" altLang="en-US" dirty="0"/>
            </a:p>
          </p:txBody>
        </p:sp>
        <p:sp>
          <p:nvSpPr>
            <p:cNvPr id="79" name="テキスト ボックス 78"/>
            <p:cNvSpPr txBox="1"/>
            <p:nvPr/>
          </p:nvSpPr>
          <p:spPr>
            <a:xfrm>
              <a:off x="5474397" y="2384785"/>
              <a:ext cx="633205" cy="369332"/>
            </a:xfrm>
            <a:prstGeom prst="rect">
              <a:avLst/>
            </a:prstGeom>
            <a:noFill/>
          </p:spPr>
          <p:txBody>
            <a:bodyPr wrap="square" rtlCol="0">
              <a:spAutoFit/>
            </a:bodyPr>
            <a:lstStyle/>
            <a:p>
              <a:r>
                <a:rPr kumimoji="1" lang="en-US" altLang="ja-JP" dirty="0" smtClean="0"/>
                <a:t>-.</a:t>
              </a:r>
              <a:r>
                <a:rPr lang="en-US" altLang="ja-JP" dirty="0" smtClean="0"/>
                <a:t>43</a:t>
              </a:r>
              <a:endParaRPr kumimoji="1" lang="ja-JP" altLang="en-US" dirty="0"/>
            </a:p>
          </p:txBody>
        </p:sp>
        <p:sp>
          <p:nvSpPr>
            <p:cNvPr id="80" name="テキスト ボックス 79"/>
            <p:cNvSpPr txBox="1"/>
            <p:nvPr/>
          </p:nvSpPr>
          <p:spPr>
            <a:xfrm>
              <a:off x="6060912" y="2222212"/>
              <a:ext cx="633205" cy="369332"/>
            </a:xfrm>
            <a:prstGeom prst="rect">
              <a:avLst/>
            </a:prstGeom>
            <a:noFill/>
          </p:spPr>
          <p:txBody>
            <a:bodyPr wrap="square" rtlCol="0">
              <a:spAutoFit/>
            </a:bodyPr>
            <a:lstStyle/>
            <a:p>
              <a:r>
                <a:rPr kumimoji="1" lang="en-US" altLang="ja-JP" dirty="0" smtClean="0"/>
                <a:t>.</a:t>
              </a:r>
              <a:r>
                <a:rPr lang="en-US" altLang="ja-JP" dirty="0" smtClean="0"/>
                <a:t>67</a:t>
              </a:r>
              <a:endParaRPr kumimoji="1" lang="ja-JP" altLang="en-US" dirty="0"/>
            </a:p>
          </p:txBody>
        </p:sp>
        <p:sp>
          <p:nvSpPr>
            <p:cNvPr id="81" name="テキスト ボックス 80"/>
            <p:cNvSpPr txBox="1"/>
            <p:nvPr/>
          </p:nvSpPr>
          <p:spPr>
            <a:xfrm>
              <a:off x="4274717" y="3245174"/>
              <a:ext cx="633205" cy="369332"/>
            </a:xfrm>
            <a:prstGeom prst="rect">
              <a:avLst/>
            </a:prstGeom>
            <a:noFill/>
          </p:spPr>
          <p:txBody>
            <a:bodyPr wrap="square" rtlCol="0">
              <a:spAutoFit/>
            </a:bodyPr>
            <a:lstStyle/>
            <a:p>
              <a:r>
                <a:rPr kumimoji="1" lang="en-US" altLang="ja-JP" dirty="0" smtClean="0"/>
                <a:t>-.04</a:t>
              </a:r>
              <a:endParaRPr kumimoji="1" lang="ja-JP" altLang="en-US" dirty="0"/>
            </a:p>
          </p:txBody>
        </p:sp>
        <p:sp>
          <p:nvSpPr>
            <p:cNvPr id="82" name="テキスト ボックス 81"/>
            <p:cNvSpPr txBox="1"/>
            <p:nvPr/>
          </p:nvSpPr>
          <p:spPr>
            <a:xfrm>
              <a:off x="4157619" y="1724538"/>
              <a:ext cx="633205" cy="369332"/>
            </a:xfrm>
            <a:prstGeom prst="rect">
              <a:avLst/>
            </a:prstGeom>
            <a:noFill/>
          </p:spPr>
          <p:txBody>
            <a:bodyPr wrap="square" rtlCol="0">
              <a:spAutoFit/>
            </a:bodyPr>
            <a:lstStyle/>
            <a:p>
              <a:r>
                <a:rPr lang="en-US" altLang="ja-JP" dirty="0" smtClean="0"/>
                <a:t>.05</a:t>
              </a:r>
              <a:endParaRPr kumimoji="1" lang="ja-JP" altLang="en-US" dirty="0"/>
            </a:p>
          </p:txBody>
        </p:sp>
      </p:grpSp>
      <p:sp>
        <p:nvSpPr>
          <p:cNvPr id="89" name="角丸四角形 88"/>
          <p:cNvSpPr/>
          <p:nvPr/>
        </p:nvSpPr>
        <p:spPr>
          <a:xfrm>
            <a:off x="10272452" y="4057039"/>
            <a:ext cx="1790164" cy="958691"/>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smtClean="0"/>
              <a:t>適合度は良いとは言えない</a:t>
            </a:r>
            <a:endParaRPr kumimoji="1" lang="ja-JP" altLang="en-US" dirty="0"/>
          </a:p>
        </p:txBody>
      </p:sp>
      <p:pic>
        <p:nvPicPr>
          <p:cNvPr id="101" name="図 100" descr="画面の領域"/>
          <p:cNvPicPr>
            <a:picLocks noChangeAspect="1"/>
          </p:cNvPicPr>
          <p:nvPr/>
        </p:nvPicPr>
        <p:blipFill rotWithShape="1">
          <a:blip r:embed="rId2">
            <a:extLst>
              <a:ext uri="{28A0092B-C50C-407E-A947-70E740481C1C}">
                <a14:useLocalDpi xmlns:a14="http://schemas.microsoft.com/office/drawing/2010/main" val="0"/>
              </a:ext>
            </a:extLst>
          </a:blip>
          <a:srcRect b="52725"/>
          <a:stretch/>
        </p:blipFill>
        <p:spPr>
          <a:xfrm>
            <a:off x="510858" y="3913084"/>
            <a:ext cx="3344835" cy="2119137"/>
          </a:xfrm>
          <a:prstGeom prst="rect">
            <a:avLst/>
          </a:prstGeom>
        </p:spPr>
      </p:pic>
      <p:pic>
        <p:nvPicPr>
          <p:cNvPr id="102" name="図 101" descr="画面の領域"/>
          <p:cNvPicPr>
            <a:picLocks noChangeAspect="1"/>
          </p:cNvPicPr>
          <p:nvPr/>
        </p:nvPicPr>
        <p:blipFill rotWithShape="1">
          <a:blip r:embed="rId2">
            <a:extLst>
              <a:ext uri="{28A0092B-C50C-407E-A947-70E740481C1C}">
                <a14:useLocalDpi xmlns:a14="http://schemas.microsoft.com/office/drawing/2010/main" val="0"/>
              </a:ext>
            </a:extLst>
          </a:blip>
          <a:srcRect t="47713" b="24387"/>
          <a:stretch/>
        </p:blipFill>
        <p:spPr>
          <a:xfrm>
            <a:off x="3873318" y="3894440"/>
            <a:ext cx="3534268" cy="1241910"/>
          </a:xfrm>
          <a:prstGeom prst="rect">
            <a:avLst/>
          </a:prstGeom>
        </p:spPr>
      </p:pic>
      <p:pic>
        <p:nvPicPr>
          <p:cNvPr id="103" name="図 102" descr="画面の領域"/>
          <p:cNvPicPr>
            <a:picLocks noChangeAspect="1"/>
          </p:cNvPicPr>
          <p:nvPr/>
        </p:nvPicPr>
        <p:blipFill rotWithShape="1">
          <a:blip r:embed="rId3">
            <a:extLst>
              <a:ext uri="{28A0092B-C50C-407E-A947-70E740481C1C}">
                <a14:useLocalDpi xmlns:a14="http://schemas.microsoft.com/office/drawing/2010/main" val="0"/>
              </a:ext>
            </a:extLst>
          </a:blip>
          <a:srcRect t="43043" b="38731"/>
          <a:stretch/>
        </p:blipFill>
        <p:spPr>
          <a:xfrm>
            <a:off x="3869900" y="5102671"/>
            <a:ext cx="3206404" cy="1161535"/>
          </a:xfrm>
          <a:prstGeom prst="rect">
            <a:avLst/>
          </a:prstGeom>
        </p:spPr>
      </p:pic>
      <p:pic>
        <p:nvPicPr>
          <p:cNvPr id="104" name="図 103" descr="画面の領域"/>
          <p:cNvPicPr>
            <a:picLocks noChangeAspect="1"/>
          </p:cNvPicPr>
          <p:nvPr/>
        </p:nvPicPr>
        <p:blipFill rotWithShape="1">
          <a:blip r:embed="rId3">
            <a:extLst>
              <a:ext uri="{28A0092B-C50C-407E-A947-70E740481C1C}">
                <a14:useLocalDpi xmlns:a14="http://schemas.microsoft.com/office/drawing/2010/main" val="0"/>
              </a:ext>
            </a:extLst>
          </a:blip>
          <a:srcRect t="61398" b="16628"/>
          <a:stretch/>
        </p:blipFill>
        <p:spPr>
          <a:xfrm>
            <a:off x="6774381" y="4402455"/>
            <a:ext cx="3166789" cy="1400432"/>
          </a:xfrm>
          <a:prstGeom prst="rect">
            <a:avLst/>
          </a:prstGeom>
        </p:spPr>
      </p:pic>
      <p:sp>
        <p:nvSpPr>
          <p:cNvPr id="3" name="角丸四角形 2"/>
          <p:cNvSpPr/>
          <p:nvPr/>
        </p:nvSpPr>
        <p:spPr>
          <a:xfrm>
            <a:off x="1759200" y="4149176"/>
            <a:ext cx="549788" cy="409474"/>
          </a:xfrm>
          <a:prstGeom prst="roundRect">
            <a:avLst/>
          </a:prstGeom>
          <a:noFill/>
          <a:ln w="12700" cap="flat" cmpd="sng" algn="ctr">
            <a:solidFill>
              <a:srgbClr val="FF0000"/>
            </a:solidFill>
            <a:prstDash val="solid"/>
            <a:miter lim="800000"/>
          </a:ln>
          <a:effectLst/>
        </p:spPr>
        <p:txBody>
          <a:bodyPr rtlCol="0" anchor="ctr"/>
          <a:lstStyle/>
          <a:p>
            <a:pPr marL="0" marR="0" indent="0" algn="ctr" defTabSz="914400" eaLnBrk="1" fontAlgn="auto" latinLnBrk="0" hangingPunct="1">
              <a:lnSpc>
                <a:spcPct val="100000"/>
              </a:lnSpc>
              <a:spcBef>
                <a:spcPts val="0"/>
              </a:spcBef>
              <a:spcAft>
                <a:spcPts val="0"/>
              </a:spcAft>
              <a:buClrTx/>
              <a:buSzTx/>
              <a:buFontTx/>
              <a:buNone/>
              <a:tabLst/>
            </a:pPr>
            <a:endParaRPr kumimoji="0" lang="ja-JP" altLang="en-US" sz="1800" b="0" i="0" u="none" strike="noStrike" kern="0" cap="none" spc="0" normalizeH="0" baseline="0" noProof="0" smtClean="0">
              <a:ln>
                <a:noFill/>
              </a:ln>
              <a:solidFill>
                <a:prstClr val="white"/>
              </a:solidFill>
              <a:effectLst/>
              <a:uLnTx/>
              <a:uFillTx/>
              <a:latin typeface="Calibri" panose="020F0502020204030204"/>
              <a:ea typeface="ＭＳ Ｐゴシック" panose="020B0600070205080204" pitchFamily="50" charset="-128"/>
              <a:cs typeface="+mn-cs"/>
            </a:endParaRPr>
          </a:p>
        </p:txBody>
      </p:sp>
      <p:sp>
        <p:nvSpPr>
          <p:cNvPr id="105" name="角丸四角形 104"/>
          <p:cNvSpPr/>
          <p:nvPr/>
        </p:nvSpPr>
        <p:spPr>
          <a:xfrm>
            <a:off x="2742965" y="4136639"/>
            <a:ext cx="364875" cy="409474"/>
          </a:xfrm>
          <a:prstGeom prst="roundRect">
            <a:avLst/>
          </a:prstGeom>
          <a:noFill/>
          <a:ln w="12700" cap="flat" cmpd="sng" algn="ctr">
            <a:solidFill>
              <a:srgbClr val="FF0000"/>
            </a:solidFill>
            <a:prstDash val="solid"/>
            <a:miter lim="800000"/>
          </a:ln>
          <a:effectLst/>
        </p:spPr>
        <p:txBody>
          <a:bodyPr rtlCol="0" anchor="ctr"/>
          <a:lstStyle/>
          <a:p>
            <a:pPr marL="0" marR="0" indent="0" algn="ctr" defTabSz="914400" eaLnBrk="1" fontAlgn="auto" latinLnBrk="0" hangingPunct="1">
              <a:lnSpc>
                <a:spcPct val="100000"/>
              </a:lnSpc>
              <a:spcBef>
                <a:spcPts val="0"/>
              </a:spcBef>
              <a:spcAft>
                <a:spcPts val="0"/>
              </a:spcAft>
              <a:buClrTx/>
              <a:buSzTx/>
              <a:buFontTx/>
              <a:buNone/>
              <a:tabLst/>
            </a:pPr>
            <a:endParaRPr kumimoji="0" lang="ja-JP" altLang="en-US" sz="1800" b="0" i="0" u="none" strike="noStrike" kern="0" cap="none" spc="0" normalizeH="0" baseline="0" noProof="0" smtClean="0">
              <a:ln>
                <a:noFill/>
              </a:ln>
              <a:solidFill>
                <a:prstClr val="white"/>
              </a:solidFill>
              <a:effectLst/>
              <a:uLnTx/>
              <a:uFillTx/>
              <a:latin typeface="Calibri" panose="020F0502020204030204"/>
              <a:ea typeface="ＭＳ Ｐゴシック" panose="020B0600070205080204" pitchFamily="50" charset="-128"/>
              <a:cs typeface="+mn-cs"/>
            </a:endParaRPr>
          </a:p>
        </p:txBody>
      </p:sp>
      <p:sp>
        <p:nvSpPr>
          <p:cNvPr id="106" name="角丸四角形 105"/>
          <p:cNvSpPr/>
          <p:nvPr/>
        </p:nvSpPr>
        <p:spPr>
          <a:xfrm>
            <a:off x="3111040" y="4108800"/>
            <a:ext cx="750497" cy="409474"/>
          </a:xfrm>
          <a:prstGeom prst="roundRect">
            <a:avLst/>
          </a:prstGeom>
          <a:noFill/>
          <a:ln w="12700" cap="flat" cmpd="sng" algn="ctr">
            <a:solidFill>
              <a:srgbClr val="FF0000"/>
            </a:solidFill>
            <a:prstDash val="solid"/>
            <a:miter lim="800000"/>
          </a:ln>
          <a:effectLst/>
        </p:spPr>
        <p:txBody>
          <a:bodyPr rtlCol="0" anchor="ctr"/>
          <a:lstStyle/>
          <a:p>
            <a:pPr marL="0" marR="0" indent="0" algn="ctr" defTabSz="914400" eaLnBrk="1" fontAlgn="auto" latinLnBrk="0" hangingPunct="1">
              <a:lnSpc>
                <a:spcPct val="100000"/>
              </a:lnSpc>
              <a:spcBef>
                <a:spcPts val="0"/>
              </a:spcBef>
              <a:spcAft>
                <a:spcPts val="0"/>
              </a:spcAft>
              <a:buClrTx/>
              <a:buSzTx/>
              <a:buFontTx/>
              <a:buNone/>
              <a:tabLst/>
            </a:pPr>
            <a:endParaRPr kumimoji="0" lang="ja-JP" altLang="en-US" sz="1800" b="0" i="0" u="none" strike="noStrike" kern="0" cap="none" spc="0" normalizeH="0" baseline="0" noProof="0" smtClean="0">
              <a:ln>
                <a:noFill/>
              </a:ln>
              <a:solidFill>
                <a:prstClr val="white"/>
              </a:solidFill>
              <a:effectLst/>
              <a:uLnTx/>
              <a:uFillTx/>
              <a:latin typeface="Calibri" panose="020F0502020204030204"/>
              <a:ea typeface="ＭＳ Ｐゴシック" panose="020B0600070205080204" pitchFamily="50" charset="-128"/>
              <a:cs typeface="+mn-cs"/>
            </a:endParaRPr>
          </a:p>
        </p:txBody>
      </p:sp>
      <p:sp>
        <p:nvSpPr>
          <p:cNvPr id="107" name="角丸四角形 106"/>
          <p:cNvSpPr/>
          <p:nvPr/>
        </p:nvSpPr>
        <p:spPr>
          <a:xfrm>
            <a:off x="1688365" y="5273964"/>
            <a:ext cx="313087" cy="409474"/>
          </a:xfrm>
          <a:prstGeom prst="roundRect">
            <a:avLst/>
          </a:prstGeom>
          <a:noFill/>
          <a:ln w="12700" cap="flat" cmpd="sng" algn="ctr">
            <a:solidFill>
              <a:srgbClr val="FF0000"/>
            </a:solidFill>
            <a:prstDash val="solid"/>
            <a:miter lim="800000"/>
          </a:ln>
          <a:effectLst/>
        </p:spPr>
        <p:txBody>
          <a:bodyPr rtlCol="0" anchor="ctr"/>
          <a:lstStyle/>
          <a:p>
            <a:pPr marL="0" marR="0" indent="0" algn="ctr" defTabSz="914400" eaLnBrk="1" fontAlgn="auto" latinLnBrk="0" hangingPunct="1">
              <a:lnSpc>
                <a:spcPct val="100000"/>
              </a:lnSpc>
              <a:spcBef>
                <a:spcPts val="0"/>
              </a:spcBef>
              <a:spcAft>
                <a:spcPts val="0"/>
              </a:spcAft>
              <a:buClrTx/>
              <a:buSzTx/>
              <a:buFontTx/>
              <a:buNone/>
              <a:tabLst/>
            </a:pPr>
            <a:endParaRPr kumimoji="0" lang="ja-JP" altLang="en-US" sz="1800" b="0" i="0" u="none" strike="noStrike" kern="0" cap="none" spc="0" normalizeH="0" baseline="0" noProof="0" smtClean="0">
              <a:ln>
                <a:noFill/>
              </a:ln>
              <a:solidFill>
                <a:prstClr val="white"/>
              </a:solidFill>
              <a:effectLst/>
              <a:uLnTx/>
              <a:uFillTx/>
              <a:latin typeface="Calibri" panose="020F0502020204030204"/>
              <a:ea typeface="ＭＳ Ｐゴシック" panose="020B0600070205080204" pitchFamily="50" charset="-128"/>
              <a:cs typeface="+mn-cs"/>
            </a:endParaRPr>
          </a:p>
        </p:txBody>
      </p:sp>
      <p:sp>
        <p:nvSpPr>
          <p:cNvPr id="108" name="角丸四角形 107"/>
          <p:cNvSpPr/>
          <p:nvPr/>
        </p:nvSpPr>
        <p:spPr>
          <a:xfrm>
            <a:off x="2019648" y="5262230"/>
            <a:ext cx="377563" cy="409474"/>
          </a:xfrm>
          <a:prstGeom prst="roundRect">
            <a:avLst/>
          </a:prstGeom>
          <a:noFill/>
          <a:ln w="12700" cap="flat" cmpd="sng" algn="ctr">
            <a:solidFill>
              <a:srgbClr val="FF0000"/>
            </a:solidFill>
            <a:prstDash val="solid"/>
            <a:miter lim="800000"/>
          </a:ln>
          <a:effectLst/>
        </p:spPr>
        <p:txBody>
          <a:bodyPr rtlCol="0" anchor="ctr"/>
          <a:lstStyle/>
          <a:p>
            <a:pPr marL="0" marR="0" indent="0" algn="ctr" defTabSz="914400" eaLnBrk="1" fontAlgn="auto" latinLnBrk="0" hangingPunct="1">
              <a:lnSpc>
                <a:spcPct val="100000"/>
              </a:lnSpc>
              <a:spcBef>
                <a:spcPts val="0"/>
              </a:spcBef>
              <a:spcAft>
                <a:spcPts val="0"/>
              </a:spcAft>
              <a:buClrTx/>
              <a:buSzTx/>
              <a:buFontTx/>
              <a:buNone/>
              <a:tabLst/>
            </a:pPr>
            <a:endParaRPr kumimoji="0" lang="ja-JP" altLang="en-US" sz="1800" b="0" i="0" u="none" strike="noStrike" kern="0" cap="none" spc="0" normalizeH="0" baseline="0" noProof="0" smtClean="0">
              <a:ln>
                <a:noFill/>
              </a:ln>
              <a:solidFill>
                <a:prstClr val="white"/>
              </a:solidFill>
              <a:effectLst/>
              <a:uLnTx/>
              <a:uFillTx/>
              <a:latin typeface="Calibri" panose="020F0502020204030204"/>
              <a:ea typeface="ＭＳ Ｐゴシック" panose="020B0600070205080204" pitchFamily="50" charset="-128"/>
              <a:cs typeface="+mn-cs"/>
            </a:endParaRPr>
          </a:p>
        </p:txBody>
      </p:sp>
      <p:sp>
        <p:nvSpPr>
          <p:cNvPr id="109" name="角丸四角形 108"/>
          <p:cNvSpPr/>
          <p:nvPr/>
        </p:nvSpPr>
        <p:spPr>
          <a:xfrm>
            <a:off x="4654869" y="5495541"/>
            <a:ext cx="549788" cy="409474"/>
          </a:xfrm>
          <a:prstGeom prst="roundRect">
            <a:avLst/>
          </a:prstGeom>
          <a:noFill/>
          <a:ln w="12700" cap="flat" cmpd="sng" algn="ctr">
            <a:solidFill>
              <a:srgbClr val="FF0000"/>
            </a:solidFill>
            <a:prstDash val="solid"/>
            <a:miter lim="800000"/>
          </a:ln>
          <a:effectLst/>
        </p:spPr>
        <p:txBody>
          <a:bodyPr rtlCol="0" anchor="ctr"/>
          <a:lstStyle/>
          <a:p>
            <a:pPr marL="0" marR="0" indent="0" algn="ctr" defTabSz="914400" eaLnBrk="1" fontAlgn="auto" latinLnBrk="0" hangingPunct="1">
              <a:lnSpc>
                <a:spcPct val="100000"/>
              </a:lnSpc>
              <a:spcBef>
                <a:spcPts val="0"/>
              </a:spcBef>
              <a:spcAft>
                <a:spcPts val="0"/>
              </a:spcAft>
              <a:buClrTx/>
              <a:buSzTx/>
              <a:buFontTx/>
              <a:buNone/>
              <a:tabLst/>
            </a:pPr>
            <a:endParaRPr kumimoji="0" lang="ja-JP" altLang="en-US" sz="1800" b="0" i="0" u="none" strike="noStrike" kern="0" cap="none" spc="0" normalizeH="0" baseline="0" noProof="0" smtClean="0">
              <a:ln>
                <a:noFill/>
              </a:ln>
              <a:solidFill>
                <a:prstClr val="white"/>
              </a:solidFill>
              <a:effectLst/>
              <a:uLnTx/>
              <a:uFillTx/>
              <a:latin typeface="Calibri" panose="020F0502020204030204"/>
              <a:ea typeface="ＭＳ Ｐゴシック" panose="020B0600070205080204" pitchFamily="50" charset="-128"/>
              <a:cs typeface="+mn-cs"/>
            </a:endParaRPr>
          </a:p>
        </p:txBody>
      </p:sp>
      <p:sp>
        <p:nvSpPr>
          <p:cNvPr id="110" name="角丸四角形 109"/>
          <p:cNvSpPr/>
          <p:nvPr/>
        </p:nvSpPr>
        <p:spPr>
          <a:xfrm>
            <a:off x="6144329" y="4231396"/>
            <a:ext cx="549788" cy="904953"/>
          </a:xfrm>
          <a:prstGeom prst="roundRect">
            <a:avLst/>
          </a:prstGeom>
          <a:noFill/>
          <a:ln w="12700" cap="flat" cmpd="sng" algn="ctr">
            <a:solidFill>
              <a:srgbClr val="FF0000"/>
            </a:solidFill>
            <a:prstDash val="solid"/>
            <a:miter lim="800000"/>
          </a:ln>
          <a:effectLst/>
        </p:spPr>
        <p:txBody>
          <a:bodyPr rtlCol="0" anchor="ctr"/>
          <a:lstStyle/>
          <a:p>
            <a:pPr marL="0" marR="0" indent="0" algn="ctr" defTabSz="914400" eaLnBrk="1" fontAlgn="auto" latinLnBrk="0" hangingPunct="1">
              <a:lnSpc>
                <a:spcPct val="100000"/>
              </a:lnSpc>
              <a:spcBef>
                <a:spcPts val="0"/>
              </a:spcBef>
              <a:spcAft>
                <a:spcPts val="0"/>
              </a:spcAft>
              <a:buClrTx/>
              <a:buSzTx/>
              <a:buFontTx/>
              <a:buNone/>
              <a:tabLst/>
            </a:pPr>
            <a:endParaRPr kumimoji="0" lang="ja-JP" altLang="en-US" sz="1800" b="0" i="0" u="none" strike="noStrike" kern="0" cap="none" spc="0" normalizeH="0" baseline="0" noProof="0" smtClean="0">
              <a:ln>
                <a:noFill/>
              </a:ln>
              <a:solidFill>
                <a:prstClr val="white"/>
              </a:solidFill>
              <a:effectLst/>
              <a:uLnTx/>
              <a:uFillTx/>
              <a:latin typeface="Calibri" panose="020F0502020204030204"/>
              <a:ea typeface="ＭＳ Ｐゴシック" panose="020B0600070205080204" pitchFamily="50" charset="-128"/>
              <a:cs typeface="+mn-cs"/>
            </a:endParaRPr>
          </a:p>
        </p:txBody>
      </p:sp>
      <p:sp>
        <p:nvSpPr>
          <p:cNvPr id="111" name="角丸四角形 110"/>
          <p:cNvSpPr/>
          <p:nvPr/>
        </p:nvSpPr>
        <p:spPr>
          <a:xfrm>
            <a:off x="4693495" y="4231397"/>
            <a:ext cx="459469" cy="922518"/>
          </a:xfrm>
          <a:prstGeom prst="roundRect">
            <a:avLst/>
          </a:prstGeom>
          <a:noFill/>
          <a:ln w="12700" cap="flat" cmpd="sng" algn="ctr">
            <a:solidFill>
              <a:srgbClr val="FF0000"/>
            </a:solidFill>
            <a:prstDash val="solid"/>
            <a:miter lim="800000"/>
          </a:ln>
          <a:effectLst/>
        </p:spPr>
        <p:txBody>
          <a:bodyPr rtlCol="0" anchor="ctr"/>
          <a:lstStyle/>
          <a:p>
            <a:pPr marL="0" marR="0" indent="0" algn="ctr" defTabSz="914400" eaLnBrk="1" fontAlgn="auto" latinLnBrk="0" hangingPunct="1">
              <a:lnSpc>
                <a:spcPct val="100000"/>
              </a:lnSpc>
              <a:spcBef>
                <a:spcPts val="0"/>
              </a:spcBef>
              <a:spcAft>
                <a:spcPts val="0"/>
              </a:spcAft>
              <a:buClrTx/>
              <a:buSzTx/>
              <a:buFontTx/>
              <a:buNone/>
              <a:tabLst/>
            </a:pPr>
            <a:endParaRPr kumimoji="0" lang="ja-JP" altLang="en-US" sz="1800" b="0" i="0" u="none" strike="noStrike" kern="0" cap="none" spc="0" normalizeH="0" baseline="0" noProof="0" smtClean="0">
              <a:ln>
                <a:noFill/>
              </a:ln>
              <a:solidFill>
                <a:prstClr val="white"/>
              </a:solidFill>
              <a:effectLst/>
              <a:uLnTx/>
              <a:uFillTx/>
              <a:latin typeface="Calibri" panose="020F0502020204030204"/>
              <a:ea typeface="ＭＳ Ｐゴシック" panose="020B0600070205080204" pitchFamily="50" charset="-128"/>
              <a:cs typeface="+mn-cs"/>
            </a:endParaRPr>
          </a:p>
        </p:txBody>
      </p:sp>
      <p:sp>
        <p:nvSpPr>
          <p:cNvPr id="112" name="角丸四角形 111"/>
          <p:cNvSpPr/>
          <p:nvPr/>
        </p:nvSpPr>
        <p:spPr>
          <a:xfrm>
            <a:off x="9350670" y="4816459"/>
            <a:ext cx="549788" cy="409474"/>
          </a:xfrm>
          <a:prstGeom prst="roundRect">
            <a:avLst/>
          </a:prstGeom>
          <a:noFill/>
          <a:ln w="12700" cap="flat" cmpd="sng" algn="ctr">
            <a:solidFill>
              <a:srgbClr val="FF0000"/>
            </a:solidFill>
            <a:prstDash val="solid"/>
            <a:miter lim="800000"/>
          </a:ln>
          <a:effectLst/>
        </p:spPr>
        <p:txBody>
          <a:bodyPr rtlCol="0" anchor="ctr"/>
          <a:lstStyle/>
          <a:p>
            <a:pPr marL="0" marR="0" indent="0" algn="ctr" defTabSz="914400" eaLnBrk="1" fontAlgn="auto" latinLnBrk="0" hangingPunct="1">
              <a:lnSpc>
                <a:spcPct val="100000"/>
              </a:lnSpc>
              <a:spcBef>
                <a:spcPts val="0"/>
              </a:spcBef>
              <a:spcAft>
                <a:spcPts val="0"/>
              </a:spcAft>
              <a:buClrTx/>
              <a:buSzTx/>
              <a:buFontTx/>
              <a:buNone/>
              <a:tabLst/>
            </a:pPr>
            <a:endParaRPr kumimoji="0" lang="ja-JP" altLang="en-US" sz="1800" b="0" i="0" u="none" strike="noStrike" kern="0" cap="none" spc="0" normalizeH="0" baseline="0" noProof="0" smtClean="0">
              <a:ln>
                <a:noFill/>
              </a:ln>
              <a:solidFill>
                <a:prstClr val="white"/>
              </a:solidFill>
              <a:effectLst/>
              <a:uLnTx/>
              <a:uFillTx/>
              <a:latin typeface="Calibri" panose="020F0502020204030204"/>
              <a:ea typeface="ＭＳ Ｐゴシック" panose="020B0600070205080204" pitchFamily="50" charset="-128"/>
              <a:cs typeface="+mn-cs"/>
            </a:endParaRPr>
          </a:p>
        </p:txBody>
      </p:sp>
      <p:sp>
        <p:nvSpPr>
          <p:cNvPr id="113" name="角丸四角形 112"/>
          <p:cNvSpPr/>
          <p:nvPr/>
        </p:nvSpPr>
        <p:spPr>
          <a:xfrm>
            <a:off x="7628374" y="4816459"/>
            <a:ext cx="549788" cy="398542"/>
          </a:xfrm>
          <a:prstGeom prst="roundRect">
            <a:avLst/>
          </a:prstGeom>
          <a:noFill/>
          <a:ln w="12700" cap="flat" cmpd="sng" algn="ctr">
            <a:solidFill>
              <a:srgbClr val="FF0000"/>
            </a:solidFill>
            <a:prstDash val="solid"/>
            <a:miter lim="800000"/>
          </a:ln>
          <a:effectLst/>
        </p:spPr>
        <p:txBody>
          <a:bodyPr rtlCol="0" anchor="ctr"/>
          <a:lstStyle/>
          <a:p>
            <a:pPr marL="0" marR="0" indent="0" algn="ctr" defTabSz="914400" eaLnBrk="1" fontAlgn="auto" latinLnBrk="0" hangingPunct="1">
              <a:lnSpc>
                <a:spcPct val="100000"/>
              </a:lnSpc>
              <a:spcBef>
                <a:spcPts val="0"/>
              </a:spcBef>
              <a:spcAft>
                <a:spcPts val="0"/>
              </a:spcAft>
              <a:buClrTx/>
              <a:buSzTx/>
              <a:buFontTx/>
              <a:buNone/>
              <a:tabLst/>
            </a:pPr>
            <a:endParaRPr kumimoji="0" lang="ja-JP" altLang="en-US" sz="1800" b="0" i="0" u="none" strike="noStrike" kern="0" cap="none" spc="0" normalizeH="0" baseline="0" noProof="0" smtClean="0">
              <a:ln>
                <a:noFill/>
              </a:ln>
              <a:solidFill>
                <a:prstClr val="white"/>
              </a:solidFill>
              <a:effectLst/>
              <a:uLnTx/>
              <a:uFillTx/>
              <a:latin typeface="Calibri" panose="020F0502020204030204"/>
              <a:ea typeface="ＭＳ Ｐゴシック" panose="020B0600070205080204" pitchFamily="50" charset="-128"/>
              <a:cs typeface="+mn-cs"/>
            </a:endParaRPr>
          </a:p>
        </p:txBody>
      </p:sp>
    </p:spTree>
    <p:extLst>
      <p:ext uri="{BB962C8B-B14F-4D97-AF65-F5344CB8AC3E}">
        <p14:creationId xmlns:p14="http://schemas.microsoft.com/office/powerpoint/2010/main" val="1836753387"/>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fld id="{F46A3120-87D5-48FE-95FF-B9D32DB3470B}" type="slidenum">
              <a:rPr kumimoji="1" lang="ja-JP" altLang="en-US" smtClean="0"/>
              <a:t>54</a:t>
            </a:fld>
            <a:endParaRPr kumimoji="1" lang="ja-JP" altLang="en-US"/>
          </a:p>
        </p:txBody>
      </p:sp>
      <p:sp>
        <p:nvSpPr>
          <p:cNvPr id="39" name="テキスト ボックス 38"/>
          <p:cNvSpPr txBox="1"/>
          <p:nvPr/>
        </p:nvSpPr>
        <p:spPr>
          <a:xfrm>
            <a:off x="73058" y="124399"/>
            <a:ext cx="3805079" cy="461665"/>
          </a:xfrm>
          <a:prstGeom prst="rect">
            <a:avLst/>
          </a:prstGeom>
          <a:noFill/>
        </p:spPr>
        <p:txBody>
          <a:bodyPr wrap="square" rtlCol="0">
            <a:spAutoFit/>
          </a:bodyPr>
          <a:lstStyle/>
          <a:p>
            <a:pPr algn="ctr"/>
            <a:r>
              <a:rPr lang="ja-JP" altLang="en-US" sz="2400" dirty="0" smtClean="0">
                <a:solidFill>
                  <a:schemeClr val="tx2"/>
                </a:solidFill>
              </a:rPr>
              <a:t>（</a:t>
            </a:r>
            <a:r>
              <a:rPr lang="en-US" altLang="ja-JP" sz="2400" dirty="0" smtClean="0">
                <a:solidFill>
                  <a:schemeClr val="tx2"/>
                </a:solidFill>
              </a:rPr>
              <a:t>D</a:t>
            </a:r>
            <a:r>
              <a:rPr lang="ja-JP" altLang="en-US" sz="2400" dirty="0" smtClean="0">
                <a:solidFill>
                  <a:schemeClr val="tx2"/>
                </a:solidFill>
              </a:rPr>
              <a:t>）自社</a:t>
            </a:r>
            <a:r>
              <a:rPr lang="ja-JP" altLang="en-US" sz="2400" dirty="0">
                <a:solidFill>
                  <a:schemeClr val="tx2"/>
                </a:solidFill>
              </a:rPr>
              <a:t>商品並列商品</a:t>
            </a:r>
            <a:r>
              <a:rPr lang="ja-JP" altLang="en-US" sz="2400" dirty="0" smtClean="0">
                <a:solidFill>
                  <a:schemeClr val="tx2"/>
                </a:solidFill>
              </a:rPr>
              <a:t>紹介</a:t>
            </a:r>
            <a:endParaRPr lang="ja-JP" altLang="en-US" sz="2400" dirty="0">
              <a:solidFill>
                <a:schemeClr val="tx2"/>
              </a:solidFill>
            </a:endParaRPr>
          </a:p>
        </p:txBody>
      </p:sp>
      <p:grpSp>
        <p:nvGrpSpPr>
          <p:cNvPr id="34" name="グループ化 33"/>
          <p:cNvGrpSpPr/>
          <p:nvPr/>
        </p:nvGrpSpPr>
        <p:grpSpPr>
          <a:xfrm>
            <a:off x="547257" y="916727"/>
            <a:ext cx="7493534" cy="2646535"/>
            <a:chOff x="547257" y="916727"/>
            <a:chExt cx="7493534" cy="2646535"/>
          </a:xfrm>
        </p:grpSpPr>
        <p:cxnSp>
          <p:nvCxnSpPr>
            <p:cNvPr id="35" name="直線矢印コネクタ 34"/>
            <p:cNvCxnSpPr>
              <a:stCxn id="48" idx="1"/>
              <a:endCxn id="49" idx="5"/>
            </p:cNvCxnSpPr>
            <p:nvPr/>
          </p:nvCxnSpPr>
          <p:spPr>
            <a:xfrm flipH="1" flipV="1">
              <a:off x="3921792" y="1736436"/>
              <a:ext cx="1071282" cy="1093144"/>
            </a:xfrm>
            <a:prstGeom prst="straightConnector1">
              <a:avLst/>
            </a:prstGeom>
            <a:ln w="76200">
              <a:solidFill>
                <a:schemeClr val="accent5">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36" name="直線矢印コネクタ 35"/>
            <p:cNvCxnSpPr>
              <a:stCxn id="48" idx="2"/>
              <a:endCxn id="66" idx="6"/>
            </p:cNvCxnSpPr>
            <p:nvPr/>
          </p:nvCxnSpPr>
          <p:spPr>
            <a:xfrm flipH="1">
              <a:off x="4107253" y="3133481"/>
              <a:ext cx="700360" cy="1"/>
            </a:xfrm>
            <a:prstGeom prst="straightConnector1">
              <a:avLst/>
            </a:prstGeom>
            <a:ln w="76200">
              <a:solidFill>
                <a:schemeClr val="accent5">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37" name="直線矢印コネクタ 36"/>
            <p:cNvCxnSpPr>
              <a:stCxn id="48" idx="0"/>
              <a:endCxn id="62" idx="4"/>
            </p:cNvCxnSpPr>
            <p:nvPr/>
          </p:nvCxnSpPr>
          <p:spPr>
            <a:xfrm flipV="1">
              <a:off x="5440818" y="2395706"/>
              <a:ext cx="0" cy="307994"/>
            </a:xfrm>
            <a:prstGeom prst="straightConnector1">
              <a:avLst/>
            </a:prstGeom>
            <a:ln w="76200">
              <a:solidFill>
                <a:schemeClr val="accent5">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38" name="直線矢印コネクタ 37"/>
            <p:cNvCxnSpPr>
              <a:stCxn id="45" idx="3"/>
              <a:endCxn id="49" idx="1"/>
            </p:cNvCxnSpPr>
            <p:nvPr/>
          </p:nvCxnSpPr>
          <p:spPr>
            <a:xfrm flipV="1">
              <a:off x="2190154" y="1128635"/>
              <a:ext cx="836151" cy="64274"/>
            </a:xfrm>
            <a:prstGeom prst="straightConnector1">
              <a:avLst/>
            </a:prstGeom>
            <a:ln w="76200">
              <a:tailEnd type="triangle"/>
            </a:ln>
          </p:spPr>
          <p:style>
            <a:lnRef idx="1">
              <a:schemeClr val="accent1"/>
            </a:lnRef>
            <a:fillRef idx="0">
              <a:schemeClr val="accent1"/>
            </a:fillRef>
            <a:effectRef idx="0">
              <a:schemeClr val="accent1"/>
            </a:effectRef>
            <a:fontRef idx="minor">
              <a:schemeClr val="tx1"/>
            </a:fontRef>
          </p:style>
        </p:cxnSp>
        <p:cxnSp>
          <p:nvCxnSpPr>
            <p:cNvPr id="40" name="直線矢印コネクタ 39"/>
            <p:cNvCxnSpPr>
              <a:stCxn id="49" idx="6"/>
              <a:endCxn id="62" idx="1"/>
            </p:cNvCxnSpPr>
            <p:nvPr/>
          </p:nvCxnSpPr>
          <p:spPr>
            <a:xfrm>
              <a:off x="4107253" y="1432536"/>
              <a:ext cx="885821" cy="229490"/>
            </a:xfrm>
            <a:prstGeom prst="straightConnector1">
              <a:avLst/>
            </a:prstGeom>
            <a:ln w="76200">
              <a:tailEnd type="triangle"/>
            </a:ln>
          </p:spPr>
          <p:style>
            <a:lnRef idx="1">
              <a:schemeClr val="accent1"/>
            </a:lnRef>
            <a:fillRef idx="0">
              <a:schemeClr val="accent1"/>
            </a:fillRef>
            <a:effectRef idx="0">
              <a:schemeClr val="accent1"/>
            </a:effectRef>
            <a:fontRef idx="minor">
              <a:schemeClr val="tx1"/>
            </a:fontRef>
          </p:style>
        </p:cxnSp>
        <p:grpSp>
          <p:nvGrpSpPr>
            <p:cNvPr id="41" name="グループ化 40"/>
            <p:cNvGrpSpPr/>
            <p:nvPr/>
          </p:nvGrpSpPr>
          <p:grpSpPr>
            <a:xfrm>
              <a:off x="547257" y="916727"/>
              <a:ext cx="7493534" cy="2646535"/>
              <a:chOff x="547257" y="916727"/>
              <a:chExt cx="7493534" cy="2646535"/>
            </a:xfrm>
          </p:grpSpPr>
          <p:grpSp>
            <p:nvGrpSpPr>
              <p:cNvPr id="44" name="グループ化 43"/>
              <p:cNvGrpSpPr/>
              <p:nvPr/>
            </p:nvGrpSpPr>
            <p:grpSpPr>
              <a:xfrm>
                <a:off x="735044" y="938648"/>
                <a:ext cx="7305747" cy="2624614"/>
                <a:chOff x="1180684" y="2406822"/>
                <a:chExt cx="9807136" cy="2831388"/>
              </a:xfrm>
            </p:grpSpPr>
            <p:grpSp>
              <p:nvGrpSpPr>
                <p:cNvPr id="47" name="グループ化 46"/>
                <p:cNvGrpSpPr/>
                <p:nvPr/>
              </p:nvGrpSpPr>
              <p:grpSpPr>
                <a:xfrm>
                  <a:off x="2845986" y="2406822"/>
                  <a:ext cx="8141834" cy="2831388"/>
                  <a:chOff x="2814217" y="2388677"/>
                  <a:chExt cx="8141834" cy="2831388"/>
                </a:xfrm>
              </p:grpSpPr>
              <p:grpSp>
                <p:nvGrpSpPr>
                  <p:cNvPr id="51" name="グループ化 50"/>
                  <p:cNvGrpSpPr/>
                  <p:nvPr/>
                </p:nvGrpSpPr>
                <p:grpSpPr>
                  <a:xfrm>
                    <a:off x="2814217" y="2388677"/>
                    <a:ext cx="8141834" cy="2831388"/>
                    <a:chOff x="2814217" y="2388677"/>
                    <a:chExt cx="8141834" cy="2831388"/>
                  </a:xfrm>
                </p:grpSpPr>
                <p:grpSp>
                  <p:nvGrpSpPr>
                    <p:cNvPr id="53" name="グループ化 52"/>
                    <p:cNvGrpSpPr/>
                    <p:nvPr/>
                  </p:nvGrpSpPr>
                  <p:grpSpPr>
                    <a:xfrm>
                      <a:off x="2814217" y="2388677"/>
                      <a:ext cx="8141834" cy="2831388"/>
                      <a:chOff x="2814217" y="2388677"/>
                      <a:chExt cx="8141834" cy="2831388"/>
                    </a:xfrm>
                  </p:grpSpPr>
                  <p:grpSp>
                    <p:nvGrpSpPr>
                      <p:cNvPr id="58" name="グループ化 57"/>
                      <p:cNvGrpSpPr/>
                      <p:nvPr/>
                    </p:nvGrpSpPr>
                    <p:grpSpPr>
                      <a:xfrm>
                        <a:off x="2814217" y="2388677"/>
                        <a:ext cx="2861505" cy="2831388"/>
                        <a:chOff x="2716990" y="2396761"/>
                        <a:chExt cx="2861505" cy="2831388"/>
                      </a:xfrm>
                    </p:grpSpPr>
                    <p:sp>
                      <p:nvSpPr>
                        <p:cNvPr id="65" name="テキスト ボックス 64"/>
                        <p:cNvSpPr txBox="1"/>
                        <p:nvPr/>
                      </p:nvSpPr>
                      <p:spPr>
                        <a:xfrm>
                          <a:off x="2716990" y="2396761"/>
                          <a:ext cx="425002" cy="477054"/>
                        </a:xfrm>
                        <a:prstGeom prst="rect">
                          <a:avLst/>
                        </a:prstGeom>
                        <a:noFill/>
                      </p:spPr>
                      <p:txBody>
                        <a:bodyPr wrap="square" rtlCol="0">
                          <a:spAutoFit/>
                        </a:bodyPr>
                        <a:lstStyle/>
                        <a:p>
                          <a:endParaRPr lang="ja-JP" altLang="en-US" sz="2500" dirty="0">
                            <a:solidFill>
                              <a:srgbClr val="EA506A"/>
                            </a:solidFill>
                          </a:endParaRPr>
                        </a:p>
                      </p:txBody>
                    </p:sp>
                    <p:sp>
                      <p:nvSpPr>
                        <p:cNvPr id="66" name="円/楕円 65"/>
                        <p:cNvSpPr/>
                        <p:nvPr/>
                      </p:nvSpPr>
                      <p:spPr>
                        <a:xfrm>
                          <a:off x="3878484" y="4300870"/>
                          <a:ext cx="1700011" cy="927279"/>
                        </a:xfrm>
                        <a:prstGeom prst="ellipse">
                          <a:avLst/>
                        </a:prstGeom>
                        <a:solidFill>
                          <a:srgbClr val="EEC8CD"/>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400" dirty="0">
                              <a:solidFill>
                                <a:srgbClr val="242852"/>
                              </a:solidFill>
                            </a:rPr>
                            <a:t>記事への信頼</a:t>
                          </a:r>
                        </a:p>
                      </p:txBody>
                    </p:sp>
                  </p:grpSp>
                  <p:grpSp>
                    <p:nvGrpSpPr>
                      <p:cNvPr id="59" name="グループ化 58"/>
                      <p:cNvGrpSpPr/>
                      <p:nvPr/>
                    </p:nvGrpSpPr>
                    <p:grpSpPr>
                      <a:xfrm>
                        <a:off x="5990017" y="2794721"/>
                        <a:ext cx="4966034" cy="2420440"/>
                        <a:chOff x="5990017" y="2794721"/>
                        <a:chExt cx="4966034" cy="2420440"/>
                      </a:xfrm>
                    </p:grpSpPr>
                    <p:grpSp>
                      <p:nvGrpSpPr>
                        <p:cNvPr id="60" name="グループ化 59"/>
                        <p:cNvGrpSpPr/>
                        <p:nvPr/>
                      </p:nvGrpSpPr>
                      <p:grpSpPr>
                        <a:xfrm>
                          <a:off x="6615876" y="3033247"/>
                          <a:ext cx="4340175" cy="2181914"/>
                          <a:chOff x="6615876" y="3033247"/>
                          <a:chExt cx="4340175" cy="2181914"/>
                        </a:xfrm>
                      </p:grpSpPr>
                      <p:sp>
                        <p:nvSpPr>
                          <p:cNvPr id="62" name="円/楕円 61"/>
                          <p:cNvSpPr/>
                          <p:nvPr/>
                        </p:nvSpPr>
                        <p:spPr>
                          <a:xfrm>
                            <a:off x="6615876" y="3033247"/>
                            <a:ext cx="1700011" cy="927279"/>
                          </a:xfrm>
                          <a:prstGeom prst="ellipse">
                            <a:avLst/>
                          </a:prstGeom>
                          <a:solidFill>
                            <a:srgbClr val="EEC8CD"/>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400" dirty="0">
                                <a:solidFill>
                                  <a:srgbClr val="242852"/>
                                </a:solidFill>
                              </a:rPr>
                              <a:t>記事への態度</a:t>
                            </a:r>
                          </a:p>
                        </p:txBody>
                      </p:sp>
                      <p:sp>
                        <p:nvSpPr>
                          <p:cNvPr id="63" name="円/楕円 62"/>
                          <p:cNvSpPr/>
                          <p:nvPr/>
                        </p:nvSpPr>
                        <p:spPr>
                          <a:xfrm>
                            <a:off x="9256040" y="4287882"/>
                            <a:ext cx="1700011" cy="927279"/>
                          </a:xfrm>
                          <a:prstGeom prst="ellipse">
                            <a:avLst/>
                          </a:prstGeom>
                          <a:solidFill>
                            <a:srgbClr val="EEC8CD"/>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400" dirty="0">
                                <a:solidFill>
                                  <a:srgbClr val="242852"/>
                                </a:solidFill>
                              </a:rPr>
                              <a:t>購買意図</a:t>
                            </a:r>
                          </a:p>
                        </p:txBody>
                      </p:sp>
                      <p:sp>
                        <p:nvSpPr>
                          <p:cNvPr id="64" name="円/楕円 63"/>
                          <p:cNvSpPr/>
                          <p:nvPr/>
                        </p:nvSpPr>
                        <p:spPr>
                          <a:xfrm>
                            <a:off x="9256040" y="3033247"/>
                            <a:ext cx="1700011" cy="927279"/>
                          </a:xfrm>
                          <a:prstGeom prst="ellipse">
                            <a:avLst/>
                          </a:prstGeom>
                          <a:solidFill>
                            <a:srgbClr val="EEC8CD"/>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400" dirty="0">
                                <a:solidFill>
                                  <a:srgbClr val="242852"/>
                                </a:solidFill>
                              </a:rPr>
                              <a:t>商品への態度</a:t>
                            </a:r>
                          </a:p>
                        </p:txBody>
                      </p:sp>
                    </p:grpSp>
                    <p:sp>
                      <p:nvSpPr>
                        <p:cNvPr id="61" name="テキスト ボックス 60"/>
                        <p:cNvSpPr txBox="1"/>
                        <p:nvPr/>
                      </p:nvSpPr>
                      <p:spPr>
                        <a:xfrm>
                          <a:off x="5990017" y="2794721"/>
                          <a:ext cx="425002" cy="477054"/>
                        </a:xfrm>
                        <a:prstGeom prst="rect">
                          <a:avLst/>
                        </a:prstGeom>
                        <a:noFill/>
                      </p:spPr>
                      <p:txBody>
                        <a:bodyPr wrap="square" rtlCol="0">
                          <a:spAutoFit/>
                        </a:bodyPr>
                        <a:lstStyle/>
                        <a:p>
                          <a:endParaRPr lang="ja-JP" altLang="en-US" sz="2500" dirty="0">
                            <a:solidFill>
                              <a:srgbClr val="EA506A"/>
                            </a:solidFill>
                          </a:endParaRPr>
                        </a:p>
                      </p:txBody>
                    </p:sp>
                  </p:grpSp>
                </p:grpSp>
                <p:cxnSp>
                  <p:nvCxnSpPr>
                    <p:cNvPr id="54" name="直線矢印コネクタ 53"/>
                    <p:cNvCxnSpPr>
                      <a:stCxn id="45" idx="3"/>
                      <a:endCxn id="66" idx="0"/>
                    </p:cNvCxnSpPr>
                    <p:nvPr/>
                  </p:nvCxnSpPr>
                  <p:spPr>
                    <a:xfrm>
                      <a:off x="3102235" y="2662969"/>
                      <a:ext cx="1723482" cy="1629816"/>
                    </a:xfrm>
                    <a:prstGeom prst="straightConnector1">
                      <a:avLst/>
                    </a:prstGeom>
                    <a:ln w="76200">
                      <a:tailEnd type="triangle"/>
                    </a:ln>
                  </p:spPr>
                  <p:style>
                    <a:lnRef idx="1">
                      <a:schemeClr val="accent1"/>
                    </a:lnRef>
                    <a:fillRef idx="0">
                      <a:schemeClr val="accent1"/>
                    </a:fillRef>
                    <a:effectRef idx="0">
                      <a:schemeClr val="accent1"/>
                    </a:effectRef>
                    <a:fontRef idx="minor">
                      <a:schemeClr val="tx1"/>
                    </a:fontRef>
                  </p:style>
                </p:cxnSp>
                <p:cxnSp>
                  <p:nvCxnSpPr>
                    <p:cNvPr id="55" name="直線矢印コネクタ 54"/>
                    <p:cNvCxnSpPr>
                      <a:stCxn id="50" idx="6"/>
                      <a:endCxn id="66" idx="2"/>
                    </p:cNvCxnSpPr>
                    <p:nvPr/>
                  </p:nvCxnSpPr>
                  <p:spPr>
                    <a:xfrm>
                      <a:off x="2848926" y="4751522"/>
                      <a:ext cx="1126785" cy="4904"/>
                    </a:xfrm>
                    <a:prstGeom prst="straightConnector1">
                      <a:avLst/>
                    </a:prstGeom>
                    <a:ln w="76200">
                      <a:tailEnd type="triangle"/>
                    </a:ln>
                  </p:spPr>
                  <p:style>
                    <a:lnRef idx="1">
                      <a:schemeClr val="accent1"/>
                    </a:lnRef>
                    <a:fillRef idx="0">
                      <a:schemeClr val="accent1"/>
                    </a:fillRef>
                    <a:effectRef idx="0">
                      <a:schemeClr val="accent1"/>
                    </a:effectRef>
                    <a:fontRef idx="minor">
                      <a:schemeClr val="tx1"/>
                    </a:fontRef>
                  </p:style>
                </p:cxnSp>
                <p:cxnSp>
                  <p:nvCxnSpPr>
                    <p:cNvPr id="56" name="直線矢印コネクタ 55"/>
                    <p:cNvCxnSpPr>
                      <a:stCxn id="66" idx="7"/>
                      <a:endCxn id="62" idx="3"/>
                    </p:cNvCxnSpPr>
                    <p:nvPr/>
                  </p:nvCxnSpPr>
                  <p:spPr>
                    <a:xfrm flipV="1">
                      <a:off x="5426762" y="3824729"/>
                      <a:ext cx="1438075" cy="603854"/>
                    </a:xfrm>
                    <a:prstGeom prst="straightConnector1">
                      <a:avLst/>
                    </a:prstGeom>
                    <a:ln w="76200">
                      <a:tailEnd type="triangle"/>
                    </a:ln>
                  </p:spPr>
                  <p:style>
                    <a:lnRef idx="1">
                      <a:schemeClr val="accent1"/>
                    </a:lnRef>
                    <a:fillRef idx="0">
                      <a:schemeClr val="accent1"/>
                    </a:fillRef>
                    <a:effectRef idx="0">
                      <a:schemeClr val="accent1"/>
                    </a:effectRef>
                    <a:fontRef idx="minor">
                      <a:schemeClr val="tx1"/>
                    </a:fontRef>
                  </p:style>
                </p:cxnSp>
                <p:cxnSp>
                  <p:nvCxnSpPr>
                    <p:cNvPr id="57" name="直線矢印コネクタ 56"/>
                    <p:cNvCxnSpPr>
                      <a:stCxn id="62" idx="5"/>
                      <a:endCxn id="63" idx="2"/>
                    </p:cNvCxnSpPr>
                    <p:nvPr/>
                  </p:nvCxnSpPr>
                  <p:spPr>
                    <a:xfrm>
                      <a:off x="8066926" y="3824729"/>
                      <a:ext cx="1189114" cy="926793"/>
                    </a:xfrm>
                    <a:prstGeom prst="straightConnector1">
                      <a:avLst/>
                    </a:prstGeom>
                    <a:ln w="76200">
                      <a:tailEnd type="triangle"/>
                    </a:ln>
                  </p:spPr>
                  <p:style>
                    <a:lnRef idx="1">
                      <a:schemeClr val="accent1"/>
                    </a:lnRef>
                    <a:fillRef idx="0">
                      <a:schemeClr val="accent1"/>
                    </a:fillRef>
                    <a:effectRef idx="0">
                      <a:schemeClr val="accent1"/>
                    </a:effectRef>
                    <a:fontRef idx="minor">
                      <a:schemeClr val="tx1"/>
                    </a:fontRef>
                  </p:style>
                </p:cxnSp>
              </p:grpSp>
              <p:cxnSp>
                <p:nvCxnSpPr>
                  <p:cNvPr id="52" name="直線矢印コネクタ 51"/>
                  <p:cNvCxnSpPr>
                    <a:stCxn id="62" idx="6"/>
                    <a:endCxn id="64" idx="2"/>
                  </p:cNvCxnSpPr>
                  <p:nvPr/>
                </p:nvCxnSpPr>
                <p:spPr>
                  <a:xfrm>
                    <a:off x="8315887" y="3496887"/>
                    <a:ext cx="940154" cy="0"/>
                  </a:xfrm>
                  <a:prstGeom prst="straightConnector1">
                    <a:avLst/>
                  </a:prstGeom>
                  <a:ln w="76200">
                    <a:tailEnd type="triangle"/>
                  </a:ln>
                </p:spPr>
                <p:style>
                  <a:lnRef idx="1">
                    <a:schemeClr val="accent1"/>
                  </a:lnRef>
                  <a:fillRef idx="0">
                    <a:schemeClr val="accent1"/>
                  </a:fillRef>
                  <a:effectRef idx="0">
                    <a:schemeClr val="accent1"/>
                  </a:effectRef>
                  <a:fontRef idx="minor">
                    <a:schemeClr val="tx1"/>
                  </a:fontRef>
                </p:style>
              </p:cxnSp>
            </p:grpSp>
            <p:sp>
              <p:nvSpPr>
                <p:cNvPr id="48" name="円/楕円 47"/>
                <p:cNvSpPr/>
                <p:nvPr/>
              </p:nvSpPr>
              <p:spPr>
                <a:xfrm>
                  <a:off x="6647645" y="4310929"/>
                  <a:ext cx="1700010" cy="927279"/>
                </a:xfrm>
                <a:prstGeom prst="ellipse">
                  <a:avLst/>
                </a:prstGeom>
                <a:solidFill>
                  <a:schemeClr val="accent5">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400" dirty="0">
                      <a:solidFill>
                        <a:schemeClr val="tx2"/>
                      </a:solidFill>
                    </a:rPr>
                    <a:t>売り込</a:t>
                  </a:r>
                  <a:r>
                    <a:rPr lang="ja-JP" altLang="en-US" sz="1400" dirty="0" smtClean="0">
                      <a:solidFill>
                        <a:schemeClr val="tx2"/>
                      </a:solidFill>
                    </a:rPr>
                    <a:t>み</a:t>
                  </a:r>
                  <a:endParaRPr kumimoji="1" lang="ja-JP" altLang="en-US" sz="1400" dirty="0">
                    <a:solidFill>
                      <a:schemeClr val="tx2"/>
                    </a:solidFill>
                  </a:endParaRPr>
                </a:p>
              </p:txBody>
            </p:sp>
            <p:sp>
              <p:nvSpPr>
                <p:cNvPr id="49" name="円/楕円 48"/>
                <p:cNvSpPr/>
                <p:nvPr/>
              </p:nvSpPr>
              <p:spPr>
                <a:xfrm>
                  <a:off x="4007481" y="2475980"/>
                  <a:ext cx="1700010" cy="927279"/>
                </a:xfrm>
                <a:prstGeom prst="ellipse">
                  <a:avLst/>
                </a:prstGeom>
                <a:solidFill>
                  <a:srgbClr val="EEC8CD"/>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400" dirty="0">
                      <a:solidFill>
                        <a:srgbClr val="242852"/>
                      </a:solidFill>
                    </a:rPr>
                    <a:t>記事への満足</a:t>
                  </a:r>
                </a:p>
              </p:txBody>
            </p:sp>
            <p:sp>
              <p:nvSpPr>
                <p:cNvPr id="50" name="円/楕円 49"/>
                <p:cNvSpPr/>
                <p:nvPr/>
              </p:nvSpPr>
              <p:spPr>
                <a:xfrm>
                  <a:off x="1180684" y="4306027"/>
                  <a:ext cx="1700011" cy="927279"/>
                </a:xfrm>
                <a:prstGeom prst="ellipse">
                  <a:avLst/>
                </a:prstGeom>
                <a:solidFill>
                  <a:srgbClr val="EEC8CD"/>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400" dirty="0">
                      <a:solidFill>
                        <a:srgbClr val="242852"/>
                      </a:solidFill>
                    </a:rPr>
                    <a:t>企業</a:t>
                  </a:r>
                  <a:r>
                    <a:rPr lang="ja-JP" altLang="en-US" sz="1400" dirty="0" smtClean="0">
                      <a:solidFill>
                        <a:srgbClr val="242852"/>
                      </a:solidFill>
                    </a:rPr>
                    <a:t>の</a:t>
                  </a:r>
                  <a:endParaRPr lang="en-US" altLang="ja-JP" sz="1400" dirty="0" smtClean="0">
                    <a:solidFill>
                      <a:srgbClr val="242852"/>
                    </a:solidFill>
                  </a:endParaRPr>
                </a:p>
                <a:p>
                  <a:pPr algn="ctr"/>
                  <a:r>
                    <a:rPr lang="ja-JP" altLang="en-US" sz="1400" dirty="0" smtClean="0">
                      <a:solidFill>
                        <a:srgbClr val="242852"/>
                      </a:solidFill>
                    </a:rPr>
                    <a:t>専門性</a:t>
                  </a:r>
                  <a:endParaRPr lang="en-US" altLang="ja-JP" sz="1400" dirty="0">
                    <a:solidFill>
                      <a:srgbClr val="242852"/>
                    </a:solidFill>
                  </a:endParaRPr>
                </a:p>
                <a:p>
                  <a:pPr algn="ctr"/>
                  <a:r>
                    <a:rPr lang="ja-JP" altLang="en-US" sz="1400" dirty="0" smtClean="0">
                      <a:solidFill>
                        <a:srgbClr val="242852"/>
                      </a:solidFill>
                    </a:rPr>
                    <a:t>確実性</a:t>
                  </a:r>
                  <a:endParaRPr lang="ja-JP" altLang="en-US" sz="1400" dirty="0">
                    <a:solidFill>
                      <a:srgbClr val="242852"/>
                    </a:solidFill>
                  </a:endParaRPr>
                </a:p>
              </p:txBody>
            </p:sp>
          </p:grpSp>
          <p:sp>
            <p:nvSpPr>
              <p:cNvPr id="45" name="角丸四角形 44"/>
              <p:cNvSpPr/>
              <p:nvPr/>
            </p:nvSpPr>
            <p:spPr>
              <a:xfrm>
                <a:off x="547257" y="916727"/>
                <a:ext cx="1642897" cy="552364"/>
              </a:xfrm>
              <a:prstGeom prst="roundRect">
                <a:avLst/>
              </a:prstGeom>
              <a:solidFill>
                <a:srgbClr val="FED78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300" dirty="0" smtClean="0">
                    <a:solidFill>
                      <a:schemeClr val="tx2"/>
                    </a:solidFill>
                  </a:rPr>
                  <a:t>自分も悩みが</a:t>
                </a:r>
                <a:endParaRPr lang="en-US" altLang="ja-JP" sz="1300" dirty="0" smtClean="0">
                  <a:solidFill>
                    <a:schemeClr val="tx2"/>
                  </a:solidFill>
                </a:endParaRPr>
              </a:p>
              <a:p>
                <a:pPr algn="ctr"/>
                <a:r>
                  <a:rPr lang="ja-JP" altLang="en-US" sz="1300" dirty="0" smtClean="0">
                    <a:solidFill>
                      <a:schemeClr val="tx2"/>
                    </a:solidFill>
                  </a:rPr>
                  <a:t>解決できると思う</a:t>
                </a:r>
                <a:endParaRPr lang="ja-JP" altLang="en-US" sz="1300" dirty="0">
                  <a:solidFill>
                    <a:schemeClr val="tx2"/>
                  </a:solidFill>
                </a:endParaRPr>
              </a:p>
            </p:txBody>
          </p:sp>
          <p:sp>
            <p:nvSpPr>
              <p:cNvPr id="46" name="角丸四角形 45"/>
              <p:cNvSpPr/>
              <p:nvPr/>
            </p:nvSpPr>
            <p:spPr>
              <a:xfrm>
                <a:off x="593902" y="1512590"/>
                <a:ext cx="1546582" cy="596107"/>
              </a:xfrm>
              <a:prstGeom prst="roundRect">
                <a:avLst/>
              </a:prstGeom>
              <a:solidFill>
                <a:srgbClr val="FED78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300" dirty="0" smtClean="0">
                    <a:solidFill>
                      <a:schemeClr val="tx2"/>
                    </a:solidFill>
                  </a:rPr>
                  <a:t>読むことは</a:t>
                </a:r>
                <a:endParaRPr kumimoji="1" lang="en-US" altLang="ja-JP" sz="1300" dirty="0" smtClean="0">
                  <a:solidFill>
                    <a:schemeClr val="tx2"/>
                  </a:solidFill>
                </a:endParaRPr>
              </a:p>
              <a:p>
                <a:pPr algn="ctr"/>
                <a:r>
                  <a:rPr kumimoji="1" lang="ja-JP" altLang="en-US" sz="1300" dirty="0" smtClean="0">
                    <a:solidFill>
                      <a:schemeClr val="tx2"/>
                    </a:solidFill>
                  </a:rPr>
                  <a:t>悩みを解決するのに重要だ</a:t>
                </a:r>
                <a:endParaRPr kumimoji="1" lang="ja-JP" altLang="en-US" sz="1300" dirty="0">
                  <a:solidFill>
                    <a:schemeClr val="tx2"/>
                  </a:solidFill>
                </a:endParaRPr>
              </a:p>
            </p:txBody>
          </p:sp>
        </p:grpSp>
        <p:cxnSp>
          <p:nvCxnSpPr>
            <p:cNvPr id="42" name="直線矢印コネクタ 41"/>
            <p:cNvCxnSpPr>
              <a:stCxn id="46" idx="3"/>
              <a:endCxn id="49" idx="3"/>
            </p:cNvCxnSpPr>
            <p:nvPr/>
          </p:nvCxnSpPr>
          <p:spPr>
            <a:xfrm flipV="1">
              <a:off x="2140484" y="1736436"/>
              <a:ext cx="885821" cy="74208"/>
            </a:xfrm>
            <a:prstGeom prst="straightConnector1">
              <a:avLst/>
            </a:prstGeom>
            <a:ln w="76200">
              <a:tailEnd type="triangle"/>
            </a:ln>
          </p:spPr>
          <p:style>
            <a:lnRef idx="1">
              <a:schemeClr val="accent1"/>
            </a:lnRef>
            <a:fillRef idx="0">
              <a:schemeClr val="accent1"/>
            </a:fillRef>
            <a:effectRef idx="0">
              <a:schemeClr val="accent1"/>
            </a:effectRef>
            <a:fontRef idx="minor">
              <a:schemeClr val="tx1"/>
            </a:fontRef>
          </p:style>
        </p:cxnSp>
        <p:cxnSp>
          <p:nvCxnSpPr>
            <p:cNvPr id="43" name="直線矢印コネクタ 42"/>
            <p:cNvCxnSpPr>
              <a:stCxn id="46" idx="3"/>
              <a:endCxn id="66" idx="1"/>
            </p:cNvCxnSpPr>
            <p:nvPr/>
          </p:nvCxnSpPr>
          <p:spPr>
            <a:xfrm>
              <a:off x="2140484" y="1810644"/>
              <a:ext cx="885820" cy="1018937"/>
            </a:xfrm>
            <a:prstGeom prst="straightConnector1">
              <a:avLst/>
            </a:prstGeom>
            <a:ln w="76200">
              <a:tailEnd type="triangle"/>
            </a:ln>
          </p:spPr>
          <p:style>
            <a:lnRef idx="1">
              <a:schemeClr val="accent1"/>
            </a:lnRef>
            <a:fillRef idx="0">
              <a:schemeClr val="accent1"/>
            </a:fillRef>
            <a:effectRef idx="0">
              <a:schemeClr val="accent1"/>
            </a:effectRef>
            <a:fontRef idx="minor">
              <a:schemeClr val="tx1"/>
            </a:fontRef>
          </p:style>
        </p:cxnSp>
      </p:grpSp>
      <p:sp>
        <p:nvSpPr>
          <p:cNvPr id="68" name="テキスト ボックス 67"/>
          <p:cNvSpPr txBox="1"/>
          <p:nvPr/>
        </p:nvSpPr>
        <p:spPr>
          <a:xfrm>
            <a:off x="4099078" y="1897121"/>
            <a:ext cx="540913" cy="707886"/>
          </a:xfrm>
          <a:prstGeom prst="rect">
            <a:avLst/>
          </a:prstGeom>
          <a:noFill/>
        </p:spPr>
        <p:txBody>
          <a:bodyPr wrap="square" rtlCol="0">
            <a:spAutoFit/>
          </a:bodyPr>
          <a:lstStyle/>
          <a:p>
            <a:r>
              <a:rPr kumimoji="1" lang="en-US" altLang="ja-JP" sz="4000" dirty="0" smtClean="0">
                <a:solidFill>
                  <a:srgbClr val="E01633"/>
                </a:solidFill>
              </a:rPr>
              <a:t>×</a:t>
            </a:r>
            <a:endParaRPr kumimoji="1" lang="ja-JP" altLang="en-US" sz="4000" dirty="0">
              <a:solidFill>
                <a:srgbClr val="E01633"/>
              </a:solidFill>
            </a:endParaRPr>
          </a:p>
        </p:txBody>
      </p:sp>
      <p:sp>
        <p:nvSpPr>
          <p:cNvPr id="69" name="テキスト ボックス 68"/>
          <p:cNvSpPr txBox="1"/>
          <p:nvPr/>
        </p:nvSpPr>
        <p:spPr>
          <a:xfrm>
            <a:off x="5107859" y="2198219"/>
            <a:ext cx="540913" cy="707886"/>
          </a:xfrm>
          <a:prstGeom prst="rect">
            <a:avLst/>
          </a:prstGeom>
          <a:noFill/>
        </p:spPr>
        <p:txBody>
          <a:bodyPr wrap="square" rtlCol="0">
            <a:spAutoFit/>
          </a:bodyPr>
          <a:lstStyle/>
          <a:p>
            <a:r>
              <a:rPr kumimoji="1" lang="en-US" altLang="ja-JP" sz="4000" dirty="0" smtClean="0">
                <a:solidFill>
                  <a:srgbClr val="E01633"/>
                </a:solidFill>
              </a:rPr>
              <a:t>×</a:t>
            </a:r>
            <a:endParaRPr kumimoji="1" lang="ja-JP" altLang="en-US" sz="4000" dirty="0">
              <a:solidFill>
                <a:srgbClr val="E01633"/>
              </a:solidFill>
            </a:endParaRPr>
          </a:p>
        </p:txBody>
      </p:sp>
      <p:sp>
        <p:nvSpPr>
          <p:cNvPr id="102" name="角丸四角形 101"/>
          <p:cNvSpPr/>
          <p:nvPr/>
        </p:nvSpPr>
        <p:spPr>
          <a:xfrm>
            <a:off x="10272452" y="4057039"/>
            <a:ext cx="1790164" cy="958691"/>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smtClean="0"/>
              <a:t>適合度は良いとは言えない</a:t>
            </a:r>
            <a:endParaRPr kumimoji="1" lang="ja-JP" altLang="en-US" dirty="0"/>
          </a:p>
        </p:txBody>
      </p:sp>
      <p:sp>
        <p:nvSpPr>
          <p:cNvPr id="103" name="テキスト ボックス 102"/>
          <p:cNvSpPr txBox="1"/>
          <p:nvPr/>
        </p:nvSpPr>
        <p:spPr>
          <a:xfrm>
            <a:off x="4249911" y="2777700"/>
            <a:ext cx="540913" cy="707886"/>
          </a:xfrm>
          <a:prstGeom prst="rect">
            <a:avLst/>
          </a:prstGeom>
          <a:noFill/>
        </p:spPr>
        <p:txBody>
          <a:bodyPr wrap="square" rtlCol="0">
            <a:spAutoFit/>
          </a:bodyPr>
          <a:lstStyle/>
          <a:p>
            <a:r>
              <a:rPr kumimoji="1" lang="en-US" altLang="ja-JP" sz="4000" dirty="0" smtClean="0">
                <a:solidFill>
                  <a:srgbClr val="E01633"/>
                </a:solidFill>
              </a:rPr>
              <a:t>×</a:t>
            </a:r>
            <a:endParaRPr kumimoji="1" lang="ja-JP" altLang="en-US" sz="4000" dirty="0">
              <a:solidFill>
                <a:srgbClr val="E01633"/>
              </a:solidFill>
            </a:endParaRPr>
          </a:p>
        </p:txBody>
      </p:sp>
      <p:sp>
        <p:nvSpPr>
          <p:cNvPr id="71" name="テキスト ボックス 70"/>
          <p:cNvSpPr txBox="1"/>
          <p:nvPr/>
        </p:nvSpPr>
        <p:spPr>
          <a:xfrm>
            <a:off x="2292198" y="785611"/>
            <a:ext cx="633205" cy="369332"/>
          </a:xfrm>
          <a:prstGeom prst="rect">
            <a:avLst/>
          </a:prstGeom>
          <a:noFill/>
        </p:spPr>
        <p:txBody>
          <a:bodyPr wrap="square" rtlCol="0">
            <a:spAutoFit/>
          </a:bodyPr>
          <a:lstStyle/>
          <a:p>
            <a:r>
              <a:rPr lang="en-US" altLang="ja-JP" dirty="0" smtClean="0"/>
              <a:t>.19</a:t>
            </a:r>
            <a:endParaRPr kumimoji="1" lang="ja-JP" altLang="en-US" dirty="0"/>
          </a:p>
        </p:txBody>
      </p:sp>
      <p:sp>
        <p:nvSpPr>
          <p:cNvPr id="72" name="テキスト ボックス 71"/>
          <p:cNvSpPr txBox="1"/>
          <p:nvPr/>
        </p:nvSpPr>
        <p:spPr>
          <a:xfrm>
            <a:off x="2933573" y="1965926"/>
            <a:ext cx="633205" cy="369332"/>
          </a:xfrm>
          <a:prstGeom prst="rect">
            <a:avLst/>
          </a:prstGeom>
          <a:noFill/>
        </p:spPr>
        <p:txBody>
          <a:bodyPr wrap="square" rtlCol="0">
            <a:spAutoFit/>
          </a:bodyPr>
          <a:lstStyle/>
          <a:p>
            <a:r>
              <a:rPr kumimoji="1" lang="en-US" altLang="ja-JP" dirty="0" smtClean="0"/>
              <a:t>.</a:t>
            </a:r>
            <a:r>
              <a:rPr lang="en-US" altLang="ja-JP" dirty="0" smtClean="0"/>
              <a:t>29</a:t>
            </a:r>
            <a:endParaRPr kumimoji="1" lang="ja-JP" altLang="en-US" dirty="0"/>
          </a:p>
        </p:txBody>
      </p:sp>
      <p:sp>
        <p:nvSpPr>
          <p:cNvPr id="73" name="テキスト ボックス 72"/>
          <p:cNvSpPr txBox="1"/>
          <p:nvPr/>
        </p:nvSpPr>
        <p:spPr>
          <a:xfrm>
            <a:off x="2213675" y="1479670"/>
            <a:ext cx="633205" cy="369332"/>
          </a:xfrm>
          <a:prstGeom prst="rect">
            <a:avLst/>
          </a:prstGeom>
          <a:noFill/>
        </p:spPr>
        <p:txBody>
          <a:bodyPr wrap="square" rtlCol="0">
            <a:spAutoFit/>
          </a:bodyPr>
          <a:lstStyle/>
          <a:p>
            <a:r>
              <a:rPr lang="en-US" altLang="ja-JP" dirty="0" smtClean="0"/>
              <a:t>.61</a:t>
            </a:r>
            <a:endParaRPr kumimoji="1" lang="ja-JP" altLang="en-US" dirty="0"/>
          </a:p>
        </p:txBody>
      </p:sp>
      <p:sp>
        <p:nvSpPr>
          <p:cNvPr id="74" name="テキスト ボックス 73"/>
          <p:cNvSpPr txBox="1"/>
          <p:nvPr/>
        </p:nvSpPr>
        <p:spPr>
          <a:xfrm>
            <a:off x="2133951" y="2175539"/>
            <a:ext cx="633205" cy="369332"/>
          </a:xfrm>
          <a:prstGeom prst="rect">
            <a:avLst/>
          </a:prstGeom>
          <a:noFill/>
        </p:spPr>
        <p:txBody>
          <a:bodyPr wrap="square" rtlCol="0">
            <a:spAutoFit/>
          </a:bodyPr>
          <a:lstStyle/>
          <a:p>
            <a:r>
              <a:rPr lang="en-US" altLang="ja-JP" dirty="0" smtClean="0"/>
              <a:t>.47</a:t>
            </a:r>
            <a:endParaRPr kumimoji="1" lang="ja-JP" altLang="en-US" dirty="0"/>
          </a:p>
        </p:txBody>
      </p:sp>
      <p:sp>
        <p:nvSpPr>
          <p:cNvPr id="75" name="テキスト ボックス 74"/>
          <p:cNvSpPr txBox="1"/>
          <p:nvPr/>
        </p:nvSpPr>
        <p:spPr>
          <a:xfrm>
            <a:off x="2064472" y="2779305"/>
            <a:ext cx="633205" cy="369332"/>
          </a:xfrm>
          <a:prstGeom prst="rect">
            <a:avLst/>
          </a:prstGeom>
          <a:noFill/>
        </p:spPr>
        <p:txBody>
          <a:bodyPr wrap="square" rtlCol="0">
            <a:spAutoFit/>
          </a:bodyPr>
          <a:lstStyle/>
          <a:p>
            <a:r>
              <a:rPr kumimoji="1" lang="en-US" altLang="ja-JP" dirty="0" smtClean="0"/>
              <a:t>.45</a:t>
            </a:r>
            <a:endParaRPr kumimoji="1" lang="ja-JP" altLang="en-US" dirty="0"/>
          </a:p>
        </p:txBody>
      </p:sp>
      <p:sp>
        <p:nvSpPr>
          <p:cNvPr id="76" name="テキスト ボックス 75"/>
          <p:cNvSpPr txBox="1"/>
          <p:nvPr/>
        </p:nvSpPr>
        <p:spPr>
          <a:xfrm>
            <a:off x="4183082" y="1155642"/>
            <a:ext cx="633205" cy="369332"/>
          </a:xfrm>
          <a:prstGeom prst="rect">
            <a:avLst/>
          </a:prstGeom>
          <a:noFill/>
        </p:spPr>
        <p:txBody>
          <a:bodyPr wrap="square" rtlCol="0">
            <a:spAutoFit/>
          </a:bodyPr>
          <a:lstStyle/>
          <a:p>
            <a:r>
              <a:rPr kumimoji="1" lang="en-US" altLang="ja-JP" dirty="0" smtClean="0"/>
              <a:t>.</a:t>
            </a:r>
            <a:r>
              <a:rPr lang="en-US" altLang="ja-JP" dirty="0" smtClean="0"/>
              <a:t>73</a:t>
            </a:r>
            <a:endParaRPr kumimoji="1" lang="ja-JP" altLang="en-US" dirty="0"/>
          </a:p>
        </p:txBody>
      </p:sp>
      <p:sp>
        <p:nvSpPr>
          <p:cNvPr id="77" name="テキスト ボックス 76"/>
          <p:cNvSpPr txBox="1"/>
          <p:nvPr/>
        </p:nvSpPr>
        <p:spPr>
          <a:xfrm>
            <a:off x="4004849" y="2247699"/>
            <a:ext cx="633205" cy="369332"/>
          </a:xfrm>
          <a:prstGeom prst="rect">
            <a:avLst/>
          </a:prstGeom>
          <a:noFill/>
        </p:spPr>
        <p:txBody>
          <a:bodyPr wrap="square" rtlCol="0">
            <a:spAutoFit/>
          </a:bodyPr>
          <a:lstStyle/>
          <a:p>
            <a:r>
              <a:rPr kumimoji="1" lang="en-US" altLang="ja-JP" dirty="0" smtClean="0"/>
              <a:t>.</a:t>
            </a:r>
            <a:r>
              <a:rPr lang="en-US" altLang="ja-JP" dirty="0" smtClean="0"/>
              <a:t>22</a:t>
            </a:r>
            <a:endParaRPr kumimoji="1" lang="ja-JP" altLang="en-US" dirty="0"/>
          </a:p>
        </p:txBody>
      </p:sp>
      <p:sp>
        <p:nvSpPr>
          <p:cNvPr id="78" name="テキスト ボックス 77"/>
          <p:cNvSpPr txBox="1"/>
          <p:nvPr/>
        </p:nvSpPr>
        <p:spPr>
          <a:xfrm>
            <a:off x="6107599" y="1625977"/>
            <a:ext cx="633205" cy="369332"/>
          </a:xfrm>
          <a:prstGeom prst="rect">
            <a:avLst/>
          </a:prstGeom>
          <a:noFill/>
        </p:spPr>
        <p:txBody>
          <a:bodyPr wrap="square" rtlCol="0">
            <a:spAutoFit/>
          </a:bodyPr>
          <a:lstStyle/>
          <a:p>
            <a:r>
              <a:rPr kumimoji="1" lang="en-US" altLang="ja-JP" dirty="0" smtClean="0"/>
              <a:t>.</a:t>
            </a:r>
            <a:r>
              <a:rPr lang="en-US" altLang="ja-JP" dirty="0" smtClean="0"/>
              <a:t>72</a:t>
            </a:r>
            <a:endParaRPr kumimoji="1" lang="ja-JP" altLang="en-US" dirty="0"/>
          </a:p>
        </p:txBody>
      </p:sp>
      <p:sp>
        <p:nvSpPr>
          <p:cNvPr id="80" name="テキスト ボックス 79"/>
          <p:cNvSpPr txBox="1"/>
          <p:nvPr/>
        </p:nvSpPr>
        <p:spPr>
          <a:xfrm>
            <a:off x="6060912" y="2222212"/>
            <a:ext cx="633205" cy="369332"/>
          </a:xfrm>
          <a:prstGeom prst="rect">
            <a:avLst/>
          </a:prstGeom>
          <a:noFill/>
        </p:spPr>
        <p:txBody>
          <a:bodyPr wrap="square" rtlCol="0">
            <a:spAutoFit/>
          </a:bodyPr>
          <a:lstStyle/>
          <a:p>
            <a:r>
              <a:rPr kumimoji="1" lang="en-US" altLang="ja-JP" dirty="0" smtClean="0"/>
              <a:t>.55</a:t>
            </a:r>
            <a:endParaRPr kumimoji="1" lang="ja-JP" altLang="en-US" dirty="0"/>
          </a:p>
        </p:txBody>
      </p:sp>
      <p:sp>
        <p:nvSpPr>
          <p:cNvPr id="81" name="テキスト ボックス 80"/>
          <p:cNvSpPr txBox="1"/>
          <p:nvPr/>
        </p:nvSpPr>
        <p:spPr>
          <a:xfrm>
            <a:off x="5474397" y="2384785"/>
            <a:ext cx="633205" cy="369332"/>
          </a:xfrm>
          <a:prstGeom prst="rect">
            <a:avLst/>
          </a:prstGeom>
          <a:noFill/>
        </p:spPr>
        <p:txBody>
          <a:bodyPr wrap="square" rtlCol="0">
            <a:spAutoFit/>
          </a:bodyPr>
          <a:lstStyle/>
          <a:p>
            <a:r>
              <a:rPr kumimoji="1" lang="en-US" altLang="ja-JP" dirty="0" smtClean="0"/>
              <a:t>.04</a:t>
            </a:r>
            <a:endParaRPr kumimoji="1" lang="ja-JP" altLang="en-US" dirty="0"/>
          </a:p>
        </p:txBody>
      </p:sp>
      <p:sp>
        <p:nvSpPr>
          <p:cNvPr id="82" name="テキスト ボックス 81"/>
          <p:cNvSpPr txBox="1"/>
          <p:nvPr/>
        </p:nvSpPr>
        <p:spPr>
          <a:xfrm>
            <a:off x="4274717" y="3245174"/>
            <a:ext cx="633205" cy="369332"/>
          </a:xfrm>
          <a:prstGeom prst="rect">
            <a:avLst/>
          </a:prstGeom>
          <a:noFill/>
        </p:spPr>
        <p:txBody>
          <a:bodyPr wrap="square" rtlCol="0">
            <a:spAutoFit/>
          </a:bodyPr>
          <a:lstStyle/>
          <a:p>
            <a:r>
              <a:rPr kumimoji="1" lang="en-US" altLang="ja-JP" dirty="0" smtClean="0"/>
              <a:t>.02</a:t>
            </a:r>
            <a:endParaRPr kumimoji="1" lang="ja-JP" altLang="en-US" dirty="0"/>
          </a:p>
        </p:txBody>
      </p:sp>
      <p:sp>
        <p:nvSpPr>
          <p:cNvPr id="83" name="テキスト ボックス 82"/>
          <p:cNvSpPr txBox="1"/>
          <p:nvPr/>
        </p:nvSpPr>
        <p:spPr>
          <a:xfrm>
            <a:off x="4157619" y="1724538"/>
            <a:ext cx="633205" cy="369332"/>
          </a:xfrm>
          <a:prstGeom prst="rect">
            <a:avLst/>
          </a:prstGeom>
          <a:noFill/>
        </p:spPr>
        <p:txBody>
          <a:bodyPr wrap="square" rtlCol="0">
            <a:spAutoFit/>
          </a:bodyPr>
          <a:lstStyle/>
          <a:p>
            <a:r>
              <a:rPr lang="en-US" altLang="ja-JP" dirty="0" smtClean="0"/>
              <a:t>.02</a:t>
            </a:r>
            <a:endParaRPr kumimoji="1" lang="ja-JP" altLang="en-US" dirty="0"/>
          </a:p>
        </p:txBody>
      </p:sp>
      <p:pic>
        <p:nvPicPr>
          <p:cNvPr id="84" name="図 83" descr="画面の領域"/>
          <p:cNvPicPr>
            <a:picLocks noChangeAspect="1"/>
          </p:cNvPicPr>
          <p:nvPr/>
        </p:nvPicPr>
        <p:blipFill rotWithShape="1">
          <a:blip r:embed="rId2">
            <a:extLst>
              <a:ext uri="{28A0092B-C50C-407E-A947-70E740481C1C}">
                <a14:useLocalDpi xmlns:a14="http://schemas.microsoft.com/office/drawing/2010/main" val="0"/>
              </a:ext>
            </a:extLst>
          </a:blip>
          <a:srcRect b="51539"/>
          <a:stretch/>
        </p:blipFill>
        <p:spPr>
          <a:xfrm>
            <a:off x="343869" y="3819245"/>
            <a:ext cx="3305493" cy="2466417"/>
          </a:xfrm>
          <a:prstGeom prst="rect">
            <a:avLst/>
          </a:prstGeom>
        </p:spPr>
      </p:pic>
      <p:pic>
        <p:nvPicPr>
          <p:cNvPr id="85" name="図 84" descr="画面の領域"/>
          <p:cNvPicPr>
            <a:picLocks noChangeAspect="1"/>
          </p:cNvPicPr>
          <p:nvPr/>
        </p:nvPicPr>
        <p:blipFill rotWithShape="1">
          <a:blip r:embed="rId2">
            <a:extLst>
              <a:ext uri="{28A0092B-C50C-407E-A947-70E740481C1C}">
                <a14:useLocalDpi xmlns:a14="http://schemas.microsoft.com/office/drawing/2010/main" val="0"/>
              </a:ext>
            </a:extLst>
          </a:blip>
          <a:srcRect t="47747" b="24471"/>
          <a:stretch/>
        </p:blipFill>
        <p:spPr>
          <a:xfrm>
            <a:off x="3585024" y="3817312"/>
            <a:ext cx="3189357" cy="1294192"/>
          </a:xfrm>
          <a:prstGeom prst="rect">
            <a:avLst/>
          </a:prstGeom>
        </p:spPr>
      </p:pic>
      <p:pic>
        <p:nvPicPr>
          <p:cNvPr id="86" name="図 85" descr="画面の領域"/>
          <p:cNvPicPr>
            <a:picLocks noChangeAspect="1"/>
          </p:cNvPicPr>
          <p:nvPr/>
        </p:nvPicPr>
        <p:blipFill rotWithShape="1">
          <a:blip r:embed="rId3">
            <a:extLst>
              <a:ext uri="{28A0092B-C50C-407E-A947-70E740481C1C}">
                <a14:useLocalDpi xmlns:a14="http://schemas.microsoft.com/office/drawing/2010/main" val="0"/>
              </a:ext>
            </a:extLst>
          </a:blip>
          <a:srcRect t="52449" b="24743"/>
          <a:stretch/>
        </p:blipFill>
        <p:spPr>
          <a:xfrm>
            <a:off x="3577510" y="5063899"/>
            <a:ext cx="2997007" cy="1227599"/>
          </a:xfrm>
          <a:prstGeom prst="rect">
            <a:avLst/>
          </a:prstGeom>
        </p:spPr>
      </p:pic>
      <p:pic>
        <p:nvPicPr>
          <p:cNvPr id="87" name="図 86" descr="画面の領域"/>
          <p:cNvPicPr>
            <a:picLocks noChangeAspect="1"/>
          </p:cNvPicPr>
          <p:nvPr/>
        </p:nvPicPr>
        <p:blipFill rotWithShape="1">
          <a:blip r:embed="rId3">
            <a:extLst>
              <a:ext uri="{28A0092B-C50C-407E-A947-70E740481C1C}">
                <a14:useLocalDpi xmlns:a14="http://schemas.microsoft.com/office/drawing/2010/main" val="0"/>
              </a:ext>
            </a:extLst>
          </a:blip>
          <a:srcRect t="74974"/>
          <a:stretch/>
        </p:blipFill>
        <p:spPr>
          <a:xfrm>
            <a:off x="6582031" y="4306826"/>
            <a:ext cx="3135255" cy="1346989"/>
          </a:xfrm>
          <a:prstGeom prst="rect">
            <a:avLst/>
          </a:prstGeom>
        </p:spPr>
      </p:pic>
      <p:grpSp>
        <p:nvGrpSpPr>
          <p:cNvPr id="109" name="グループ化 108"/>
          <p:cNvGrpSpPr/>
          <p:nvPr/>
        </p:nvGrpSpPr>
        <p:grpSpPr>
          <a:xfrm>
            <a:off x="1578469" y="4149177"/>
            <a:ext cx="1999040" cy="1691991"/>
            <a:chOff x="1410440" y="4189358"/>
            <a:chExt cx="2119007" cy="2125073"/>
          </a:xfrm>
        </p:grpSpPr>
        <p:sp>
          <p:nvSpPr>
            <p:cNvPr id="111" name="角丸四角形 110"/>
            <p:cNvSpPr/>
            <p:nvPr/>
          </p:nvSpPr>
          <p:spPr>
            <a:xfrm>
              <a:off x="1440648" y="4189358"/>
              <a:ext cx="565534" cy="583857"/>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2" name="角丸四角形 111"/>
            <p:cNvSpPr/>
            <p:nvPr/>
          </p:nvSpPr>
          <p:spPr>
            <a:xfrm>
              <a:off x="2457961" y="4238329"/>
              <a:ext cx="388906" cy="502276"/>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3" name="角丸四角形 112"/>
            <p:cNvSpPr/>
            <p:nvPr/>
          </p:nvSpPr>
          <p:spPr>
            <a:xfrm>
              <a:off x="2846866" y="4227169"/>
              <a:ext cx="682581" cy="489398"/>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4" name="角丸四角形 113"/>
            <p:cNvSpPr/>
            <p:nvPr/>
          </p:nvSpPr>
          <p:spPr>
            <a:xfrm>
              <a:off x="1410440" y="5843818"/>
              <a:ext cx="309092" cy="470613"/>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5" name="角丸四角形 114"/>
            <p:cNvSpPr/>
            <p:nvPr/>
          </p:nvSpPr>
          <p:spPr>
            <a:xfrm>
              <a:off x="1726141" y="5810257"/>
              <a:ext cx="357625" cy="437880"/>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116" name="グループ化 115"/>
          <p:cNvGrpSpPr/>
          <p:nvPr/>
        </p:nvGrpSpPr>
        <p:grpSpPr>
          <a:xfrm>
            <a:off x="4362573" y="4197173"/>
            <a:ext cx="1763961" cy="950436"/>
            <a:chOff x="522824" y="7212172"/>
            <a:chExt cx="1719906" cy="1192071"/>
          </a:xfrm>
        </p:grpSpPr>
        <p:sp>
          <p:nvSpPr>
            <p:cNvPr id="118" name="角丸四角形 117"/>
            <p:cNvSpPr/>
            <p:nvPr/>
          </p:nvSpPr>
          <p:spPr>
            <a:xfrm>
              <a:off x="522824" y="7212172"/>
              <a:ext cx="386366" cy="1120463"/>
            </a:xfrm>
            <a:prstGeom prst="roundRect">
              <a:avLst/>
            </a:prstGeom>
            <a:noFill/>
            <a:ln w="12700" cap="flat" cmpd="sng" algn="ctr">
              <a:solidFill>
                <a:srgbClr val="FF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smtClean="0">
                <a:ln>
                  <a:noFill/>
                </a:ln>
                <a:solidFill>
                  <a:prstClr val="white"/>
                </a:solidFill>
                <a:effectLst/>
                <a:uLnTx/>
                <a:uFillTx/>
                <a:latin typeface="Calibri" panose="020F0502020204030204"/>
                <a:ea typeface="ＭＳ Ｐゴシック" panose="020B0600070205080204" pitchFamily="50" charset="-128"/>
                <a:cs typeface="+mn-cs"/>
              </a:endParaRPr>
            </a:p>
          </p:txBody>
        </p:sp>
        <p:sp>
          <p:nvSpPr>
            <p:cNvPr id="119" name="角丸四角形 118"/>
            <p:cNvSpPr/>
            <p:nvPr/>
          </p:nvSpPr>
          <p:spPr>
            <a:xfrm>
              <a:off x="1778717" y="7270902"/>
              <a:ext cx="464013" cy="1133341"/>
            </a:xfrm>
            <a:prstGeom prst="roundRect">
              <a:avLst/>
            </a:prstGeom>
            <a:noFill/>
            <a:ln w="12700" cap="flat" cmpd="sng" algn="ctr">
              <a:solidFill>
                <a:srgbClr val="FF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smtClean="0">
                <a:ln>
                  <a:noFill/>
                </a:ln>
                <a:solidFill>
                  <a:prstClr val="white"/>
                </a:solidFill>
                <a:effectLst/>
                <a:uLnTx/>
                <a:uFillTx/>
                <a:latin typeface="Calibri" panose="020F0502020204030204"/>
                <a:ea typeface="ＭＳ Ｐゴシック" panose="020B0600070205080204" pitchFamily="50" charset="-128"/>
                <a:cs typeface="+mn-cs"/>
              </a:endParaRPr>
            </a:p>
          </p:txBody>
        </p:sp>
      </p:grpSp>
      <p:sp>
        <p:nvSpPr>
          <p:cNvPr id="122" name="角丸四角形 121"/>
          <p:cNvSpPr/>
          <p:nvPr/>
        </p:nvSpPr>
        <p:spPr>
          <a:xfrm>
            <a:off x="4281178" y="5526329"/>
            <a:ext cx="526432" cy="372665"/>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123" name="グループ化 122"/>
          <p:cNvGrpSpPr/>
          <p:nvPr/>
        </p:nvGrpSpPr>
        <p:grpSpPr>
          <a:xfrm>
            <a:off x="7373586" y="4711758"/>
            <a:ext cx="2351214" cy="419746"/>
            <a:chOff x="4093583" y="5613823"/>
            <a:chExt cx="2380299" cy="474466"/>
          </a:xfrm>
        </p:grpSpPr>
        <p:sp>
          <p:nvSpPr>
            <p:cNvPr id="125" name="角丸四角形 124"/>
            <p:cNvSpPr/>
            <p:nvPr/>
          </p:nvSpPr>
          <p:spPr>
            <a:xfrm>
              <a:off x="4093583" y="5650407"/>
              <a:ext cx="592428" cy="437882"/>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6" name="角丸四角形 125"/>
            <p:cNvSpPr/>
            <p:nvPr/>
          </p:nvSpPr>
          <p:spPr>
            <a:xfrm>
              <a:off x="5817059" y="5613823"/>
              <a:ext cx="656823" cy="463640"/>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Tree>
    <p:extLst>
      <p:ext uri="{BB962C8B-B14F-4D97-AF65-F5344CB8AC3E}">
        <p14:creationId xmlns:p14="http://schemas.microsoft.com/office/powerpoint/2010/main" val="951526810"/>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smtClean="0"/>
              <a:t>非有意になった理由　　　</a:t>
            </a:r>
            <a:endParaRPr kumimoji="1" lang="ja-JP" altLang="en-US" dirty="0"/>
          </a:p>
        </p:txBody>
      </p:sp>
      <p:sp>
        <p:nvSpPr>
          <p:cNvPr id="9" name="円/楕円 8"/>
          <p:cNvSpPr/>
          <p:nvPr/>
        </p:nvSpPr>
        <p:spPr>
          <a:xfrm>
            <a:off x="8622753" y="5448802"/>
            <a:ext cx="3325065" cy="73320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a:t>モデル</a:t>
            </a:r>
            <a:r>
              <a:rPr lang="ja-JP" altLang="en-US" dirty="0" smtClean="0"/>
              <a:t>の修正を行う</a:t>
            </a:r>
            <a:endParaRPr kumimoji="1" lang="ja-JP" altLang="en-US" dirty="0"/>
          </a:p>
        </p:txBody>
      </p:sp>
      <p:cxnSp>
        <p:nvCxnSpPr>
          <p:cNvPr id="34" name="直線矢印コネクタ 33"/>
          <p:cNvCxnSpPr>
            <a:stCxn id="14" idx="6"/>
            <a:endCxn id="15" idx="2"/>
          </p:cNvCxnSpPr>
          <p:nvPr/>
        </p:nvCxnSpPr>
        <p:spPr>
          <a:xfrm flipV="1">
            <a:off x="7514577" y="2406597"/>
            <a:ext cx="694496" cy="556972"/>
          </a:xfrm>
          <a:prstGeom prst="straightConnector1">
            <a:avLst/>
          </a:prstGeom>
          <a:ln w="28575">
            <a:solidFill>
              <a:schemeClr val="accent5">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37" name="直線矢印コネクタ 36"/>
          <p:cNvCxnSpPr>
            <a:stCxn id="14" idx="6"/>
            <a:endCxn id="13" idx="2"/>
          </p:cNvCxnSpPr>
          <p:nvPr/>
        </p:nvCxnSpPr>
        <p:spPr>
          <a:xfrm>
            <a:off x="7514577" y="2963569"/>
            <a:ext cx="565807" cy="13170"/>
          </a:xfrm>
          <a:prstGeom prst="straightConnector1">
            <a:avLst/>
          </a:prstGeom>
          <a:ln w="28575">
            <a:solidFill>
              <a:schemeClr val="accent5">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38" name="直線矢印コネクタ 37"/>
          <p:cNvCxnSpPr>
            <a:stCxn id="14" idx="6"/>
            <a:endCxn id="32" idx="2"/>
          </p:cNvCxnSpPr>
          <p:nvPr/>
        </p:nvCxnSpPr>
        <p:spPr>
          <a:xfrm>
            <a:off x="7514577" y="2963569"/>
            <a:ext cx="693331" cy="569755"/>
          </a:xfrm>
          <a:prstGeom prst="straightConnector1">
            <a:avLst/>
          </a:prstGeom>
          <a:ln w="28575">
            <a:solidFill>
              <a:schemeClr val="accent5">
                <a:lumMod val="50000"/>
              </a:schemeClr>
            </a:solidFill>
            <a:tailEnd type="triangle"/>
          </a:ln>
        </p:spPr>
        <p:style>
          <a:lnRef idx="1">
            <a:schemeClr val="accent1"/>
          </a:lnRef>
          <a:fillRef idx="0">
            <a:schemeClr val="accent1"/>
          </a:fillRef>
          <a:effectRef idx="0">
            <a:schemeClr val="accent1"/>
          </a:effectRef>
          <a:fontRef idx="minor">
            <a:schemeClr val="tx1"/>
          </a:fontRef>
        </p:style>
      </p:cxnSp>
      <p:grpSp>
        <p:nvGrpSpPr>
          <p:cNvPr id="56" name="グループ化 55"/>
          <p:cNvGrpSpPr/>
          <p:nvPr/>
        </p:nvGrpSpPr>
        <p:grpSpPr>
          <a:xfrm>
            <a:off x="5395639" y="5236627"/>
            <a:ext cx="2582345" cy="508518"/>
            <a:chOff x="605982" y="3540814"/>
            <a:chExt cx="2582345" cy="508518"/>
          </a:xfrm>
        </p:grpSpPr>
        <p:sp>
          <p:nvSpPr>
            <p:cNvPr id="48" name="円/楕円 47"/>
            <p:cNvSpPr/>
            <p:nvPr/>
          </p:nvSpPr>
          <p:spPr>
            <a:xfrm>
              <a:off x="1848540" y="3540814"/>
              <a:ext cx="1339787" cy="503781"/>
            </a:xfrm>
            <a:prstGeom prst="ellipse">
              <a:avLst/>
            </a:prstGeom>
            <a:solidFill>
              <a:srgbClr val="EEC8CD"/>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400" dirty="0">
                  <a:solidFill>
                    <a:srgbClr val="242852"/>
                  </a:solidFill>
                </a:rPr>
                <a:t>記事への態度</a:t>
              </a:r>
            </a:p>
          </p:txBody>
        </p:sp>
        <p:sp>
          <p:nvSpPr>
            <p:cNvPr id="49" name="円/楕円 48"/>
            <p:cNvSpPr/>
            <p:nvPr/>
          </p:nvSpPr>
          <p:spPr>
            <a:xfrm>
              <a:off x="605982" y="3545551"/>
              <a:ext cx="829690" cy="503781"/>
            </a:xfrm>
            <a:prstGeom prst="ellipse">
              <a:avLst/>
            </a:prstGeom>
            <a:solidFill>
              <a:srgbClr val="EEC8CD"/>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400" dirty="0" smtClean="0">
                  <a:solidFill>
                    <a:srgbClr val="242852"/>
                  </a:solidFill>
                </a:rPr>
                <a:t>信頼</a:t>
              </a:r>
              <a:endParaRPr lang="ja-JP" altLang="en-US" sz="1400" dirty="0">
                <a:solidFill>
                  <a:srgbClr val="242852"/>
                </a:solidFill>
              </a:endParaRPr>
            </a:p>
          </p:txBody>
        </p:sp>
        <p:cxnSp>
          <p:nvCxnSpPr>
            <p:cNvPr id="50" name="直線矢印コネクタ 49"/>
            <p:cNvCxnSpPr>
              <a:stCxn id="49" idx="6"/>
              <a:endCxn id="48" idx="2"/>
            </p:cNvCxnSpPr>
            <p:nvPr/>
          </p:nvCxnSpPr>
          <p:spPr>
            <a:xfrm flipV="1">
              <a:off x="1435672" y="3792705"/>
              <a:ext cx="412868" cy="4737"/>
            </a:xfrm>
            <a:prstGeom prst="straightConnector1">
              <a:avLst/>
            </a:prstGeom>
            <a:ln w="28575">
              <a:solidFill>
                <a:schemeClr val="accent1">
                  <a:lumMod val="75000"/>
                </a:schemeClr>
              </a:solidFill>
              <a:tailEnd type="triangle"/>
            </a:ln>
          </p:spPr>
          <p:style>
            <a:lnRef idx="1">
              <a:schemeClr val="accent1"/>
            </a:lnRef>
            <a:fillRef idx="0">
              <a:schemeClr val="accent1"/>
            </a:fillRef>
            <a:effectRef idx="0">
              <a:schemeClr val="accent1"/>
            </a:effectRef>
            <a:fontRef idx="minor">
              <a:schemeClr val="tx1"/>
            </a:fontRef>
          </p:style>
        </p:cxnSp>
      </p:grpSp>
      <p:sp>
        <p:nvSpPr>
          <p:cNvPr id="58" name="正方形/長方形 57"/>
          <p:cNvSpPr/>
          <p:nvPr/>
        </p:nvSpPr>
        <p:spPr>
          <a:xfrm>
            <a:off x="1097279" y="4417751"/>
            <a:ext cx="6267347" cy="1138773"/>
          </a:xfrm>
          <a:prstGeom prst="rect">
            <a:avLst/>
          </a:prstGeom>
        </p:spPr>
        <p:txBody>
          <a:bodyPr wrap="square">
            <a:spAutoFit/>
          </a:bodyPr>
          <a:lstStyle/>
          <a:p>
            <a:r>
              <a:rPr lang="ja-JP" altLang="en-US" sz="1900" dirty="0" smtClean="0">
                <a:solidFill>
                  <a:schemeClr val="tx1">
                    <a:lumMod val="75000"/>
                    <a:lumOff val="25000"/>
                  </a:schemeClr>
                </a:solidFill>
              </a:rPr>
              <a:t>（</a:t>
            </a:r>
            <a:r>
              <a:rPr lang="en-US" altLang="ja-JP" sz="1900" dirty="0" smtClean="0">
                <a:solidFill>
                  <a:schemeClr val="tx1">
                    <a:lumMod val="75000"/>
                    <a:lumOff val="25000"/>
                  </a:schemeClr>
                </a:solidFill>
              </a:rPr>
              <a:t>B</a:t>
            </a:r>
            <a:r>
              <a:rPr lang="ja-JP" altLang="en-US" sz="1900" dirty="0" smtClean="0">
                <a:solidFill>
                  <a:schemeClr val="tx1">
                    <a:lumMod val="75000"/>
                    <a:lumOff val="25000"/>
                  </a:schemeClr>
                </a:solidFill>
              </a:rPr>
              <a:t>）信頼→記事への態度</a:t>
            </a:r>
            <a:endParaRPr lang="en-US" altLang="ja-JP" sz="1900" dirty="0" smtClean="0">
              <a:solidFill>
                <a:schemeClr val="tx1">
                  <a:lumMod val="75000"/>
                  <a:lumOff val="25000"/>
                </a:schemeClr>
              </a:solidFill>
            </a:endParaRPr>
          </a:p>
          <a:p>
            <a:endParaRPr lang="en-US" altLang="ja-JP" sz="1100" dirty="0" smtClean="0"/>
          </a:p>
          <a:p>
            <a:r>
              <a:rPr lang="ja-JP" altLang="en-US" sz="1900" dirty="0">
                <a:solidFill>
                  <a:schemeClr val="tx1">
                    <a:lumMod val="75000"/>
                    <a:lumOff val="25000"/>
                  </a:schemeClr>
                </a:solidFill>
              </a:rPr>
              <a:t>他</a:t>
            </a:r>
            <a:r>
              <a:rPr lang="ja-JP" altLang="en-US" sz="1900" dirty="0" smtClean="0">
                <a:solidFill>
                  <a:schemeClr val="tx1">
                    <a:lumMod val="75000"/>
                    <a:lumOff val="25000"/>
                  </a:schemeClr>
                </a:solidFill>
              </a:rPr>
              <a:t>のモデルでは有意であったため、</a:t>
            </a:r>
            <a:r>
              <a:rPr lang="en-US" altLang="ja-JP" sz="1900" dirty="0" smtClean="0">
                <a:solidFill>
                  <a:schemeClr val="tx1">
                    <a:lumMod val="75000"/>
                    <a:lumOff val="25000"/>
                  </a:schemeClr>
                </a:solidFill>
              </a:rPr>
              <a:t>B</a:t>
            </a:r>
            <a:r>
              <a:rPr lang="ja-JP" altLang="en-US" sz="1900" dirty="0" smtClean="0">
                <a:solidFill>
                  <a:schemeClr val="tx1">
                    <a:lumMod val="75000"/>
                    <a:lumOff val="25000"/>
                  </a:schemeClr>
                </a:solidFill>
              </a:rPr>
              <a:t>のみ標本に異なる傾向があったのではないか。</a:t>
            </a:r>
            <a:endParaRPr lang="en-US" altLang="ja-JP" sz="1900" dirty="0" smtClean="0">
              <a:solidFill>
                <a:schemeClr val="tx1">
                  <a:lumMod val="75000"/>
                  <a:lumOff val="25000"/>
                </a:schemeClr>
              </a:solidFill>
            </a:endParaRPr>
          </a:p>
        </p:txBody>
      </p:sp>
      <p:grpSp>
        <p:nvGrpSpPr>
          <p:cNvPr id="73" name="グループ化 72"/>
          <p:cNvGrpSpPr/>
          <p:nvPr/>
        </p:nvGrpSpPr>
        <p:grpSpPr>
          <a:xfrm>
            <a:off x="6311105" y="2154706"/>
            <a:ext cx="2854018" cy="1630508"/>
            <a:chOff x="1239507" y="1984514"/>
            <a:chExt cx="2854018" cy="1630508"/>
          </a:xfrm>
        </p:grpSpPr>
        <p:grpSp>
          <p:nvGrpSpPr>
            <p:cNvPr id="44" name="グループ化 43"/>
            <p:cNvGrpSpPr/>
            <p:nvPr/>
          </p:nvGrpSpPr>
          <p:grpSpPr>
            <a:xfrm>
              <a:off x="1239507" y="1984514"/>
              <a:ext cx="2854018" cy="1630508"/>
              <a:chOff x="929787" y="1408664"/>
              <a:chExt cx="2854018" cy="1630508"/>
            </a:xfrm>
          </p:grpSpPr>
          <p:sp>
            <p:nvSpPr>
              <p:cNvPr id="13" name="円/楕円 12"/>
              <p:cNvSpPr/>
              <p:nvPr/>
            </p:nvSpPr>
            <p:spPr>
              <a:xfrm>
                <a:off x="2699066" y="1978806"/>
                <a:ext cx="1084739" cy="503781"/>
              </a:xfrm>
              <a:prstGeom prst="ellipse">
                <a:avLst/>
              </a:prstGeom>
              <a:solidFill>
                <a:srgbClr val="EEC8CD"/>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000" dirty="0">
                    <a:solidFill>
                      <a:srgbClr val="242852"/>
                    </a:solidFill>
                  </a:rPr>
                  <a:t>記事への</a:t>
                </a:r>
                <a:r>
                  <a:rPr lang="ja-JP" altLang="en-US" sz="1400" dirty="0">
                    <a:solidFill>
                      <a:srgbClr val="242852"/>
                    </a:solidFill>
                  </a:rPr>
                  <a:t>態度</a:t>
                </a:r>
              </a:p>
            </p:txBody>
          </p:sp>
          <p:sp>
            <p:nvSpPr>
              <p:cNvPr id="14" name="円/楕円 13"/>
              <p:cNvSpPr/>
              <p:nvPr/>
            </p:nvSpPr>
            <p:spPr>
              <a:xfrm>
                <a:off x="929787" y="1968794"/>
                <a:ext cx="1203472" cy="497465"/>
              </a:xfrm>
              <a:prstGeom prst="ellipse">
                <a:avLst/>
              </a:prstGeom>
              <a:solidFill>
                <a:schemeClr val="accent5">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400" dirty="0">
                    <a:solidFill>
                      <a:schemeClr val="tx2"/>
                    </a:solidFill>
                  </a:rPr>
                  <a:t>売り込</a:t>
                </a:r>
                <a:r>
                  <a:rPr lang="ja-JP" altLang="en-US" sz="1400" dirty="0" smtClean="0">
                    <a:solidFill>
                      <a:schemeClr val="tx2"/>
                    </a:solidFill>
                  </a:rPr>
                  <a:t>み</a:t>
                </a:r>
                <a:endParaRPr kumimoji="1" lang="ja-JP" altLang="en-US" sz="1400" dirty="0">
                  <a:solidFill>
                    <a:schemeClr val="tx2"/>
                  </a:solidFill>
                </a:endParaRPr>
              </a:p>
            </p:txBody>
          </p:sp>
          <p:sp>
            <p:nvSpPr>
              <p:cNvPr id="15" name="円/楕円 14"/>
              <p:cNvSpPr/>
              <p:nvPr/>
            </p:nvSpPr>
            <p:spPr>
              <a:xfrm>
                <a:off x="2827755" y="1408664"/>
                <a:ext cx="829690" cy="503781"/>
              </a:xfrm>
              <a:prstGeom prst="ellipse">
                <a:avLst/>
              </a:prstGeom>
              <a:solidFill>
                <a:srgbClr val="EEC8CD"/>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400" dirty="0" smtClean="0">
                    <a:solidFill>
                      <a:srgbClr val="242852"/>
                    </a:solidFill>
                  </a:rPr>
                  <a:t>満足</a:t>
                </a:r>
                <a:endParaRPr lang="ja-JP" altLang="en-US" sz="1400" dirty="0">
                  <a:solidFill>
                    <a:srgbClr val="242852"/>
                  </a:solidFill>
                </a:endParaRPr>
              </a:p>
            </p:txBody>
          </p:sp>
          <p:sp>
            <p:nvSpPr>
              <p:cNvPr id="32" name="円/楕円 31"/>
              <p:cNvSpPr/>
              <p:nvPr/>
            </p:nvSpPr>
            <p:spPr>
              <a:xfrm>
                <a:off x="2826590" y="2535391"/>
                <a:ext cx="829690" cy="503781"/>
              </a:xfrm>
              <a:prstGeom prst="ellipse">
                <a:avLst/>
              </a:prstGeom>
              <a:solidFill>
                <a:srgbClr val="EEC8CD"/>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400" dirty="0" smtClean="0">
                    <a:solidFill>
                      <a:srgbClr val="242852"/>
                    </a:solidFill>
                  </a:rPr>
                  <a:t>信頼</a:t>
                </a:r>
                <a:endParaRPr lang="ja-JP" altLang="en-US" sz="1400" dirty="0">
                  <a:solidFill>
                    <a:srgbClr val="242852"/>
                  </a:solidFill>
                </a:endParaRPr>
              </a:p>
            </p:txBody>
          </p:sp>
        </p:grpSp>
        <p:sp>
          <p:nvSpPr>
            <p:cNvPr id="70" name="テキスト ボックス 69"/>
            <p:cNvSpPr txBox="1"/>
            <p:nvPr/>
          </p:nvSpPr>
          <p:spPr>
            <a:xfrm>
              <a:off x="2545379" y="2317317"/>
              <a:ext cx="403767" cy="400110"/>
            </a:xfrm>
            <a:prstGeom prst="rect">
              <a:avLst/>
            </a:prstGeom>
            <a:noFill/>
          </p:spPr>
          <p:txBody>
            <a:bodyPr wrap="square" rtlCol="0">
              <a:spAutoFit/>
            </a:bodyPr>
            <a:lstStyle/>
            <a:p>
              <a:r>
                <a:rPr lang="en-US" altLang="ja-JP" sz="2000" dirty="0">
                  <a:solidFill>
                    <a:srgbClr val="E01633"/>
                  </a:solidFill>
                </a:rPr>
                <a:t>×</a:t>
              </a:r>
              <a:endParaRPr lang="ja-JP" altLang="en-US" sz="2000" dirty="0">
                <a:solidFill>
                  <a:srgbClr val="E01633"/>
                </a:solidFill>
              </a:endParaRPr>
            </a:p>
          </p:txBody>
        </p:sp>
        <p:sp>
          <p:nvSpPr>
            <p:cNvPr id="71" name="テキスト ボックス 70"/>
            <p:cNvSpPr txBox="1"/>
            <p:nvPr/>
          </p:nvSpPr>
          <p:spPr>
            <a:xfrm>
              <a:off x="2502619" y="2599907"/>
              <a:ext cx="403767" cy="400110"/>
            </a:xfrm>
            <a:prstGeom prst="rect">
              <a:avLst/>
            </a:prstGeom>
            <a:noFill/>
          </p:spPr>
          <p:txBody>
            <a:bodyPr wrap="square" rtlCol="0">
              <a:spAutoFit/>
            </a:bodyPr>
            <a:lstStyle/>
            <a:p>
              <a:r>
                <a:rPr lang="en-US" altLang="ja-JP" sz="2000" dirty="0">
                  <a:solidFill>
                    <a:srgbClr val="E01633"/>
                  </a:solidFill>
                </a:rPr>
                <a:t>×</a:t>
              </a:r>
              <a:endParaRPr lang="ja-JP" altLang="en-US" sz="2000" dirty="0">
                <a:solidFill>
                  <a:srgbClr val="E01633"/>
                </a:solidFill>
              </a:endParaRPr>
            </a:p>
          </p:txBody>
        </p:sp>
        <p:sp>
          <p:nvSpPr>
            <p:cNvPr id="72" name="テキスト ボックス 71"/>
            <p:cNvSpPr txBox="1"/>
            <p:nvPr/>
          </p:nvSpPr>
          <p:spPr>
            <a:xfrm>
              <a:off x="2565892" y="2901390"/>
              <a:ext cx="403767" cy="400110"/>
            </a:xfrm>
            <a:prstGeom prst="rect">
              <a:avLst/>
            </a:prstGeom>
            <a:noFill/>
          </p:spPr>
          <p:txBody>
            <a:bodyPr wrap="square" rtlCol="0">
              <a:spAutoFit/>
            </a:bodyPr>
            <a:lstStyle/>
            <a:p>
              <a:r>
                <a:rPr lang="en-US" altLang="ja-JP" sz="2000" dirty="0">
                  <a:solidFill>
                    <a:srgbClr val="E01633"/>
                  </a:solidFill>
                </a:rPr>
                <a:t>×</a:t>
              </a:r>
              <a:endParaRPr lang="ja-JP" altLang="en-US" sz="2000" dirty="0">
                <a:solidFill>
                  <a:srgbClr val="E01633"/>
                </a:solidFill>
              </a:endParaRPr>
            </a:p>
          </p:txBody>
        </p:sp>
      </p:grpSp>
      <p:sp>
        <p:nvSpPr>
          <p:cNvPr id="75" name="角丸四角形 74"/>
          <p:cNvSpPr/>
          <p:nvPr/>
        </p:nvSpPr>
        <p:spPr>
          <a:xfrm>
            <a:off x="857521" y="2099617"/>
            <a:ext cx="8467712" cy="1826530"/>
          </a:xfrm>
          <a:prstGeom prst="roundRect">
            <a:avLst/>
          </a:prstGeom>
          <a:noFill/>
          <a:ln w="28575">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6" name="角丸四角形 75"/>
          <p:cNvSpPr/>
          <p:nvPr/>
        </p:nvSpPr>
        <p:spPr>
          <a:xfrm>
            <a:off x="857521" y="4349605"/>
            <a:ext cx="7222863" cy="1606351"/>
          </a:xfrm>
          <a:prstGeom prst="roundRect">
            <a:avLst/>
          </a:prstGeom>
          <a:noFill/>
          <a:ln w="28575">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7" name="テキスト ボックス 76"/>
          <p:cNvSpPr txBox="1"/>
          <p:nvPr/>
        </p:nvSpPr>
        <p:spPr>
          <a:xfrm>
            <a:off x="6167063" y="5302269"/>
            <a:ext cx="403767" cy="400110"/>
          </a:xfrm>
          <a:prstGeom prst="rect">
            <a:avLst/>
          </a:prstGeom>
          <a:noFill/>
        </p:spPr>
        <p:txBody>
          <a:bodyPr wrap="square" rtlCol="0">
            <a:spAutoFit/>
          </a:bodyPr>
          <a:lstStyle/>
          <a:p>
            <a:r>
              <a:rPr lang="en-US" altLang="ja-JP" sz="2000" dirty="0">
                <a:solidFill>
                  <a:srgbClr val="E01633"/>
                </a:solidFill>
              </a:rPr>
              <a:t>×</a:t>
            </a:r>
            <a:endParaRPr lang="ja-JP" altLang="en-US" sz="2000" dirty="0">
              <a:solidFill>
                <a:srgbClr val="E01633"/>
              </a:solidFill>
            </a:endParaRPr>
          </a:p>
        </p:txBody>
      </p:sp>
      <p:sp>
        <p:nvSpPr>
          <p:cNvPr id="4" name="スライド番号プレースホルダー 3"/>
          <p:cNvSpPr>
            <a:spLocks noGrp="1"/>
          </p:cNvSpPr>
          <p:nvPr>
            <p:ph type="sldNum" sz="quarter" idx="12"/>
          </p:nvPr>
        </p:nvSpPr>
        <p:spPr/>
        <p:txBody>
          <a:bodyPr/>
          <a:lstStyle/>
          <a:p>
            <a:fld id="{F46A3120-87D5-48FE-95FF-B9D32DB3470B}" type="slidenum">
              <a:rPr kumimoji="1" lang="ja-JP" altLang="en-US" smtClean="0"/>
              <a:t>55</a:t>
            </a:fld>
            <a:endParaRPr kumimoji="1" lang="ja-JP" altLang="en-US"/>
          </a:p>
        </p:txBody>
      </p:sp>
      <p:sp>
        <p:nvSpPr>
          <p:cNvPr id="28" name="コンテンツ プレースホルダー 2"/>
          <p:cNvSpPr txBox="1">
            <a:spLocks/>
          </p:cNvSpPr>
          <p:nvPr/>
        </p:nvSpPr>
        <p:spPr>
          <a:xfrm>
            <a:off x="1149285" y="2228856"/>
            <a:ext cx="4995169" cy="1304468"/>
          </a:xfrm>
          <a:prstGeom prst="rect">
            <a:avLst/>
          </a:prstGeom>
        </p:spPr>
        <p:txBody>
          <a:bodyPr vert="horz" lIns="0" tIns="45720" rIns="0" bIns="45720" rtlCol="0">
            <a:normAutofit fontScale="92500" lnSpcReduction="10000"/>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kumimoji="1"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kumimoji="1"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9pPr>
          </a:lstStyle>
          <a:p>
            <a:pPr marL="0" indent="0">
              <a:buFont typeface="Calibri" panose="020F0502020204030204" pitchFamily="34" charset="0"/>
              <a:buNone/>
            </a:pPr>
            <a:r>
              <a:rPr lang="ja-JP" altLang="en-US" dirty="0" smtClean="0"/>
              <a:t>（</a:t>
            </a:r>
            <a:r>
              <a:rPr lang="en-US" altLang="ja-JP" dirty="0" smtClean="0"/>
              <a:t>A</a:t>
            </a:r>
            <a:r>
              <a:rPr lang="ja-JP" altLang="en-US" dirty="0" smtClean="0"/>
              <a:t>）（</a:t>
            </a:r>
            <a:r>
              <a:rPr lang="en-US" altLang="ja-JP" dirty="0" smtClean="0"/>
              <a:t>B</a:t>
            </a:r>
            <a:r>
              <a:rPr lang="ja-JP" altLang="en-US" dirty="0" smtClean="0"/>
              <a:t>）（</a:t>
            </a:r>
            <a:r>
              <a:rPr lang="en-US" altLang="ja-JP" dirty="0" smtClean="0"/>
              <a:t>C</a:t>
            </a:r>
            <a:r>
              <a:rPr lang="ja-JP" altLang="en-US" dirty="0" smtClean="0"/>
              <a:t>）（</a:t>
            </a:r>
            <a:r>
              <a:rPr lang="en-US" altLang="ja-JP" dirty="0" smtClean="0"/>
              <a:t>D</a:t>
            </a:r>
            <a:r>
              <a:rPr lang="ja-JP" altLang="en-US" dirty="0" smtClean="0"/>
              <a:t>）売り込み</a:t>
            </a:r>
            <a:endParaRPr lang="en-US" altLang="ja-JP" dirty="0" smtClean="0"/>
          </a:p>
          <a:p>
            <a:pPr marL="0" indent="0">
              <a:buFont typeface="Calibri" panose="020F0502020204030204" pitchFamily="34" charset="0"/>
              <a:buNone/>
            </a:pPr>
            <a:r>
              <a:rPr lang="ja-JP" altLang="en-US" dirty="0" smtClean="0"/>
              <a:t>売り込みはマイナスなイメージという一般的</a:t>
            </a:r>
            <a:r>
              <a:rPr lang="ja-JP" altLang="en-US" dirty="0" smtClean="0"/>
              <a:t>な</a:t>
            </a:r>
            <a:r>
              <a:rPr lang="ja-JP" altLang="en-US" dirty="0" smtClean="0"/>
              <a:t>捉えられ方と</a:t>
            </a:r>
            <a:r>
              <a:rPr lang="ja-JP" altLang="en-US" dirty="0" smtClean="0"/>
              <a:t>実際は異なっていたからではないかと考えられる。</a:t>
            </a:r>
            <a:endParaRPr lang="en-US" altLang="ja-JP" dirty="0" smtClean="0"/>
          </a:p>
        </p:txBody>
      </p:sp>
    </p:spTree>
    <p:extLst>
      <p:ext uri="{BB962C8B-B14F-4D97-AF65-F5344CB8AC3E}">
        <p14:creationId xmlns:p14="http://schemas.microsoft.com/office/powerpoint/2010/main" val="3836918767"/>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fld id="{F46A3120-87D5-48FE-95FF-B9D32DB3470B}" type="slidenum">
              <a:rPr kumimoji="1" lang="ja-JP" altLang="en-US" smtClean="0"/>
              <a:t>56</a:t>
            </a:fld>
            <a:endParaRPr kumimoji="1" lang="ja-JP" altLang="en-US"/>
          </a:p>
        </p:txBody>
      </p:sp>
      <p:sp>
        <p:nvSpPr>
          <p:cNvPr id="39" name="テキスト ボックス 38"/>
          <p:cNvSpPr txBox="1"/>
          <p:nvPr/>
        </p:nvSpPr>
        <p:spPr>
          <a:xfrm>
            <a:off x="150471" y="155707"/>
            <a:ext cx="8704162" cy="461665"/>
          </a:xfrm>
          <a:prstGeom prst="rect">
            <a:avLst/>
          </a:prstGeom>
          <a:noFill/>
        </p:spPr>
        <p:txBody>
          <a:bodyPr wrap="square" rtlCol="0">
            <a:spAutoFit/>
          </a:bodyPr>
          <a:lstStyle/>
          <a:p>
            <a:r>
              <a:rPr lang="ja-JP" altLang="en-US" sz="2400" dirty="0" smtClean="0">
                <a:solidFill>
                  <a:schemeClr val="tx2"/>
                </a:solidFill>
              </a:rPr>
              <a:t>（</a:t>
            </a:r>
            <a:r>
              <a:rPr lang="ja-JP" altLang="en-US" sz="2400" dirty="0">
                <a:solidFill>
                  <a:schemeClr val="tx2"/>
                </a:solidFill>
              </a:rPr>
              <a:t>Ａ</a:t>
            </a:r>
            <a:r>
              <a:rPr lang="ja-JP" altLang="en-US" sz="2400" dirty="0" smtClean="0">
                <a:solidFill>
                  <a:schemeClr val="tx2"/>
                </a:solidFill>
              </a:rPr>
              <a:t>）一般的な商品紹介　（修正後）　　　　　　　　　　　　　　　　　　　　　　　　　　　　　　　　　　　　　</a:t>
            </a:r>
            <a:endParaRPr lang="ja-JP" altLang="en-US" sz="2400" dirty="0">
              <a:solidFill>
                <a:schemeClr val="tx2"/>
              </a:solidFill>
            </a:endParaRPr>
          </a:p>
        </p:txBody>
      </p:sp>
      <p:grpSp>
        <p:nvGrpSpPr>
          <p:cNvPr id="34" name="グループ化 33"/>
          <p:cNvGrpSpPr/>
          <p:nvPr/>
        </p:nvGrpSpPr>
        <p:grpSpPr>
          <a:xfrm>
            <a:off x="547257" y="916727"/>
            <a:ext cx="7493534" cy="2646535"/>
            <a:chOff x="547257" y="916727"/>
            <a:chExt cx="7493534" cy="2646535"/>
          </a:xfrm>
        </p:grpSpPr>
        <p:cxnSp>
          <p:nvCxnSpPr>
            <p:cNvPr id="38" name="直線矢印コネクタ 37"/>
            <p:cNvCxnSpPr>
              <a:stCxn id="45" idx="3"/>
              <a:endCxn id="49" idx="1"/>
            </p:cNvCxnSpPr>
            <p:nvPr/>
          </p:nvCxnSpPr>
          <p:spPr>
            <a:xfrm flipV="1">
              <a:off x="2190154" y="1128635"/>
              <a:ext cx="836151" cy="64274"/>
            </a:xfrm>
            <a:prstGeom prst="straightConnector1">
              <a:avLst/>
            </a:prstGeom>
            <a:ln w="12700">
              <a:tailEnd type="triangle"/>
            </a:ln>
          </p:spPr>
          <p:style>
            <a:lnRef idx="1">
              <a:schemeClr val="accent1"/>
            </a:lnRef>
            <a:fillRef idx="0">
              <a:schemeClr val="accent1"/>
            </a:fillRef>
            <a:effectRef idx="0">
              <a:schemeClr val="accent1"/>
            </a:effectRef>
            <a:fontRef idx="minor">
              <a:schemeClr val="tx1"/>
            </a:fontRef>
          </p:style>
        </p:cxnSp>
        <p:cxnSp>
          <p:nvCxnSpPr>
            <p:cNvPr id="40" name="直線矢印コネクタ 39"/>
            <p:cNvCxnSpPr>
              <a:stCxn id="49" idx="6"/>
              <a:endCxn id="62" idx="1"/>
            </p:cNvCxnSpPr>
            <p:nvPr/>
          </p:nvCxnSpPr>
          <p:spPr>
            <a:xfrm>
              <a:off x="4107253" y="1432536"/>
              <a:ext cx="885821" cy="229490"/>
            </a:xfrm>
            <a:prstGeom prst="straightConnector1">
              <a:avLst/>
            </a:prstGeom>
            <a:ln w="76200">
              <a:solidFill>
                <a:srgbClr val="E01633"/>
              </a:solidFill>
              <a:tailEnd type="triangle"/>
            </a:ln>
          </p:spPr>
          <p:style>
            <a:lnRef idx="1">
              <a:schemeClr val="accent1"/>
            </a:lnRef>
            <a:fillRef idx="0">
              <a:schemeClr val="accent1"/>
            </a:fillRef>
            <a:effectRef idx="0">
              <a:schemeClr val="accent1"/>
            </a:effectRef>
            <a:fontRef idx="minor">
              <a:schemeClr val="tx1"/>
            </a:fontRef>
          </p:style>
        </p:cxnSp>
        <p:grpSp>
          <p:nvGrpSpPr>
            <p:cNvPr id="41" name="グループ化 40"/>
            <p:cNvGrpSpPr/>
            <p:nvPr/>
          </p:nvGrpSpPr>
          <p:grpSpPr>
            <a:xfrm>
              <a:off x="547257" y="916727"/>
              <a:ext cx="7493534" cy="2646535"/>
              <a:chOff x="547257" y="916727"/>
              <a:chExt cx="7493534" cy="2646535"/>
            </a:xfrm>
          </p:grpSpPr>
          <p:grpSp>
            <p:nvGrpSpPr>
              <p:cNvPr id="44" name="グループ化 43"/>
              <p:cNvGrpSpPr/>
              <p:nvPr/>
            </p:nvGrpSpPr>
            <p:grpSpPr>
              <a:xfrm>
                <a:off x="735044" y="938648"/>
                <a:ext cx="7305747" cy="2624614"/>
                <a:chOff x="1180684" y="2406822"/>
                <a:chExt cx="9807136" cy="2831388"/>
              </a:xfrm>
            </p:grpSpPr>
            <p:grpSp>
              <p:nvGrpSpPr>
                <p:cNvPr id="47" name="グループ化 46"/>
                <p:cNvGrpSpPr/>
                <p:nvPr/>
              </p:nvGrpSpPr>
              <p:grpSpPr>
                <a:xfrm>
                  <a:off x="2845986" y="2406822"/>
                  <a:ext cx="8141834" cy="2831388"/>
                  <a:chOff x="2814217" y="2388677"/>
                  <a:chExt cx="8141834" cy="2831388"/>
                </a:xfrm>
              </p:grpSpPr>
              <p:grpSp>
                <p:nvGrpSpPr>
                  <p:cNvPr id="51" name="グループ化 50"/>
                  <p:cNvGrpSpPr/>
                  <p:nvPr/>
                </p:nvGrpSpPr>
                <p:grpSpPr>
                  <a:xfrm>
                    <a:off x="2814217" y="2388677"/>
                    <a:ext cx="8141834" cy="2831388"/>
                    <a:chOff x="2814217" y="2388677"/>
                    <a:chExt cx="8141834" cy="2831388"/>
                  </a:xfrm>
                </p:grpSpPr>
                <p:grpSp>
                  <p:nvGrpSpPr>
                    <p:cNvPr id="53" name="グループ化 52"/>
                    <p:cNvGrpSpPr/>
                    <p:nvPr/>
                  </p:nvGrpSpPr>
                  <p:grpSpPr>
                    <a:xfrm>
                      <a:off x="2814217" y="2388677"/>
                      <a:ext cx="8141834" cy="2831388"/>
                      <a:chOff x="2814217" y="2388677"/>
                      <a:chExt cx="8141834" cy="2831388"/>
                    </a:xfrm>
                  </p:grpSpPr>
                  <p:grpSp>
                    <p:nvGrpSpPr>
                      <p:cNvPr id="58" name="グループ化 57"/>
                      <p:cNvGrpSpPr/>
                      <p:nvPr/>
                    </p:nvGrpSpPr>
                    <p:grpSpPr>
                      <a:xfrm>
                        <a:off x="2814217" y="2388677"/>
                        <a:ext cx="2861505" cy="2831388"/>
                        <a:chOff x="2716990" y="2396761"/>
                        <a:chExt cx="2861505" cy="2831388"/>
                      </a:xfrm>
                    </p:grpSpPr>
                    <p:sp>
                      <p:nvSpPr>
                        <p:cNvPr id="65" name="テキスト ボックス 64"/>
                        <p:cNvSpPr txBox="1"/>
                        <p:nvPr/>
                      </p:nvSpPr>
                      <p:spPr>
                        <a:xfrm>
                          <a:off x="2716990" y="2396761"/>
                          <a:ext cx="425002" cy="477054"/>
                        </a:xfrm>
                        <a:prstGeom prst="rect">
                          <a:avLst/>
                        </a:prstGeom>
                        <a:noFill/>
                      </p:spPr>
                      <p:txBody>
                        <a:bodyPr wrap="square" rtlCol="0">
                          <a:spAutoFit/>
                        </a:bodyPr>
                        <a:lstStyle/>
                        <a:p>
                          <a:endParaRPr lang="ja-JP" altLang="en-US" sz="2500" dirty="0">
                            <a:solidFill>
                              <a:srgbClr val="EA506A"/>
                            </a:solidFill>
                          </a:endParaRPr>
                        </a:p>
                      </p:txBody>
                    </p:sp>
                    <p:sp>
                      <p:nvSpPr>
                        <p:cNvPr id="66" name="円/楕円 65"/>
                        <p:cNvSpPr/>
                        <p:nvPr/>
                      </p:nvSpPr>
                      <p:spPr>
                        <a:xfrm>
                          <a:off x="3878484" y="4300870"/>
                          <a:ext cx="1700011" cy="927279"/>
                        </a:xfrm>
                        <a:prstGeom prst="ellipse">
                          <a:avLst/>
                        </a:prstGeom>
                        <a:solidFill>
                          <a:srgbClr val="EEC8CD"/>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400" dirty="0">
                              <a:solidFill>
                                <a:srgbClr val="242852"/>
                              </a:solidFill>
                            </a:rPr>
                            <a:t>記事への信頼</a:t>
                          </a:r>
                        </a:p>
                      </p:txBody>
                    </p:sp>
                  </p:grpSp>
                  <p:grpSp>
                    <p:nvGrpSpPr>
                      <p:cNvPr id="59" name="グループ化 58"/>
                      <p:cNvGrpSpPr/>
                      <p:nvPr/>
                    </p:nvGrpSpPr>
                    <p:grpSpPr>
                      <a:xfrm>
                        <a:off x="5990017" y="2794721"/>
                        <a:ext cx="4966034" cy="2420440"/>
                        <a:chOff x="5990017" y="2794721"/>
                        <a:chExt cx="4966034" cy="2420440"/>
                      </a:xfrm>
                    </p:grpSpPr>
                    <p:grpSp>
                      <p:nvGrpSpPr>
                        <p:cNvPr id="60" name="グループ化 59"/>
                        <p:cNvGrpSpPr/>
                        <p:nvPr/>
                      </p:nvGrpSpPr>
                      <p:grpSpPr>
                        <a:xfrm>
                          <a:off x="6615876" y="3033247"/>
                          <a:ext cx="4340175" cy="2181914"/>
                          <a:chOff x="6615876" y="3033247"/>
                          <a:chExt cx="4340175" cy="2181914"/>
                        </a:xfrm>
                      </p:grpSpPr>
                      <p:sp>
                        <p:nvSpPr>
                          <p:cNvPr id="62" name="円/楕円 61"/>
                          <p:cNvSpPr/>
                          <p:nvPr/>
                        </p:nvSpPr>
                        <p:spPr>
                          <a:xfrm>
                            <a:off x="6615876" y="3033247"/>
                            <a:ext cx="1700011" cy="927279"/>
                          </a:xfrm>
                          <a:prstGeom prst="ellipse">
                            <a:avLst/>
                          </a:prstGeom>
                          <a:solidFill>
                            <a:srgbClr val="EEC8CD"/>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400" dirty="0">
                                <a:solidFill>
                                  <a:srgbClr val="242852"/>
                                </a:solidFill>
                              </a:rPr>
                              <a:t>記事への態度</a:t>
                            </a:r>
                          </a:p>
                        </p:txBody>
                      </p:sp>
                      <p:sp>
                        <p:nvSpPr>
                          <p:cNvPr id="63" name="円/楕円 62"/>
                          <p:cNvSpPr/>
                          <p:nvPr/>
                        </p:nvSpPr>
                        <p:spPr>
                          <a:xfrm>
                            <a:off x="9256040" y="4287882"/>
                            <a:ext cx="1700011" cy="927279"/>
                          </a:xfrm>
                          <a:prstGeom prst="ellipse">
                            <a:avLst/>
                          </a:prstGeom>
                          <a:solidFill>
                            <a:srgbClr val="EEC8CD"/>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400" dirty="0">
                                <a:solidFill>
                                  <a:srgbClr val="242852"/>
                                </a:solidFill>
                              </a:rPr>
                              <a:t>購買意図</a:t>
                            </a:r>
                          </a:p>
                        </p:txBody>
                      </p:sp>
                      <p:sp>
                        <p:nvSpPr>
                          <p:cNvPr id="64" name="円/楕円 63"/>
                          <p:cNvSpPr/>
                          <p:nvPr/>
                        </p:nvSpPr>
                        <p:spPr>
                          <a:xfrm>
                            <a:off x="9256040" y="3033247"/>
                            <a:ext cx="1700011" cy="927279"/>
                          </a:xfrm>
                          <a:prstGeom prst="ellipse">
                            <a:avLst/>
                          </a:prstGeom>
                          <a:solidFill>
                            <a:srgbClr val="EEC8CD"/>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400" dirty="0">
                                <a:solidFill>
                                  <a:srgbClr val="242852"/>
                                </a:solidFill>
                              </a:rPr>
                              <a:t>商品への態度</a:t>
                            </a:r>
                          </a:p>
                        </p:txBody>
                      </p:sp>
                    </p:grpSp>
                    <p:sp>
                      <p:nvSpPr>
                        <p:cNvPr id="61" name="テキスト ボックス 60"/>
                        <p:cNvSpPr txBox="1"/>
                        <p:nvPr/>
                      </p:nvSpPr>
                      <p:spPr>
                        <a:xfrm>
                          <a:off x="5990017" y="2794721"/>
                          <a:ext cx="425002" cy="477054"/>
                        </a:xfrm>
                        <a:prstGeom prst="rect">
                          <a:avLst/>
                        </a:prstGeom>
                        <a:noFill/>
                      </p:spPr>
                      <p:txBody>
                        <a:bodyPr wrap="square" rtlCol="0">
                          <a:spAutoFit/>
                        </a:bodyPr>
                        <a:lstStyle/>
                        <a:p>
                          <a:endParaRPr lang="ja-JP" altLang="en-US" sz="2500" dirty="0">
                            <a:solidFill>
                              <a:srgbClr val="EA506A"/>
                            </a:solidFill>
                          </a:endParaRPr>
                        </a:p>
                      </p:txBody>
                    </p:sp>
                  </p:grpSp>
                </p:grpSp>
                <p:cxnSp>
                  <p:nvCxnSpPr>
                    <p:cNvPr id="54" name="直線矢印コネクタ 53"/>
                    <p:cNvCxnSpPr>
                      <a:stCxn id="45" idx="3"/>
                      <a:endCxn id="66" idx="0"/>
                    </p:cNvCxnSpPr>
                    <p:nvPr/>
                  </p:nvCxnSpPr>
                  <p:spPr>
                    <a:xfrm>
                      <a:off x="3102235" y="2662969"/>
                      <a:ext cx="1723482" cy="1629816"/>
                    </a:xfrm>
                    <a:prstGeom prst="straightConnector1">
                      <a:avLst/>
                    </a:prstGeom>
                    <a:ln w="12700">
                      <a:tailEnd type="triangle"/>
                    </a:ln>
                  </p:spPr>
                  <p:style>
                    <a:lnRef idx="1">
                      <a:schemeClr val="accent1"/>
                    </a:lnRef>
                    <a:fillRef idx="0">
                      <a:schemeClr val="accent1"/>
                    </a:fillRef>
                    <a:effectRef idx="0">
                      <a:schemeClr val="accent1"/>
                    </a:effectRef>
                    <a:fontRef idx="minor">
                      <a:schemeClr val="tx1"/>
                    </a:fontRef>
                  </p:style>
                </p:cxnSp>
                <p:cxnSp>
                  <p:nvCxnSpPr>
                    <p:cNvPr id="55" name="直線矢印コネクタ 54"/>
                    <p:cNvCxnSpPr>
                      <a:stCxn id="50" idx="6"/>
                      <a:endCxn id="66" idx="2"/>
                    </p:cNvCxnSpPr>
                    <p:nvPr/>
                  </p:nvCxnSpPr>
                  <p:spPr>
                    <a:xfrm>
                      <a:off x="2848926" y="4751522"/>
                      <a:ext cx="1126785" cy="4904"/>
                    </a:xfrm>
                    <a:prstGeom prst="straightConnector1">
                      <a:avLst/>
                    </a:prstGeom>
                    <a:ln w="12700">
                      <a:tailEnd type="triangle"/>
                    </a:ln>
                  </p:spPr>
                  <p:style>
                    <a:lnRef idx="1">
                      <a:schemeClr val="accent1"/>
                    </a:lnRef>
                    <a:fillRef idx="0">
                      <a:schemeClr val="accent1"/>
                    </a:fillRef>
                    <a:effectRef idx="0">
                      <a:schemeClr val="accent1"/>
                    </a:effectRef>
                    <a:fontRef idx="minor">
                      <a:schemeClr val="tx1"/>
                    </a:fontRef>
                  </p:style>
                </p:cxnSp>
                <p:cxnSp>
                  <p:nvCxnSpPr>
                    <p:cNvPr id="56" name="直線矢印コネクタ 55"/>
                    <p:cNvCxnSpPr>
                      <a:stCxn id="66" idx="7"/>
                      <a:endCxn id="62" idx="3"/>
                    </p:cNvCxnSpPr>
                    <p:nvPr/>
                  </p:nvCxnSpPr>
                  <p:spPr>
                    <a:xfrm flipV="1">
                      <a:off x="5426762" y="3824729"/>
                      <a:ext cx="1438075" cy="603854"/>
                    </a:xfrm>
                    <a:prstGeom prst="straightConnector1">
                      <a:avLst/>
                    </a:prstGeom>
                    <a:ln w="12700">
                      <a:tailEnd type="triangle"/>
                    </a:ln>
                  </p:spPr>
                  <p:style>
                    <a:lnRef idx="1">
                      <a:schemeClr val="accent1"/>
                    </a:lnRef>
                    <a:fillRef idx="0">
                      <a:schemeClr val="accent1"/>
                    </a:fillRef>
                    <a:effectRef idx="0">
                      <a:schemeClr val="accent1"/>
                    </a:effectRef>
                    <a:fontRef idx="minor">
                      <a:schemeClr val="tx1"/>
                    </a:fontRef>
                  </p:style>
                </p:cxnSp>
                <p:cxnSp>
                  <p:nvCxnSpPr>
                    <p:cNvPr id="57" name="直線矢印コネクタ 56"/>
                    <p:cNvCxnSpPr>
                      <a:stCxn id="62" idx="5"/>
                      <a:endCxn id="63" idx="2"/>
                    </p:cNvCxnSpPr>
                    <p:nvPr/>
                  </p:nvCxnSpPr>
                  <p:spPr>
                    <a:xfrm>
                      <a:off x="8066926" y="3824729"/>
                      <a:ext cx="1189114" cy="926793"/>
                    </a:xfrm>
                    <a:prstGeom prst="straightConnector1">
                      <a:avLst/>
                    </a:prstGeom>
                    <a:ln w="12700">
                      <a:tailEnd type="triangle"/>
                    </a:ln>
                  </p:spPr>
                  <p:style>
                    <a:lnRef idx="1">
                      <a:schemeClr val="accent1"/>
                    </a:lnRef>
                    <a:fillRef idx="0">
                      <a:schemeClr val="accent1"/>
                    </a:fillRef>
                    <a:effectRef idx="0">
                      <a:schemeClr val="accent1"/>
                    </a:effectRef>
                    <a:fontRef idx="minor">
                      <a:schemeClr val="tx1"/>
                    </a:fontRef>
                  </p:style>
                </p:cxnSp>
              </p:grpSp>
              <p:cxnSp>
                <p:nvCxnSpPr>
                  <p:cNvPr id="52" name="直線矢印コネクタ 51"/>
                  <p:cNvCxnSpPr>
                    <a:stCxn id="62" idx="6"/>
                    <a:endCxn id="64" idx="2"/>
                  </p:cNvCxnSpPr>
                  <p:nvPr/>
                </p:nvCxnSpPr>
                <p:spPr>
                  <a:xfrm>
                    <a:off x="8315887" y="3496887"/>
                    <a:ext cx="940154" cy="0"/>
                  </a:xfrm>
                  <a:prstGeom prst="straightConnector1">
                    <a:avLst/>
                  </a:prstGeom>
                  <a:ln w="12700">
                    <a:tailEnd type="triangle"/>
                  </a:ln>
                </p:spPr>
                <p:style>
                  <a:lnRef idx="1">
                    <a:schemeClr val="accent1"/>
                  </a:lnRef>
                  <a:fillRef idx="0">
                    <a:schemeClr val="accent1"/>
                  </a:fillRef>
                  <a:effectRef idx="0">
                    <a:schemeClr val="accent1"/>
                  </a:effectRef>
                  <a:fontRef idx="minor">
                    <a:schemeClr val="tx1"/>
                  </a:fontRef>
                </p:style>
              </p:cxnSp>
            </p:grpSp>
            <p:sp>
              <p:nvSpPr>
                <p:cNvPr id="49" name="円/楕円 48"/>
                <p:cNvSpPr/>
                <p:nvPr/>
              </p:nvSpPr>
              <p:spPr>
                <a:xfrm>
                  <a:off x="4007481" y="2475980"/>
                  <a:ext cx="1700010" cy="927279"/>
                </a:xfrm>
                <a:prstGeom prst="ellipse">
                  <a:avLst/>
                </a:prstGeom>
                <a:solidFill>
                  <a:srgbClr val="EEC8CD"/>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400" dirty="0">
                      <a:solidFill>
                        <a:srgbClr val="242852"/>
                      </a:solidFill>
                    </a:rPr>
                    <a:t>記事への満足</a:t>
                  </a:r>
                </a:p>
              </p:txBody>
            </p:sp>
            <p:sp>
              <p:nvSpPr>
                <p:cNvPr id="50" name="円/楕円 49"/>
                <p:cNvSpPr/>
                <p:nvPr/>
              </p:nvSpPr>
              <p:spPr>
                <a:xfrm>
                  <a:off x="1180684" y="4306027"/>
                  <a:ext cx="1700011" cy="927279"/>
                </a:xfrm>
                <a:prstGeom prst="ellipse">
                  <a:avLst/>
                </a:prstGeom>
                <a:solidFill>
                  <a:srgbClr val="EEC8CD"/>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400" dirty="0">
                      <a:solidFill>
                        <a:srgbClr val="242852"/>
                      </a:solidFill>
                    </a:rPr>
                    <a:t>企業</a:t>
                  </a:r>
                  <a:r>
                    <a:rPr lang="ja-JP" altLang="en-US" sz="1400" dirty="0" smtClean="0">
                      <a:solidFill>
                        <a:srgbClr val="242852"/>
                      </a:solidFill>
                    </a:rPr>
                    <a:t>の</a:t>
                  </a:r>
                  <a:endParaRPr lang="en-US" altLang="ja-JP" sz="1400" dirty="0" smtClean="0">
                    <a:solidFill>
                      <a:srgbClr val="242852"/>
                    </a:solidFill>
                  </a:endParaRPr>
                </a:p>
                <a:p>
                  <a:pPr algn="ctr"/>
                  <a:r>
                    <a:rPr lang="ja-JP" altLang="en-US" sz="1400" dirty="0" smtClean="0">
                      <a:solidFill>
                        <a:srgbClr val="242852"/>
                      </a:solidFill>
                    </a:rPr>
                    <a:t>専門性</a:t>
                  </a:r>
                  <a:endParaRPr lang="en-US" altLang="ja-JP" sz="1400" dirty="0">
                    <a:solidFill>
                      <a:srgbClr val="242852"/>
                    </a:solidFill>
                  </a:endParaRPr>
                </a:p>
                <a:p>
                  <a:pPr algn="ctr"/>
                  <a:r>
                    <a:rPr lang="ja-JP" altLang="en-US" sz="1400" dirty="0" smtClean="0">
                      <a:solidFill>
                        <a:srgbClr val="242852"/>
                      </a:solidFill>
                    </a:rPr>
                    <a:t>確実性</a:t>
                  </a:r>
                  <a:endParaRPr lang="ja-JP" altLang="en-US" sz="1400" dirty="0">
                    <a:solidFill>
                      <a:srgbClr val="242852"/>
                    </a:solidFill>
                  </a:endParaRPr>
                </a:p>
              </p:txBody>
            </p:sp>
          </p:grpSp>
          <p:sp>
            <p:nvSpPr>
              <p:cNvPr id="45" name="角丸四角形 44"/>
              <p:cNvSpPr/>
              <p:nvPr/>
            </p:nvSpPr>
            <p:spPr>
              <a:xfrm>
                <a:off x="547257" y="916727"/>
                <a:ext cx="1642897" cy="552364"/>
              </a:xfrm>
              <a:prstGeom prst="roundRect">
                <a:avLst/>
              </a:prstGeom>
              <a:solidFill>
                <a:srgbClr val="FED78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300" dirty="0" smtClean="0">
                    <a:solidFill>
                      <a:schemeClr val="tx2"/>
                    </a:solidFill>
                  </a:rPr>
                  <a:t>自分も悩みが</a:t>
                </a:r>
                <a:endParaRPr lang="en-US" altLang="ja-JP" sz="1300" dirty="0" smtClean="0">
                  <a:solidFill>
                    <a:schemeClr val="tx2"/>
                  </a:solidFill>
                </a:endParaRPr>
              </a:p>
              <a:p>
                <a:pPr algn="ctr"/>
                <a:r>
                  <a:rPr lang="ja-JP" altLang="en-US" sz="1300" dirty="0" smtClean="0">
                    <a:solidFill>
                      <a:schemeClr val="tx2"/>
                    </a:solidFill>
                  </a:rPr>
                  <a:t>解決できると思う</a:t>
                </a:r>
                <a:endParaRPr lang="ja-JP" altLang="en-US" sz="1300" dirty="0">
                  <a:solidFill>
                    <a:schemeClr val="tx2"/>
                  </a:solidFill>
                </a:endParaRPr>
              </a:p>
            </p:txBody>
          </p:sp>
          <p:sp>
            <p:nvSpPr>
              <p:cNvPr id="46" name="角丸四角形 45"/>
              <p:cNvSpPr/>
              <p:nvPr/>
            </p:nvSpPr>
            <p:spPr>
              <a:xfrm>
                <a:off x="593902" y="1512590"/>
                <a:ext cx="1546582" cy="596107"/>
              </a:xfrm>
              <a:prstGeom prst="roundRect">
                <a:avLst/>
              </a:prstGeom>
              <a:solidFill>
                <a:srgbClr val="FED78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300" dirty="0" smtClean="0">
                    <a:solidFill>
                      <a:schemeClr val="tx2"/>
                    </a:solidFill>
                  </a:rPr>
                  <a:t>読むことは</a:t>
                </a:r>
                <a:endParaRPr kumimoji="1" lang="en-US" altLang="ja-JP" sz="1300" dirty="0" smtClean="0">
                  <a:solidFill>
                    <a:schemeClr val="tx2"/>
                  </a:solidFill>
                </a:endParaRPr>
              </a:p>
              <a:p>
                <a:pPr algn="ctr"/>
                <a:r>
                  <a:rPr kumimoji="1" lang="ja-JP" altLang="en-US" sz="1300" dirty="0" smtClean="0">
                    <a:solidFill>
                      <a:schemeClr val="tx2"/>
                    </a:solidFill>
                  </a:rPr>
                  <a:t>悩みを解決するのに重要だ</a:t>
                </a:r>
                <a:endParaRPr kumimoji="1" lang="ja-JP" altLang="en-US" sz="1300" dirty="0">
                  <a:solidFill>
                    <a:schemeClr val="tx2"/>
                  </a:solidFill>
                </a:endParaRPr>
              </a:p>
            </p:txBody>
          </p:sp>
        </p:grpSp>
        <p:cxnSp>
          <p:nvCxnSpPr>
            <p:cNvPr id="42" name="直線矢印コネクタ 41"/>
            <p:cNvCxnSpPr>
              <a:stCxn id="46" idx="3"/>
              <a:endCxn id="49" idx="3"/>
            </p:cNvCxnSpPr>
            <p:nvPr/>
          </p:nvCxnSpPr>
          <p:spPr>
            <a:xfrm flipV="1">
              <a:off x="2140484" y="1736436"/>
              <a:ext cx="885821" cy="74208"/>
            </a:xfrm>
            <a:prstGeom prst="straightConnector1">
              <a:avLst/>
            </a:prstGeom>
            <a:ln w="12700">
              <a:tailEnd type="triangle"/>
            </a:ln>
          </p:spPr>
          <p:style>
            <a:lnRef idx="1">
              <a:schemeClr val="accent1"/>
            </a:lnRef>
            <a:fillRef idx="0">
              <a:schemeClr val="accent1"/>
            </a:fillRef>
            <a:effectRef idx="0">
              <a:schemeClr val="accent1"/>
            </a:effectRef>
            <a:fontRef idx="minor">
              <a:schemeClr val="tx1"/>
            </a:fontRef>
          </p:style>
        </p:cxnSp>
        <p:cxnSp>
          <p:nvCxnSpPr>
            <p:cNvPr id="43" name="直線矢印コネクタ 42"/>
            <p:cNvCxnSpPr>
              <a:stCxn id="46" idx="3"/>
              <a:endCxn id="66" idx="1"/>
            </p:cNvCxnSpPr>
            <p:nvPr/>
          </p:nvCxnSpPr>
          <p:spPr>
            <a:xfrm>
              <a:off x="2140484" y="1810644"/>
              <a:ext cx="885820" cy="1018937"/>
            </a:xfrm>
            <a:prstGeom prst="straightConnector1">
              <a:avLst/>
            </a:prstGeom>
            <a:ln w="12700">
              <a:tailEnd type="triangle"/>
            </a:ln>
          </p:spPr>
          <p:style>
            <a:lnRef idx="1">
              <a:schemeClr val="accent1"/>
            </a:lnRef>
            <a:fillRef idx="0">
              <a:schemeClr val="accent1"/>
            </a:fillRef>
            <a:effectRef idx="0">
              <a:schemeClr val="accent1"/>
            </a:effectRef>
            <a:fontRef idx="minor">
              <a:schemeClr val="tx1"/>
            </a:fontRef>
          </p:style>
        </p:cxnSp>
      </p:grpSp>
      <p:sp>
        <p:nvSpPr>
          <p:cNvPr id="74" name="テキスト ボックス 73"/>
          <p:cNvSpPr txBox="1"/>
          <p:nvPr/>
        </p:nvSpPr>
        <p:spPr>
          <a:xfrm>
            <a:off x="2292198" y="785611"/>
            <a:ext cx="633205" cy="369332"/>
          </a:xfrm>
          <a:prstGeom prst="rect">
            <a:avLst/>
          </a:prstGeom>
          <a:noFill/>
        </p:spPr>
        <p:txBody>
          <a:bodyPr wrap="square" rtlCol="0">
            <a:spAutoFit/>
          </a:bodyPr>
          <a:lstStyle/>
          <a:p>
            <a:r>
              <a:rPr lang="en-US" altLang="ja-JP" dirty="0" smtClean="0"/>
              <a:t>.35</a:t>
            </a:r>
            <a:endParaRPr kumimoji="1" lang="ja-JP" altLang="en-US" dirty="0"/>
          </a:p>
        </p:txBody>
      </p:sp>
      <p:sp>
        <p:nvSpPr>
          <p:cNvPr id="75" name="テキスト ボックス 74"/>
          <p:cNvSpPr txBox="1"/>
          <p:nvPr/>
        </p:nvSpPr>
        <p:spPr>
          <a:xfrm>
            <a:off x="3091442" y="1990873"/>
            <a:ext cx="633205" cy="369332"/>
          </a:xfrm>
          <a:prstGeom prst="rect">
            <a:avLst/>
          </a:prstGeom>
          <a:noFill/>
        </p:spPr>
        <p:txBody>
          <a:bodyPr wrap="square" rtlCol="0">
            <a:spAutoFit/>
          </a:bodyPr>
          <a:lstStyle/>
          <a:p>
            <a:r>
              <a:rPr kumimoji="1" lang="en-US" altLang="ja-JP" dirty="0" smtClean="0"/>
              <a:t>.</a:t>
            </a:r>
            <a:r>
              <a:rPr lang="en-US" altLang="ja-JP" dirty="0" smtClean="0"/>
              <a:t>39</a:t>
            </a:r>
            <a:endParaRPr kumimoji="1" lang="ja-JP" altLang="en-US" dirty="0"/>
          </a:p>
        </p:txBody>
      </p:sp>
      <p:sp>
        <p:nvSpPr>
          <p:cNvPr id="76" name="テキスト ボックス 75"/>
          <p:cNvSpPr txBox="1"/>
          <p:nvPr/>
        </p:nvSpPr>
        <p:spPr>
          <a:xfrm>
            <a:off x="2106906" y="1504324"/>
            <a:ext cx="633205" cy="369332"/>
          </a:xfrm>
          <a:prstGeom prst="rect">
            <a:avLst/>
          </a:prstGeom>
          <a:noFill/>
        </p:spPr>
        <p:txBody>
          <a:bodyPr wrap="square" rtlCol="0">
            <a:spAutoFit/>
          </a:bodyPr>
          <a:lstStyle/>
          <a:p>
            <a:r>
              <a:rPr lang="en-US" altLang="ja-JP" dirty="0" smtClean="0"/>
              <a:t>.54</a:t>
            </a:r>
            <a:endParaRPr kumimoji="1" lang="ja-JP" altLang="en-US" dirty="0"/>
          </a:p>
        </p:txBody>
      </p:sp>
      <p:sp>
        <p:nvSpPr>
          <p:cNvPr id="77" name="テキスト ボックス 76"/>
          <p:cNvSpPr txBox="1"/>
          <p:nvPr/>
        </p:nvSpPr>
        <p:spPr>
          <a:xfrm>
            <a:off x="2133951" y="2175539"/>
            <a:ext cx="633205" cy="369332"/>
          </a:xfrm>
          <a:prstGeom prst="rect">
            <a:avLst/>
          </a:prstGeom>
          <a:noFill/>
        </p:spPr>
        <p:txBody>
          <a:bodyPr wrap="square" rtlCol="0">
            <a:spAutoFit/>
          </a:bodyPr>
          <a:lstStyle/>
          <a:p>
            <a:r>
              <a:rPr lang="en-US" altLang="ja-JP" dirty="0" smtClean="0"/>
              <a:t>.38</a:t>
            </a:r>
            <a:endParaRPr kumimoji="1" lang="ja-JP" altLang="en-US" dirty="0"/>
          </a:p>
        </p:txBody>
      </p:sp>
      <p:sp>
        <p:nvSpPr>
          <p:cNvPr id="78" name="テキスト ボックス 77"/>
          <p:cNvSpPr txBox="1"/>
          <p:nvPr/>
        </p:nvSpPr>
        <p:spPr>
          <a:xfrm>
            <a:off x="2064472" y="2779305"/>
            <a:ext cx="633205" cy="369332"/>
          </a:xfrm>
          <a:prstGeom prst="rect">
            <a:avLst/>
          </a:prstGeom>
          <a:noFill/>
        </p:spPr>
        <p:txBody>
          <a:bodyPr wrap="square" rtlCol="0">
            <a:spAutoFit/>
          </a:bodyPr>
          <a:lstStyle/>
          <a:p>
            <a:r>
              <a:rPr kumimoji="1" lang="en-US" altLang="ja-JP" dirty="0" smtClean="0"/>
              <a:t>.</a:t>
            </a:r>
            <a:r>
              <a:rPr lang="en-US" altLang="ja-JP" dirty="0" smtClean="0"/>
              <a:t>53</a:t>
            </a:r>
            <a:endParaRPr kumimoji="1" lang="ja-JP" altLang="en-US" dirty="0"/>
          </a:p>
        </p:txBody>
      </p:sp>
      <p:sp>
        <p:nvSpPr>
          <p:cNvPr id="79" name="テキスト ボックス 78"/>
          <p:cNvSpPr txBox="1"/>
          <p:nvPr/>
        </p:nvSpPr>
        <p:spPr>
          <a:xfrm>
            <a:off x="4183082" y="1155642"/>
            <a:ext cx="633205" cy="369332"/>
          </a:xfrm>
          <a:prstGeom prst="rect">
            <a:avLst/>
          </a:prstGeom>
          <a:noFill/>
        </p:spPr>
        <p:txBody>
          <a:bodyPr wrap="square" rtlCol="0">
            <a:spAutoFit/>
          </a:bodyPr>
          <a:lstStyle/>
          <a:p>
            <a:r>
              <a:rPr kumimoji="1" lang="en-US" altLang="ja-JP" dirty="0" smtClean="0"/>
              <a:t>.</a:t>
            </a:r>
            <a:r>
              <a:rPr lang="en-US" altLang="ja-JP" dirty="0" smtClean="0"/>
              <a:t>78</a:t>
            </a:r>
            <a:endParaRPr kumimoji="1" lang="ja-JP" altLang="en-US" dirty="0"/>
          </a:p>
        </p:txBody>
      </p:sp>
      <p:sp>
        <p:nvSpPr>
          <p:cNvPr id="80" name="テキスト ボックス 79"/>
          <p:cNvSpPr txBox="1"/>
          <p:nvPr/>
        </p:nvSpPr>
        <p:spPr>
          <a:xfrm>
            <a:off x="4004849" y="2247699"/>
            <a:ext cx="633205" cy="369332"/>
          </a:xfrm>
          <a:prstGeom prst="rect">
            <a:avLst/>
          </a:prstGeom>
          <a:noFill/>
        </p:spPr>
        <p:txBody>
          <a:bodyPr wrap="square" rtlCol="0">
            <a:spAutoFit/>
          </a:bodyPr>
          <a:lstStyle/>
          <a:p>
            <a:r>
              <a:rPr kumimoji="1" lang="en-US" altLang="ja-JP" dirty="0" smtClean="0"/>
              <a:t>.24</a:t>
            </a:r>
            <a:endParaRPr kumimoji="1" lang="ja-JP" altLang="en-US" dirty="0"/>
          </a:p>
        </p:txBody>
      </p:sp>
      <p:sp>
        <p:nvSpPr>
          <p:cNvPr id="81" name="テキスト ボックス 80"/>
          <p:cNvSpPr txBox="1"/>
          <p:nvPr/>
        </p:nvSpPr>
        <p:spPr>
          <a:xfrm>
            <a:off x="6107599" y="1625977"/>
            <a:ext cx="633205" cy="369332"/>
          </a:xfrm>
          <a:prstGeom prst="rect">
            <a:avLst/>
          </a:prstGeom>
          <a:noFill/>
        </p:spPr>
        <p:txBody>
          <a:bodyPr wrap="square" rtlCol="0">
            <a:spAutoFit/>
          </a:bodyPr>
          <a:lstStyle/>
          <a:p>
            <a:r>
              <a:rPr kumimoji="1" lang="en-US" altLang="ja-JP" dirty="0" smtClean="0"/>
              <a:t>.</a:t>
            </a:r>
            <a:r>
              <a:rPr lang="en-US" altLang="ja-JP" dirty="0" smtClean="0"/>
              <a:t>71</a:t>
            </a:r>
            <a:endParaRPr kumimoji="1" lang="ja-JP" altLang="en-US" dirty="0"/>
          </a:p>
        </p:txBody>
      </p:sp>
      <p:sp>
        <p:nvSpPr>
          <p:cNvPr id="83" name="テキスト ボックス 82"/>
          <p:cNvSpPr txBox="1"/>
          <p:nvPr/>
        </p:nvSpPr>
        <p:spPr>
          <a:xfrm>
            <a:off x="6060912" y="2222212"/>
            <a:ext cx="633205" cy="369332"/>
          </a:xfrm>
          <a:prstGeom prst="rect">
            <a:avLst/>
          </a:prstGeom>
          <a:noFill/>
        </p:spPr>
        <p:txBody>
          <a:bodyPr wrap="square" rtlCol="0">
            <a:spAutoFit/>
          </a:bodyPr>
          <a:lstStyle/>
          <a:p>
            <a:r>
              <a:rPr kumimoji="1" lang="en-US" altLang="ja-JP" dirty="0" smtClean="0"/>
              <a:t>.60</a:t>
            </a:r>
            <a:endParaRPr kumimoji="1" lang="ja-JP" altLang="en-US" dirty="0"/>
          </a:p>
        </p:txBody>
      </p:sp>
      <p:sp>
        <p:nvSpPr>
          <p:cNvPr id="70" name="角丸四角形 69"/>
          <p:cNvSpPr/>
          <p:nvPr/>
        </p:nvSpPr>
        <p:spPr>
          <a:xfrm>
            <a:off x="9483498" y="5327147"/>
            <a:ext cx="2636430" cy="958691"/>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smtClean="0"/>
              <a:t>修正前と比べ、</a:t>
            </a:r>
            <a:endParaRPr kumimoji="1" lang="en-US" altLang="ja-JP" dirty="0" smtClean="0"/>
          </a:p>
          <a:p>
            <a:pPr algn="ctr"/>
            <a:r>
              <a:rPr kumimoji="1" lang="ja-JP" altLang="en-US" dirty="0" smtClean="0"/>
              <a:t>モデルの適合度は良い</a:t>
            </a:r>
            <a:endParaRPr kumimoji="1" lang="ja-JP" altLang="en-US" dirty="0"/>
          </a:p>
        </p:txBody>
      </p:sp>
      <p:pic>
        <p:nvPicPr>
          <p:cNvPr id="95" name="コンテンツ プレースホルダー 3" descr="画面の領域"/>
          <p:cNvPicPr>
            <a:picLocks noChangeAspect="1"/>
          </p:cNvPicPr>
          <p:nvPr/>
        </p:nvPicPr>
        <p:blipFill rotWithShape="1">
          <a:blip r:embed="rId2">
            <a:extLst>
              <a:ext uri="{28A0092B-C50C-407E-A947-70E740481C1C}">
                <a14:useLocalDpi xmlns:a14="http://schemas.microsoft.com/office/drawing/2010/main" val="0"/>
              </a:ext>
            </a:extLst>
          </a:blip>
          <a:srcRect b="61855"/>
          <a:stretch/>
        </p:blipFill>
        <p:spPr>
          <a:xfrm>
            <a:off x="345989" y="3858072"/>
            <a:ext cx="3073377" cy="2461165"/>
          </a:xfrm>
          <a:prstGeom prst="rect">
            <a:avLst/>
          </a:prstGeom>
        </p:spPr>
      </p:pic>
      <p:pic>
        <p:nvPicPr>
          <p:cNvPr id="3" name="図 2" descr="画面の領域"/>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176319" y="3780384"/>
            <a:ext cx="3155151" cy="1508376"/>
          </a:xfrm>
          <a:prstGeom prst="rect">
            <a:avLst/>
          </a:prstGeom>
        </p:spPr>
      </p:pic>
      <p:pic>
        <p:nvPicPr>
          <p:cNvPr id="4" name="図 3" descr="画面の領域"/>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202008" y="5380663"/>
            <a:ext cx="3343742" cy="1143160"/>
          </a:xfrm>
          <a:prstGeom prst="rect">
            <a:avLst/>
          </a:prstGeom>
        </p:spPr>
      </p:pic>
      <p:pic>
        <p:nvPicPr>
          <p:cNvPr id="5" name="図 4" descr="画面の領域"/>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249696" y="3842693"/>
            <a:ext cx="3000649" cy="1381318"/>
          </a:xfrm>
          <a:prstGeom prst="rect">
            <a:avLst/>
          </a:prstGeom>
        </p:spPr>
      </p:pic>
      <p:sp>
        <p:nvSpPr>
          <p:cNvPr id="96" name="角丸四角形 95"/>
          <p:cNvSpPr/>
          <p:nvPr/>
        </p:nvSpPr>
        <p:spPr>
          <a:xfrm>
            <a:off x="1367193" y="4149177"/>
            <a:ext cx="461607" cy="464869"/>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7" name="角丸四角形 96"/>
          <p:cNvSpPr/>
          <p:nvPr/>
        </p:nvSpPr>
        <p:spPr>
          <a:xfrm>
            <a:off x="2447524" y="4149175"/>
            <a:ext cx="533516" cy="464869"/>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8" name="角丸四角形 97"/>
          <p:cNvSpPr/>
          <p:nvPr/>
        </p:nvSpPr>
        <p:spPr>
          <a:xfrm>
            <a:off x="5156886" y="4149174"/>
            <a:ext cx="364015" cy="1051003"/>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8" name="角丸四角形 107"/>
          <p:cNvSpPr/>
          <p:nvPr/>
        </p:nvSpPr>
        <p:spPr>
          <a:xfrm>
            <a:off x="1606378" y="5380662"/>
            <a:ext cx="286083" cy="464869"/>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9" name="角丸四角形 108"/>
          <p:cNvSpPr/>
          <p:nvPr/>
        </p:nvSpPr>
        <p:spPr>
          <a:xfrm>
            <a:off x="1301578" y="5380663"/>
            <a:ext cx="304800" cy="464869"/>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0" name="角丸四角形 109"/>
          <p:cNvSpPr/>
          <p:nvPr/>
        </p:nvSpPr>
        <p:spPr>
          <a:xfrm>
            <a:off x="2180766" y="4149176"/>
            <a:ext cx="282348" cy="464869"/>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1" name="角丸四角形 110"/>
          <p:cNvSpPr/>
          <p:nvPr/>
        </p:nvSpPr>
        <p:spPr>
          <a:xfrm>
            <a:off x="4004849" y="5695035"/>
            <a:ext cx="633205" cy="464869"/>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2" name="角丸四角形 111"/>
          <p:cNvSpPr/>
          <p:nvPr/>
        </p:nvSpPr>
        <p:spPr>
          <a:xfrm>
            <a:off x="3921791" y="4149174"/>
            <a:ext cx="399660" cy="1051003"/>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3" name="角丸四角形 112"/>
          <p:cNvSpPr/>
          <p:nvPr/>
        </p:nvSpPr>
        <p:spPr>
          <a:xfrm>
            <a:off x="8506101" y="4195452"/>
            <a:ext cx="533516" cy="464869"/>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4" name="角丸四角形 113"/>
          <p:cNvSpPr/>
          <p:nvPr/>
        </p:nvSpPr>
        <p:spPr>
          <a:xfrm>
            <a:off x="6967576" y="4200956"/>
            <a:ext cx="533516" cy="464869"/>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7" name="メモ 66"/>
          <p:cNvSpPr/>
          <p:nvPr/>
        </p:nvSpPr>
        <p:spPr>
          <a:xfrm>
            <a:off x="8324513" y="617372"/>
            <a:ext cx="3642484" cy="2795541"/>
          </a:xfrm>
          <a:prstGeom prst="foldedCorner">
            <a:avLst/>
          </a:prstGeom>
          <a:solidFill>
            <a:srgbClr val="FAE2DA"/>
          </a:solidFill>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285750" indent="-285750">
              <a:buClr>
                <a:schemeClr val="tx2">
                  <a:lumMod val="60000"/>
                  <a:lumOff val="40000"/>
                </a:schemeClr>
              </a:buClr>
              <a:buFont typeface="Wingdings" panose="05000000000000000000" pitchFamily="2" charset="2"/>
              <a:buChar char="u"/>
            </a:pPr>
            <a:endParaRPr lang="en-US" altLang="ja-JP" sz="1600" dirty="0" smtClean="0">
              <a:solidFill>
                <a:schemeClr val="tx1">
                  <a:lumMod val="75000"/>
                  <a:lumOff val="25000"/>
                </a:schemeClr>
              </a:solidFill>
            </a:endParaRPr>
          </a:p>
          <a:p>
            <a:pPr marL="285750" indent="-285750">
              <a:buClr>
                <a:schemeClr val="tx2">
                  <a:lumMod val="60000"/>
                  <a:lumOff val="40000"/>
                </a:schemeClr>
              </a:buClr>
              <a:buFont typeface="Wingdings" panose="05000000000000000000" pitchFamily="2" charset="2"/>
              <a:buChar char="u"/>
            </a:pPr>
            <a:r>
              <a:rPr lang="en-US" altLang="ja-JP" sz="1600" dirty="0" smtClean="0">
                <a:solidFill>
                  <a:schemeClr val="tx1">
                    <a:lumMod val="75000"/>
                    <a:lumOff val="25000"/>
                  </a:schemeClr>
                </a:solidFill>
              </a:rPr>
              <a:t>A</a:t>
            </a:r>
            <a:r>
              <a:rPr lang="ja-JP" altLang="en-US" sz="1600" dirty="0" smtClean="0">
                <a:solidFill>
                  <a:schemeClr val="tx1">
                    <a:lumMod val="75000"/>
                    <a:lumOff val="25000"/>
                  </a:schemeClr>
                </a:solidFill>
              </a:rPr>
              <a:t>においては</a:t>
            </a:r>
            <a:r>
              <a:rPr lang="ja-JP" altLang="en-US" sz="1600" dirty="0" smtClean="0">
                <a:solidFill>
                  <a:schemeClr val="tx1">
                    <a:lumMod val="75000"/>
                    <a:lumOff val="25000"/>
                  </a:schemeClr>
                </a:solidFill>
              </a:rPr>
              <a:t>、「</a:t>
            </a:r>
            <a:r>
              <a:rPr lang="ja-JP" altLang="en-US" sz="1600" dirty="0" smtClean="0">
                <a:solidFill>
                  <a:schemeClr val="tx1">
                    <a:lumMod val="75000"/>
                    <a:lumOff val="25000"/>
                  </a:schemeClr>
                </a:solidFill>
              </a:rPr>
              <a:t>記事への態度」への影響力は</a:t>
            </a:r>
            <a:r>
              <a:rPr lang="ja-JP" altLang="en-US" sz="1600" dirty="0" smtClean="0">
                <a:solidFill>
                  <a:schemeClr val="tx1">
                    <a:lumMod val="75000"/>
                    <a:lumOff val="25000"/>
                  </a:schemeClr>
                </a:solidFill>
              </a:rPr>
              <a:t>、「</a:t>
            </a:r>
            <a:r>
              <a:rPr lang="ja-JP" altLang="en-US" sz="1600" dirty="0" smtClean="0">
                <a:solidFill>
                  <a:schemeClr val="tx1">
                    <a:lumMod val="75000"/>
                    <a:lumOff val="25000"/>
                  </a:schemeClr>
                </a:solidFill>
              </a:rPr>
              <a:t>記事への満足」と「記事への信頼」において大きく影響力</a:t>
            </a:r>
            <a:r>
              <a:rPr lang="ja-JP" altLang="en-US" sz="1600" dirty="0">
                <a:solidFill>
                  <a:schemeClr val="tx1">
                    <a:lumMod val="75000"/>
                    <a:lumOff val="25000"/>
                  </a:schemeClr>
                </a:solidFill>
              </a:rPr>
              <a:t>に</a:t>
            </a:r>
            <a:r>
              <a:rPr lang="ja-JP" altLang="en-US" sz="1600" dirty="0" smtClean="0">
                <a:solidFill>
                  <a:schemeClr val="tx1">
                    <a:lumMod val="75000"/>
                    <a:lumOff val="25000"/>
                  </a:schemeClr>
                </a:solidFill>
              </a:rPr>
              <a:t>差が</a:t>
            </a:r>
            <a:r>
              <a:rPr lang="ja-JP" altLang="en-US" sz="1600" dirty="0" smtClean="0">
                <a:solidFill>
                  <a:schemeClr val="tx1">
                    <a:lumMod val="75000"/>
                    <a:lumOff val="25000"/>
                  </a:schemeClr>
                </a:solidFill>
              </a:rPr>
              <a:t>ある。</a:t>
            </a:r>
            <a:endParaRPr lang="en-US" altLang="ja-JP" sz="1600" dirty="0" smtClean="0">
              <a:solidFill>
                <a:schemeClr val="tx1">
                  <a:lumMod val="75000"/>
                  <a:lumOff val="25000"/>
                </a:schemeClr>
              </a:solidFill>
            </a:endParaRPr>
          </a:p>
          <a:p>
            <a:pPr>
              <a:buClr>
                <a:schemeClr val="tx2">
                  <a:lumMod val="60000"/>
                  <a:lumOff val="40000"/>
                </a:schemeClr>
              </a:buClr>
            </a:pPr>
            <a:r>
              <a:rPr lang="ja-JP" altLang="en-US" sz="1600" dirty="0" smtClean="0">
                <a:solidFill>
                  <a:schemeClr val="tx1">
                    <a:lumMod val="75000"/>
                    <a:lumOff val="25000"/>
                  </a:schemeClr>
                </a:solidFill>
              </a:rPr>
              <a:t>　⇒「</a:t>
            </a:r>
            <a:r>
              <a:rPr lang="ja-JP" altLang="en-US" sz="1600" dirty="0">
                <a:solidFill>
                  <a:schemeClr val="tx1">
                    <a:lumMod val="75000"/>
                    <a:lumOff val="25000"/>
                  </a:schemeClr>
                </a:solidFill>
              </a:rPr>
              <a:t>記事への満足」</a:t>
            </a:r>
            <a:r>
              <a:rPr lang="ja-JP" altLang="en-US" sz="1600" dirty="0" smtClean="0">
                <a:solidFill>
                  <a:schemeClr val="tx1">
                    <a:lumMod val="75000"/>
                    <a:lumOff val="25000"/>
                  </a:schemeClr>
                </a:solidFill>
              </a:rPr>
              <a:t>から「</a:t>
            </a:r>
            <a:r>
              <a:rPr lang="ja-JP" altLang="en-US" sz="1600" dirty="0">
                <a:solidFill>
                  <a:schemeClr val="tx1">
                    <a:lumMod val="75000"/>
                    <a:lumOff val="25000"/>
                  </a:schemeClr>
                </a:solidFill>
              </a:rPr>
              <a:t>記事への態度」への</a:t>
            </a:r>
            <a:r>
              <a:rPr lang="ja-JP" altLang="en-US" sz="1600" dirty="0" smtClean="0">
                <a:solidFill>
                  <a:schemeClr val="tx1">
                    <a:lumMod val="75000"/>
                    <a:lumOff val="25000"/>
                  </a:schemeClr>
                </a:solidFill>
              </a:rPr>
              <a:t>影響力の方が大きい。　</a:t>
            </a:r>
            <a:endParaRPr lang="en-US" altLang="ja-JP" sz="1600" dirty="0" smtClean="0">
              <a:solidFill>
                <a:schemeClr val="tx1">
                  <a:lumMod val="75000"/>
                  <a:lumOff val="25000"/>
                </a:schemeClr>
              </a:solidFill>
            </a:endParaRPr>
          </a:p>
          <a:p>
            <a:pPr>
              <a:buClr>
                <a:schemeClr val="tx2">
                  <a:lumMod val="60000"/>
                  <a:lumOff val="40000"/>
                </a:schemeClr>
              </a:buClr>
            </a:pPr>
            <a:r>
              <a:rPr lang="ja-JP" altLang="en-US" sz="1600" dirty="0" smtClean="0">
                <a:solidFill>
                  <a:schemeClr val="tx1">
                    <a:lumMod val="75000"/>
                    <a:lumOff val="25000"/>
                  </a:schemeClr>
                </a:solidFill>
              </a:rPr>
              <a:t>　⇒「記事への満足」が大切になってくる</a:t>
            </a:r>
            <a:endParaRPr lang="en-US" altLang="ja-JP" sz="1600" dirty="0" smtClean="0">
              <a:solidFill>
                <a:schemeClr val="tx1">
                  <a:lumMod val="75000"/>
                  <a:lumOff val="25000"/>
                </a:schemeClr>
              </a:solidFill>
            </a:endParaRPr>
          </a:p>
          <a:p>
            <a:pPr>
              <a:buClr>
                <a:schemeClr val="tx2">
                  <a:lumMod val="60000"/>
                  <a:lumOff val="40000"/>
                </a:schemeClr>
              </a:buClr>
            </a:pPr>
            <a:r>
              <a:rPr lang="ja-JP" altLang="en-US" sz="1600" dirty="0" smtClean="0">
                <a:solidFill>
                  <a:schemeClr val="tx1">
                    <a:lumMod val="75000"/>
                    <a:lumOff val="25000"/>
                  </a:schemeClr>
                </a:solidFill>
              </a:rPr>
              <a:t>　　　 のではないか。</a:t>
            </a:r>
            <a:endParaRPr lang="en-US" altLang="ja-JP" sz="1600" dirty="0" smtClean="0">
              <a:solidFill>
                <a:schemeClr val="tx1">
                  <a:lumMod val="75000"/>
                  <a:lumOff val="25000"/>
                </a:schemeClr>
              </a:solidFill>
            </a:endParaRPr>
          </a:p>
          <a:p>
            <a:pPr>
              <a:buClr>
                <a:schemeClr val="tx2">
                  <a:lumMod val="60000"/>
                  <a:lumOff val="40000"/>
                </a:schemeClr>
              </a:buClr>
            </a:pPr>
            <a:endParaRPr lang="en-US" altLang="ja-JP" sz="1600" dirty="0">
              <a:solidFill>
                <a:schemeClr val="tx1">
                  <a:lumMod val="75000"/>
                  <a:lumOff val="25000"/>
                </a:schemeClr>
              </a:solidFill>
            </a:endParaRPr>
          </a:p>
        </p:txBody>
      </p:sp>
    </p:spTree>
    <p:extLst>
      <p:ext uri="{BB962C8B-B14F-4D97-AF65-F5344CB8AC3E}">
        <p14:creationId xmlns:p14="http://schemas.microsoft.com/office/powerpoint/2010/main" val="1587121214"/>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fld id="{F46A3120-87D5-48FE-95FF-B9D32DB3470B}" type="slidenum">
              <a:rPr kumimoji="1" lang="ja-JP" altLang="en-US" smtClean="0"/>
              <a:t>57</a:t>
            </a:fld>
            <a:endParaRPr kumimoji="1" lang="ja-JP" altLang="en-US"/>
          </a:p>
        </p:txBody>
      </p:sp>
      <p:sp>
        <p:nvSpPr>
          <p:cNvPr id="39" name="テキスト ボックス 38"/>
          <p:cNvSpPr txBox="1"/>
          <p:nvPr/>
        </p:nvSpPr>
        <p:spPr>
          <a:xfrm>
            <a:off x="26097" y="160580"/>
            <a:ext cx="6748285" cy="461665"/>
          </a:xfrm>
          <a:prstGeom prst="rect">
            <a:avLst/>
          </a:prstGeom>
          <a:noFill/>
        </p:spPr>
        <p:txBody>
          <a:bodyPr wrap="square" rtlCol="0">
            <a:spAutoFit/>
          </a:bodyPr>
          <a:lstStyle/>
          <a:p>
            <a:r>
              <a:rPr lang="ja-JP" altLang="en-US" sz="2400" dirty="0" smtClean="0">
                <a:solidFill>
                  <a:schemeClr val="tx2"/>
                </a:solidFill>
              </a:rPr>
              <a:t>（</a:t>
            </a:r>
            <a:r>
              <a:rPr lang="en-US" altLang="ja-JP" sz="2400" dirty="0">
                <a:solidFill>
                  <a:schemeClr val="tx2"/>
                </a:solidFill>
              </a:rPr>
              <a:t>B</a:t>
            </a:r>
            <a:r>
              <a:rPr lang="ja-JP" altLang="en-US" sz="2400" dirty="0" smtClean="0">
                <a:solidFill>
                  <a:schemeClr val="tx2"/>
                </a:solidFill>
              </a:rPr>
              <a:t>）</a:t>
            </a:r>
            <a:r>
              <a:rPr lang="ja-JP" altLang="en-US" sz="2400" dirty="0">
                <a:solidFill>
                  <a:schemeClr val="tx2"/>
                </a:solidFill>
              </a:rPr>
              <a:t>バナーがある商品紹介　（修正後）</a:t>
            </a:r>
          </a:p>
        </p:txBody>
      </p:sp>
      <p:grpSp>
        <p:nvGrpSpPr>
          <p:cNvPr id="36" name="グループ化 35"/>
          <p:cNvGrpSpPr/>
          <p:nvPr/>
        </p:nvGrpSpPr>
        <p:grpSpPr>
          <a:xfrm>
            <a:off x="547257" y="916727"/>
            <a:ext cx="7493534" cy="2646536"/>
            <a:chOff x="547257" y="916727"/>
            <a:chExt cx="7493534" cy="2646536"/>
          </a:xfrm>
        </p:grpSpPr>
        <p:cxnSp>
          <p:nvCxnSpPr>
            <p:cNvPr id="42" name="直線矢印コネクタ 41"/>
            <p:cNvCxnSpPr>
              <a:stCxn id="51" idx="6"/>
              <a:endCxn id="64" idx="1"/>
            </p:cNvCxnSpPr>
            <p:nvPr/>
          </p:nvCxnSpPr>
          <p:spPr>
            <a:xfrm>
              <a:off x="4107253" y="1432536"/>
              <a:ext cx="885821" cy="229490"/>
            </a:xfrm>
            <a:prstGeom prst="straightConnector1">
              <a:avLst/>
            </a:prstGeom>
            <a:ln w="76200">
              <a:solidFill>
                <a:srgbClr val="E01633"/>
              </a:solidFill>
              <a:tailEnd type="triangle"/>
            </a:ln>
          </p:spPr>
          <p:style>
            <a:lnRef idx="1">
              <a:schemeClr val="accent1"/>
            </a:lnRef>
            <a:fillRef idx="0">
              <a:schemeClr val="accent1"/>
            </a:fillRef>
            <a:effectRef idx="0">
              <a:schemeClr val="accent1"/>
            </a:effectRef>
            <a:fontRef idx="minor">
              <a:schemeClr val="tx1"/>
            </a:fontRef>
          </p:style>
        </p:cxnSp>
        <p:grpSp>
          <p:nvGrpSpPr>
            <p:cNvPr id="43" name="グループ化 42"/>
            <p:cNvGrpSpPr/>
            <p:nvPr/>
          </p:nvGrpSpPr>
          <p:grpSpPr>
            <a:xfrm>
              <a:off x="547257" y="916727"/>
              <a:ext cx="7493534" cy="2646536"/>
              <a:chOff x="547257" y="916727"/>
              <a:chExt cx="7493534" cy="2646536"/>
            </a:xfrm>
          </p:grpSpPr>
          <p:grpSp>
            <p:nvGrpSpPr>
              <p:cNvPr id="46" name="グループ化 45"/>
              <p:cNvGrpSpPr/>
              <p:nvPr/>
            </p:nvGrpSpPr>
            <p:grpSpPr>
              <a:xfrm>
                <a:off x="735044" y="1002756"/>
                <a:ext cx="7305747" cy="2560507"/>
                <a:chOff x="1180684" y="2475980"/>
                <a:chExt cx="9807136" cy="2762230"/>
              </a:xfrm>
            </p:grpSpPr>
            <p:grpSp>
              <p:nvGrpSpPr>
                <p:cNvPr id="49" name="グループ化 48"/>
                <p:cNvGrpSpPr/>
                <p:nvPr/>
              </p:nvGrpSpPr>
              <p:grpSpPr>
                <a:xfrm>
                  <a:off x="2880695" y="2681114"/>
                  <a:ext cx="8107125" cy="2557096"/>
                  <a:chOff x="2848926" y="2662969"/>
                  <a:chExt cx="8107125" cy="2557096"/>
                </a:xfrm>
              </p:grpSpPr>
              <p:grpSp>
                <p:nvGrpSpPr>
                  <p:cNvPr id="53" name="グループ化 52"/>
                  <p:cNvGrpSpPr/>
                  <p:nvPr/>
                </p:nvGrpSpPr>
                <p:grpSpPr>
                  <a:xfrm>
                    <a:off x="2848926" y="2662969"/>
                    <a:ext cx="8107125" cy="2557096"/>
                    <a:chOff x="2848926" y="2662969"/>
                    <a:chExt cx="8107125" cy="2557096"/>
                  </a:xfrm>
                </p:grpSpPr>
                <p:grpSp>
                  <p:nvGrpSpPr>
                    <p:cNvPr id="55" name="グループ化 54"/>
                    <p:cNvGrpSpPr/>
                    <p:nvPr/>
                  </p:nvGrpSpPr>
                  <p:grpSpPr>
                    <a:xfrm>
                      <a:off x="3975711" y="3033247"/>
                      <a:ext cx="6980340" cy="2186818"/>
                      <a:chOff x="3975711" y="3033247"/>
                      <a:chExt cx="6980340" cy="2186818"/>
                    </a:xfrm>
                  </p:grpSpPr>
                  <p:sp>
                    <p:nvSpPr>
                      <p:cNvPr id="68" name="円/楕円 67"/>
                      <p:cNvSpPr/>
                      <p:nvPr/>
                    </p:nvSpPr>
                    <p:spPr>
                      <a:xfrm>
                        <a:off x="3975711" y="4292786"/>
                        <a:ext cx="1700010" cy="927279"/>
                      </a:xfrm>
                      <a:prstGeom prst="ellipse">
                        <a:avLst/>
                      </a:prstGeom>
                      <a:solidFill>
                        <a:srgbClr val="EEC8CD"/>
                      </a:solidFill>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400" dirty="0">
                            <a:solidFill>
                              <a:srgbClr val="242852"/>
                            </a:solidFill>
                          </a:rPr>
                          <a:t>記事への信頼</a:t>
                        </a:r>
                      </a:p>
                    </p:txBody>
                  </p:sp>
                  <p:grpSp>
                    <p:nvGrpSpPr>
                      <p:cNvPr id="62" name="グループ化 61"/>
                      <p:cNvGrpSpPr/>
                      <p:nvPr/>
                    </p:nvGrpSpPr>
                    <p:grpSpPr>
                      <a:xfrm>
                        <a:off x="6615875" y="3033247"/>
                        <a:ext cx="4340176" cy="2181914"/>
                        <a:chOff x="6615876" y="3033247"/>
                        <a:chExt cx="4340175" cy="2181914"/>
                      </a:xfrm>
                    </p:grpSpPr>
                    <p:sp>
                      <p:nvSpPr>
                        <p:cNvPr id="64" name="円/楕円 63"/>
                        <p:cNvSpPr/>
                        <p:nvPr/>
                      </p:nvSpPr>
                      <p:spPr>
                        <a:xfrm>
                          <a:off x="6615876" y="3033247"/>
                          <a:ext cx="1700011" cy="927279"/>
                        </a:xfrm>
                        <a:prstGeom prst="ellipse">
                          <a:avLst/>
                        </a:prstGeom>
                        <a:solidFill>
                          <a:srgbClr val="EEC8CD"/>
                        </a:solidFill>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400" dirty="0">
                              <a:solidFill>
                                <a:srgbClr val="242852"/>
                              </a:solidFill>
                            </a:rPr>
                            <a:t>記事への態度</a:t>
                          </a:r>
                        </a:p>
                      </p:txBody>
                    </p:sp>
                    <p:sp>
                      <p:nvSpPr>
                        <p:cNvPr id="65" name="円/楕円 64"/>
                        <p:cNvSpPr/>
                        <p:nvPr/>
                      </p:nvSpPr>
                      <p:spPr>
                        <a:xfrm>
                          <a:off x="9256040" y="4287882"/>
                          <a:ext cx="1700011" cy="927279"/>
                        </a:xfrm>
                        <a:prstGeom prst="ellipse">
                          <a:avLst/>
                        </a:prstGeom>
                        <a:solidFill>
                          <a:srgbClr val="EEC8CD"/>
                        </a:solidFill>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400" dirty="0">
                              <a:solidFill>
                                <a:srgbClr val="242852"/>
                              </a:solidFill>
                            </a:rPr>
                            <a:t>購買意図</a:t>
                          </a:r>
                        </a:p>
                      </p:txBody>
                    </p:sp>
                    <p:sp>
                      <p:nvSpPr>
                        <p:cNvPr id="66" name="円/楕円 65"/>
                        <p:cNvSpPr/>
                        <p:nvPr/>
                      </p:nvSpPr>
                      <p:spPr>
                        <a:xfrm>
                          <a:off x="9256040" y="3033247"/>
                          <a:ext cx="1700011" cy="927279"/>
                        </a:xfrm>
                        <a:prstGeom prst="ellipse">
                          <a:avLst/>
                        </a:prstGeom>
                        <a:solidFill>
                          <a:srgbClr val="EEC8CD"/>
                        </a:solidFill>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400" dirty="0">
                              <a:solidFill>
                                <a:srgbClr val="242852"/>
                              </a:solidFill>
                            </a:rPr>
                            <a:t>商品への態度</a:t>
                          </a:r>
                        </a:p>
                      </p:txBody>
                    </p:sp>
                  </p:grpSp>
                </p:grpSp>
                <p:cxnSp>
                  <p:nvCxnSpPr>
                    <p:cNvPr id="56" name="直線矢印コネクタ 55"/>
                    <p:cNvCxnSpPr>
                      <a:stCxn id="47" idx="3"/>
                      <a:endCxn id="68" idx="0"/>
                    </p:cNvCxnSpPr>
                    <p:nvPr/>
                  </p:nvCxnSpPr>
                  <p:spPr>
                    <a:xfrm>
                      <a:off x="3102235" y="2662969"/>
                      <a:ext cx="1723482" cy="1629816"/>
                    </a:xfrm>
                    <a:prstGeom prst="straightConnector1">
                      <a:avLst/>
                    </a:prstGeom>
                    <a:ln w="12700">
                      <a:tailEnd type="triangle"/>
                    </a:ln>
                  </p:spPr>
                  <p:style>
                    <a:lnRef idx="1">
                      <a:schemeClr val="accent1"/>
                    </a:lnRef>
                    <a:fillRef idx="0">
                      <a:schemeClr val="accent1"/>
                    </a:fillRef>
                    <a:effectRef idx="0">
                      <a:schemeClr val="accent1"/>
                    </a:effectRef>
                    <a:fontRef idx="minor">
                      <a:schemeClr val="tx1"/>
                    </a:fontRef>
                  </p:style>
                </p:cxnSp>
                <p:cxnSp>
                  <p:nvCxnSpPr>
                    <p:cNvPr id="57" name="直線矢印コネクタ 56"/>
                    <p:cNvCxnSpPr>
                      <a:stCxn id="52" idx="6"/>
                      <a:endCxn id="68" idx="2"/>
                    </p:cNvCxnSpPr>
                    <p:nvPr/>
                  </p:nvCxnSpPr>
                  <p:spPr>
                    <a:xfrm>
                      <a:off x="2848926" y="4751522"/>
                      <a:ext cx="1126785" cy="4904"/>
                    </a:xfrm>
                    <a:prstGeom prst="straightConnector1">
                      <a:avLst/>
                    </a:prstGeom>
                    <a:ln w="12700">
                      <a:tailEnd type="triangle"/>
                    </a:ln>
                  </p:spPr>
                  <p:style>
                    <a:lnRef idx="1">
                      <a:schemeClr val="accent1"/>
                    </a:lnRef>
                    <a:fillRef idx="0">
                      <a:schemeClr val="accent1"/>
                    </a:fillRef>
                    <a:effectRef idx="0">
                      <a:schemeClr val="accent1"/>
                    </a:effectRef>
                    <a:fontRef idx="minor">
                      <a:schemeClr val="tx1"/>
                    </a:fontRef>
                  </p:style>
                </p:cxnSp>
                <p:cxnSp>
                  <p:nvCxnSpPr>
                    <p:cNvPr id="59" name="直線矢印コネクタ 58"/>
                    <p:cNvCxnSpPr>
                      <a:stCxn id="64" idx="5"/>
                      <a:endCxn id="65" idx="2"/>
                    </p:cNvCxnSpPr>
                    <p:nvPr/>
                  </p:nvCxnSpPr>
                  <p:spPr>
                    <a:xfrm>
                      <a:off x="8066926" y="3824729"/>
                      <a:ext cx="1189114" cy="926793"/>
                    </a:xfrm>
                    <a:prstGeom prst="straightConnector1">
                      <a:avLst/>
                    </a:prstGeom>
                    <a:ln w="12700">
                      <a:tailEnd type="triangle"/>
                    </a:ln>
                  </p:spPr>
                  <p:style>
                    <a:lnRef idx="1">
                      <a:schemeClr val="accent1"/>
                    </a:lnRef>
                    <a:fillRef idx="0">
                      <a:schemeClr val="accent1"/>
                    </a:fillRef>
                    <a:effectRef idx="0">
                      <a:schemeClr val="accent1"/>
                    </a:effectRef>
                    <a:fontRef idx="minor">
                      <a:schemeClr val="tx1"/>
                    </a:fontRef>
                  </p:style>
                </p:cxnSp>
              </p:grpSp>
              <p:cxnSp>
                <p:nvCxnSpPr>
                  <p:cNvPr id="54" name="直線矢印コネクタ 53"/>
                  <p:cNvCxnSpPr>
                    <a:stCxn id="64" idx="6"/>
                    <a:endCxn id="66" idx="2"/>
                  </p:cNvCxnSpPr>
                  <p:nvPr/>
                </p:nvCxnSpPr>
                <p:spPr>
                  <a:xfrm>
                    <a:off x="8315887" y="3496887"/>
                    <a:ext cx="940154" cy="0"/>
                  </a:xfrm>
                  <a:prstGeom prst="straightConnector1">
                    <a:avLst/>
                  </a:prstGeom>
                  <a:ln w="12700">
                    <a:tailEnd type="triangle"/>
                  </a:ln>
                </p:spPr>
                <p:style>
                  <a:lnRef idx="1">
                    <a:schemeClr val="accent1"/>
                  </a:lnRef>
                  <a:fillRef idx="0">
                    <a:schemeClr val="accent1"/>
                  </a:fillRef>
                  <a:effectRef idx="0">
                    <a:schemeClr val="accent1"/>
                  </a:effectRef>
                  <a:fontRef idx="minor">
                    <a:schemeClr val="tx1"/>
                  </a:fontRef>
                </p:style>
              </p:cxnSp>
            </p:grpSp>
            <p:sp>
              <p:nvSpPr>
                <p:cNvPr id="51" name="円/楕円 50"/>
                <p:cNvSpPr/>
                <p:nvPr/>
              </p:nvSpPr>
              <p:spPr>
                <a:xfrm>
                  <a:off x="4007481" y="2475980"/>
                  <a:ext cx="1700010" cy="927279"/>
                </a:xfrm>
                <a:prstGeom prst="ellipse">
                  <a:avLst/>
                </a:prstGeom>
                <a:solidFill>
                  <a:srgbClr val="EEC8CD"/>
                </a:solidFill>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400" dirty="0">
                      <a:solidFill>
                        <a:srgbClr val="242852"/>
                      </a:solidFill>
                    </a:rPr>
                    <a:t>記事への満足</a:t>
                  </a:r>
                </a:p>
              </p:txBody>
            </p:sp>
            <p:sp>
              <p:nvSpPr>
                <p:cNvPr id="52" name="円/楕円 51"/>
                <p:cNvSpPr/>
                <p:nvPr/>
              </p:nvSpPr>
              <p:spPr>
                <a:xfrm>
                  <a:off x="1180684" y="4306027"/>
                  <a:ext cx="1700011" cy="927279"/>
                </a:xfrm>
                <a:prstGeom prst="ellipse">
                  <a:avLst/>
                </a:prstGeom>
                <a:solidFill>
                  <a:srgbClr val="EEC8CD"/>
                </a:solidFill>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400" dirty="0">
                      <a:solidFill>
                        <a:srgbClr val="242852"/>
                      </a:solidFill>
                    </a:rPr>
                    <a:t>企業</a:t>
                  </a:r>
                  <a:r>
                    <a:rPr lang="ja-JP" altLang="en-US" sz="1400" dirty="0" smtClean="0">
                      <a:solidFill>
                        <a:srgbClr val="242852"/>
                      </a:solidFill>
                    </a:rPr>
                    <a:t>の</a:t>
                  </a:r>
                  <a:endParaRPr lang="en-US" altLang="ja-JP" sz="1400" dirty="0" smtClean="0">
                    <a:solidFill>
                      <a:srgbClr val="242852"/>
                    </a:solidFill>
                  </a:endParaRPr>
                </a:p>
                <a:p>
                  <a:pPr algn="ctr"/>
                  <a:r>
                    <a:rPr lang="ja-JP" altLang="en-US" sz="1400" dirty="0" smtClean="0">
                      <a:solidFill>
                        <a:srgbClr val="242852"/>
                      </a:solidFill>
                    </a:rPr>
                    <a:t>専門性</a:t>
                  </a:r>
                  <a:endParaRPr lang="en-US" altLang="ja-JP" sz="1400" dirty="0">
                    <a:solidFill>
                      <a:srgbClr val="242852"/>
                    </a:solidFill>
                  </a:endParaRPr>
                </a:p>
                <a:p>
                  <a:pPr algn="ctr"/>
                  <a:r>
                    <a:rPr lang="ja-JP" altLang="en-US" sz="1400" dirty="0" smtClean="0">
                      <a:solidFill>
                        <a:srgbClr val="242852"/>
                      </a:solidFill>
                    </a:rPr>
                    <a:t>確実性</a:t>
                  </a:r>
                  <a:endParaRPr lang="ja-JP" altLang="en-US" sz="1400" dirty="0">
                    <a:solidFill>
                      <a:srgbClr val="242852"/>
                    </a:solidFill>
                  </a:endParaRPr>
                </a:p>
              </p:txBody>
            </p:sp>
          </p:grpSp>
          <p:sp>
            <p:nvSpPr>
              <p:cNvPr id="47" name="角丸四角形 46"/>
              <p:cNvSpPr/>
              <p:nvPr/>
            </p:nvSpPr>
            <p:spPr>
              <a:xfrm>
                <a:off x="547257" y="916727"/>
                <a:ext cx="1642897" cy="552364"/>
              </a:xfrm>
              <a:prstGeom prst="roundRect">
                <a:avLst/>
              </a:prstGeom>
              <a:solidFill>
                <a:srgbClr val="FED78A"/>
              </a:solidFill>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300" dirty="0" smtClean="0">
                    <a:solidFill>
                      <a:schemeClr val="tx2"/>
                    </a:solidFill>
                  </a:rPr>
                  <a:t>自分も悩みが</a:t>
                </a:r>
                <a:endParaRPr lang="en-US" altLang="ja-JP" sz="1300" dirty="0" smtClean="0">
                  <a:solidFill>
                    <a:schemeClr val="tx2"/>
                  </a:solidFill>
                </a:endParaRPr>
              </a:p>
              <a:p>
                <a:pPr algn="ctr"/>
                <a:r>
                  <a:rPr lang="ja-JP" altLang="en-US" sz="1300" dirty="0" smtClean="0">
                    <a:solidFill>
                      <a:schemeClr val="tx2"/>
                    </a:solidFill>
                  </a:rPr>
                  <a:t>解決できると思う</a:t>
                </a:r>
                <a:endParaRPr lang="ja-JP" altLang="en-US" sz="1300" dirty="0">
                  <a:solidFill>
                    <a:schemeClr val="tx2"/>
                  </a:solidFill>
                </a:endParaRPr>
              </a:p>
            </p:txBody>
          </p:sp>
          <p:sp>
            <p:nvSpPr>
              <p:cNvPr id="48" name="角丸四角形 47"/>
              <p:cNvSpPr/>
              <p:nvPr/>
            </p:nvSpPr>
            <p:spPr>
              <a:xfrm>
                <a:off x="593902" y="1512590"/>
                <a:ext cx="1546582" cy="596107"/>
              </a:xfrm>
              <a:prstGeom prst="roundRect">
                <a:avLst/>
              </a:prstGeom>
              <a:solidFill>
                <a:srgbClr val="FED78A"/>
              </a:solidFill>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300" dirty="0" smtClean="0">
                    <a:solidFill>
                      <a:schemeClr val="tx2"/>
                    </a:solidFill>
                  </a:rPr>
                  <a:t>読むことは</a:t>
                </a:r>
                <a:endParaRPr kumimoji="1" lang="en-US" altLang="ja-JP" sz="1300" dirty="0" smtClean="0">
                  <a:solidFill>
                    <a:schemeClr val="tx2"/>
                  </a:solidFill>
                </a:endParaRPr>
              </a:p>
              <a:p>
                <a:pPr algn="ctr"/>
                <a:r>
                  <a:rPr kumimoji="1" lang="ja-JP" altLang="en-US" sz="1300" dirty="0" smtClean="0">
                    <a:solidFill>
                      <a:schemeClr val="tx2"/>
                    </a:solidFill>
                  </a:rPr>
                  <a:t>悩みを解決するのに重要だ</a:t>
                </a:r>
                <a:endParaRPr kumimoji="1" lang="ja-JP" altLang="en-US" sz="1300" dirty="0">
                  <a:solidFill>
                    <a:schemeClr val="tx2"/>
                  </a:solidFill>
                </a:endParaRPr>
              </a:p>
            </p:txBody>
          </p:sp>
        </p:grpSp>
        <p:cxnSp>
          <p:nvCxnSpPr>
            <p:cNvPr id="44" name="直線矢印コネクタ 43"/>
            <p:cNvCxnSpPr>
              <a:stCxn id="48" idx="3"/>
              <a:endCxn id="51" idx="3"/>
            </p:cNvCxnSpPr>
            <p:nvPr/>
          </p:nvCxnSpPr>
          <p:spPr>
            <a:xfrm flipV="1">
              <a:off x="2140484" y="1736436"/>
              <a:ext cx="885821" cy="74208"/>
            </a:xfrm>
            <a:prstGeom prst="straightConnector1">
              <a:avLst/>
            </a:prstGeom>
            <a:ln w="12700">
              <a:tailEnd type="triangle"/>
            </a:ln>
          </p:spPr>
          <p:style>
            <a:lnRef idx="1">
              <a:schemeClr val="accent1"/>
            </a:lnRef>
            <a:fillRef idx="0">
              <a:schemeClr val="accent1"/>
            </a:fillRef>
            <a:effectRef idx="0">
              <a:schemeClr val="accent1"/>
            </a:effectRef>
            <a:fontRef idx="minor">
              <a:schemeClr val="tx1"/>
            </a:fontRef>
          </p:style>
        </p:cxnSp>
        <p:cxnSp>
          <p:nvCxnSpPr>
            <p:cNvPr id="45" name="直線矢印コネクタ 44"/>
            <p:cNvCxnSpPr>
              <a:stCxn id="48" idx="3"/>
              <a:endCxn id="68" idx="1"/>
            </p:cNvCxnSpPr>
            <p:nvPr/>
          </p:nvCxnSpPr>
          <p:spPr>
            <a:xfrm>
              <a:off x="2140484" y="1810644"/>
              <a:ext cx="885820" cy="1018937"/>
            </a:xfrm>
            <a:prstGeom prst="straightConnector1">
              <a:avLst/>
            </a:prstGeom>
            <a:ln w="12700">
              <a:tailEnd type="triangle"/>
            </a:ln>
          </p:spPr>
          <p:style>
            <a:lnRef idx="1">
              <a:schemeClr val="accent1"/>
            </a:lnRef>
            <a:fillRef idx="0">
              <a:schemeClr val="accent1"/>
            </a:fillRef>
            <a:effectRef idx="0">
              <a:schemeClr val="accent1"/>
            </a:effectRef>
            <a:fontRef idx="minor">
              <a:schemeClr val="tx1"/>
            </a:fontRef>
          </p:style>
        </p:cxnSp>
      </p:grpSp>
      <p:sp>
        <p:nvSpPr>
          <p:cNvPr id="74" name="テキスト ボックス 73"/>
          <p:cNvSpPr txBox="1"/>
          <p:nvPr/>
        </p:nvSpPr>
        <p:spPr>
          <a:xfrm>
            <a:off x="2343233" y="762788"/>
            <a:ext cx="517746" cy="369332"/>
          </a:xfrm>
          <a:prstGeom prst="rect">
            <a:avLst/>
          </a:prstGeom>
          <a:noFill/>
        </p:spPr>
        <p:txBody>
          <a:bodyPr wrap="square" rtlCol="0">
            <a:spAutoFit/>
          </a:bodyPr>
          <a:lstStyle/>
          <a:p>
            <a:r>
              <a:rPr lang="en-US" altLang="ja-JP" dirty="0" smtClean="0"/>
              <a:t>.2</a:t>
            </a:r>
            <a:r>
              <a:rPr lang="en-US" altLang="ja-JP" dirty="0"/>
              <a:t>1</a:t>
            </a:r>
            <a:endParaRPr lang="ja-JP" altLang="en-US" dirty="0"/>
          </a:p>
        </p:txBody>
      </p:sp>
      <p:sp>
        <p:nvSpPr>
          <p:cNvPr id="75" name="テキスト ボックス 74"/>
          <p:cNvSpPr txBox="1"/>
          <p:nvPr/>
        </p:nvSpPr>
        <p:spPr>
          <a:xfrm>
            <a:off x="2430031" y="1921102"/>
            <a:ext cx="517746" cy="369332"/>
          </a:xfrm>
          <a:prstGeom prst="rect">
            <a:avLst/>
          </a:prstGeom>
          <a:noFill/>
        </p:spPr>
        <p:txBody>
          <a:bodyPr wrap="square" rtlCol="0">
            <a:spAutoFit/>
          </a:bodyPr>
          <a:lstStyle/>
          <a:p>
            <a:r>
              <a:rPr lang="en-US" altLang="ja-JP" dirty="0" smtClean="0"/>
              <a:t>.31</a:t>
            </a:r>
            <a:endParaRPr lang="ja-JP" altLang="en-US" dirty="0"/>
          </a:p>
        </p:txBody>
      </p:sp>
      <p:sp>
        <p:nvSpPr>
          <p:cNvPr id="77" name="テキスト ボックス 76"/>
          <p:cNvSpPr txBox="1"/>
          <p:nvPr/>
        </p:nvSpPr>
        <p:spPr>
          <a:xfrm>
            <a:off x="2041497" y="2747200"/>
            <a:ext cx="517746" cy="369332"/>
          </a:xfrm>
          <a:prstGeom prst="rect">
            <a:avLst/>
          </a:prstGeom>
          <a:noFill/>
        </p:spPr>
        <p:txBody>
          <a:bodyPr wrap="square" rtlCol="0">
            <a:spAutoFit/>
          </a:bodyPr>
          <a:lstStyle/>
          <a:p>
            <a:r>
              <a:rPr lang="en-US" altLang="ja-JP" dirty="0" smtClean="0"/>
              <a:t>.60</a:t>
            </a:r>
            <a:endParaRPr lang="ja-JP" altLang="en-US" dirty="0"/>
          </a:p>
        </p:txBody>
      </p:sp>
      <p:sp>
        <p:nvSpPr>
          <p:cNvPr id="81" name="テキスト ボックス 80"/>
          <p:cNvSpPr txBox="1"/>
          <p:nvPr/>
        </p:nvSpPr>
        <p:spPr>
          <a:xfrm>
            <a:off x="2074080" y="1455071"/>
            <a:ext cx="683490" cy="369332"/>
          </a:xfrm>
          <a:prstGeom prst="rect">
            <a:avLst/>
          </a:prstGeom>
          <a:noFill/>
        </p:spPr>
        <p:txBody>
          <a:bodyPr wrap="square" rtlCol="0">
            <a:spAutoFit/>
          </a:bodyPr>
          <a:lstStyle/>
          <a:p>
            <a:r>
              <a:rPr lang="en-US" altLang="ja-JP" dirty="0" smtClean="0"/>
              <a:t>.64</a:t>
            </a:r>
            <a:endParaRPr lang="ja-JP" altLang="en-US" dirty="0"/>
          </a:p>
        </p:txBody>
      </p:sp>
      <p:sp>
        <p:nvSpPr>
          <p:cNvPr id="82" name="テキスト ボックス 81"/>
          <p:cNvSpPr txBox="1"/>
          <p:nvPr/>
        </p:nvSpPr>
        <p:spPr>
          <a:xfrm>
            <a:off x="4256314" y="1096842"/>
            <a:ext cx="517746" cy="369332"/>
          </a:xfrm>
          <a:prstGeom prst="rect">
            <a:avLst/>
          </a:prstGeom>
          <a:noFill/>
        </p:spPr>
        <p:txBody>
          <a:bodyPr wrap="square" rtlCol="0">
            <a:spAutoFit/>
          </a:bodyPr>
          <a:lstStyle/>
          <a:p>
            <a:r>
              <a:rPr lang="en-US" altLang="ja-JP" dirty="0" smtClean="0"/>
              <a:t>.9</a:t>
            </a:r>
            <a:r>
              <a:rPr lang="en-US" altLang="ja-JP" dirty="0"/>
              <a:t>6</a:t>
            </a:r>
            <a:endParaRPr lang="ja-JP" altLang="en-US" dirty="0"/>
          </a:p>
        </p:txBody>
      </p:sp>
      <p:sp>
        <p:nvSpPr>
          <p:cNvPr id="84" name="テキスト ボックス 83"/>
          <p:cNvSpPr txBox="1"/>
          <p:nvPr/>
        </p:nvSpPr>
        <p:spPr>
          <a:xfrm>
            <a:off x="6313380" y="1496827"/>
            <a:ext cx="517746" cy="369332"/>
          </a:xfrm>
          <a:prstGeom prst="rect">
            <a:avLst/>
          </a:prstGeom>
          <a:noFill/>
        </p:spPr>
        <p:txBody>
          <a:bodyPr wrap="square" rtlCol="0">
            <a:spAutoFit/>
          </a:bodyPr>
          <a:lstStyle/>
          <a:p>
            <a:r>
              <a:rPr lang="en-US" altLang="ja-JP" dirty="0" smtClean="0"/>
              <a:t>.6</a:t>
            </a:r>
            <a:r>
              <a:rPr lang="en-US" altLang="ja-JP" dirty="0"/>
              <a:t>4</a:t>
            </a:r>
            <a:endParaRPr lang="ja-JP" altLang="en-US" dirty="0"/>
          </a:p>
        </p:txBody>
      </p:sp>
      <p:sp>
        <p:nvSpPr>
          <p:cNvPr id="85" name="テキスト ボックス 84"/>
          <p:cNvSpPr txBox="1"/>
          <p:nvPr/>
        </p:nvSpPr>
        <p:spPr>
          <a:xfrm>
            <a:off x="6276151" y="2306829"/>
            <a:ext cx="517746" cy="369332"/>
          </a:xfrm>
          <a:prstGeom prst="rect">
            <a:avLst/>
          </a:prstGeom>
          <a:noFill/>
        </p:spPr>
        <p:txBody>
          <a:bodyPr wrap="square" rtlCol="0">
            <a:spAutoFit/>
          </a:bodyPr>
          <a:lstStyle/>
          <a:p>
            <a:r>
              <a:rPr lang="en-US" altLang="ja-JP" dirty="0" smtClean="0"/>
              <a:t>.58</a:t>
            </a:r>
            <a:endParaRPr lang="ja-JP" altLang="en-US" dirty="0"/>
          </a:p>
        </p:txBody>
      </p:sp>
      <p:sp>
        <p:nvSpPr>
          <p:cNvPr id="88" name="角丸四角形 87"/>
          <p:cNvSpPr/>
          <p:nvPr/>
        </p:nvSpPr>
        <p:spPr>
          <a:xfrm>
            <a:off x="7919602" y="5415408"/>
            <a:ext cx="3140662" cy="113241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smtClean="0"/>
              <a:t>修正前と比べ、</a:t>
            </a:r>
            <a:endParaRPr kumimoji="1" lang="en-US" altLang="ja-JP" dirty="0" smtClean="0"/>
          </a:p>
          <a:p>
            <a:pPr algn="ctr"/>
            <a:r>
              <a:rPr kumimoji="1" lang="ja-JP" altLang="en-US" dirty="0" smtClean="0"/>
              <a:t>モデルの適合度は良い</a:t>
            </a:r>
            <a:endParaRPr kumimoji="1" lang="ja-JP" altLang="en-US" dirty="0"/>
          </a:p>
        </p:txBody>
      </p:sp>
      <p:cxnSp>
        <p:nvCxnSpPr>
          <p:cNvPr id="94" name="直線矢印コネクタ 93"/>
          <p:cNvCxnSpPr>
            <a:endCxn id="51" idx="1"/>
          </p:cNvCxnSpPr>
          <p:nvPr/>
        </p:nvCxnSpPr>
        <p:spPr>
          <a:xfrm>
            <a:off x="2177908" y="1124414"/>
            <a:ext cx="848397" cy="4221"/>
          </a:xfrm>
          <a:prstGeom prst="straightConnector1">
            <a:avLst/>
          </a:prstGeom>
          <a:ln w="12700">
            <a:tailEnd type="triangle"/>
          </a:ln>
        </p:spPr>
        <p:style>
          <a:lnRef idx="1">
            <a:schemeClr val="accent1"/>
          </a:lnRef>
          <a:fillRef idx="0">
            <a:schemeClr val="accent1"/>
          </a:fillRef>
          <a:effectRef idx="0">
            <a:schemeClr val="accent1"/>
          </a:effectRef>
          <a:fontRef idx="minor">
            <a:schemeClr val="tx1"/>
          </a:fontRef>
        </p:style>
      </p:cxnSp>
      <p:sp>
        <p:nvSpPr>
          <p:cNvPr id="6" name="正方形/長方形 5"/>
          <p:cNvSpPr/>
          <p:nvPr/>
        </p:nvSpPr>
        <p:spPr>
          <a:xfrm>
            <a:off x="3234074" y="2145112"/>
            <a:ext cx="476412" cy="369332"/>
          </a:xfrm>
          <a:prstGeom prst="rect">
            <a:avLst/>
          </a:prstGeom>
        </p:spPr>
        <p:txBody>
          <a:bodyPr wrap="none">
            <a:spAutoFit/>
          </a:bodyPr>
          <a:lstStyle/>
          <a:p>
            <a:r>
              <a:rPr lang="en-US" altLang="ja-JP" dirty="0" smtClean="0"/>
              <a:t>.37</a:t>
            </a:r>
            <a:endParaRPr lang="ja-JP" altLang="en-US" dirty="0"/>
          </a:p>
        </p:txBody>
      </p:sp>
      <p:pic>
        <p:nvPicPr>
          <p:cNvPr id="7" name="図 6" descr="画面の領域"/>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4797" y="3971984"/>
            <a:ext cx="3505689" cy="2676899"/>
          </a:xfrm>
          <a:prstGeom prst="rect">
            <a:avLst/>
          </a:prstGeom>
        </p:spPr>
      </p:pic>
      <p:pic>
        <p:nvPicPr>
          <p:cNvPr id="8" name="図 7" descr="画面の領域"/>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831901" y="3862616"/>
            <a:ext cx="2734057" cy="1552792"/>
          </a:xfrm>
          <a:prstGeom prst="rect">
            <a:avLst/>
          </a:prstGeom>
        </p:spPr>
      </p:pic>
      <p:pic>
        <p:nvPicPr>
          <p:cNvPr id="9" name="図 8" descr="画面の領域"/>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831901" y="5518105"/>
            <a:ext cx="2934109" cy="1114581"/>
          </a:xfrm>
          <a:prstGeom prst="rect">
            <a:avLst/>
          </a:prstGeom>
        </p:spPr>
      </p:pic>
      <p:pic>
        <p:nvPicPr>
          <p:cNvPr id="10" name="図 9" descr="画面の領域"/>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715049" y="3980217"/>
            <a:ext cx="3372321" cy="1295581"/>
          </a:xfrm>
          <a:prstGeom prst="rect">
            <a:avLst/>
          </a:prstGeom>
        </p:spPr>
      </p:pic>
      <p:sp>
        <p:nvSpPr>
          <p:cNvPr id="11" name="角丸四角形 10"/>
          <p:cNvSpPr/>
          <p:nvPr/>
        </p:nvSpPr>
        <p:spPr>
          <a:xfrm>
            <a:off x="1526650" y="4309940"/>
            <a:ext cx="613834" cy="446654"/>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7" name="角丸四角形 96"/>
          <p:cNvSpPr/>
          <p:nvPr/>
        </p:nvSpPr>
        <p:spPr>
          <a:xfrm>
            <a:off x="2559243" y="4327296"/>
            <a:ext cx="388534" cy="446654"/>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8" name="角丸四角形 97"/>
          <p:cNvSpPr/>
          <p:nvPr/>
        </p:nvSpPr>
        <p:spPr>
          <a:xfrm>
            <a:off x="2985420" y="4327759"/>
            <a:ext cx="697390" cy="446654"/>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9" name="角丸四角形 98"/>
          <p:cNvSpPr/>
          <p:nvPr/>
        </p:nvSpPr>
        <p:spPr>
          <a:xfrm>
            <a:off x="1506930" y="5738344"/>
            <a:ext cx="314057" cy="421239"/>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0" name="角丸四角形 99"/>
          <p:cNvSpPr/>
          <p:nvPr/>
        </p:nvSpPr>
        <p:spPr>
          <a:xfrm>
            <a:off x="1849059" y="5736083"/>
            <a:ext cx="341095" cy="421239"/>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1" name="角丸四角形 100"/>
          <p:cNvSpPr/>
          <p:nvPr/>
        </p:nvSpPr>
        <p:spPr>
          <a:xfrm>
            <a:off x="4657986" y="4229157"/>
            <a:ext cx="430131" cy="1097989"/>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2" name="角丸四角形 101"/>
          <p:cNvSpPr/>
          <p:nvPr/>
        </p:nvSpPr>
        <p:spPr>
          <a:xfrm>
            <a:off x="6104258" y="4232528"/>
            <a:ext cx="454423" cy="1097989"/>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3" name="角丸四角形 102"/>
          <p:cNvSpPr/>
          <p:nvPr/>
        </p:nvSpPr>
        <p:spPr>
          <a:xfrm flipV="1">
            <a:off x="4657986" y="5899867"/>
            <a:ext cx="566044" cy="427389"/>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4" name="角丸四角形 103"/>
          <p:cNvSpPr/>
          <p:nvPr/>
        </p:nvSpPr>
        <p:spPr>
          <a:xfrm>
            <a:off x="7657106" y="4298563"/>
            <a:ext cx="524993" cy="475388"/>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5" name="角丸四角形 104"/>
          <p:cNvSpPr/>
          <p:nvPr/>
        </p:nvSpPr>
        <p:spPr>
          <a:xfrm>
            <a:off x="9447153" y="4327296"/>
            <a:ext cx="640217" cy="446654"/>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8" name="メモ 57"/>
          <p:cNvSpPr/>
          <p:nvPr/>
        </p:nvSpPr>
        <p:spPr>
          <a:xfrm>
            <a:off x="8266128" y="622245"/>
            <a:ext cx="3642484" cy="2795541"/>
          </a:xfrm>
          <a:prstGeom prst="foldedCorner">
            <a:avLst/>
          </a:prstGeom>
          <a:solidFill>
            <a:srgbClr val="FAE2DA"/>
          </a:solidFill>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285750" indent="-285750">
              <a:buClr>
                <a:schemeClr val="tx2">
                  <a:lumMod val="60000"/>
                  <a:lumOff val="40000"/>
                </a:schemeClr>
              </a:buClr>
              <a:buFont typeface="Wingdings" panose="05000000000000000000" pitchFamily="2" charset="2"/>
              <a:buChar char="u"/>
            </a:pPr>
            <a:endParaRPr lang="en-US" altLang="ja-JP" sz="1600" dirty="0" smtClean="0">
              <a:solidFill>
                <a:schemeClr val="tx1">
                  <a:lumMod val="75000"/>
                  <a:lumOff val="25000"/>
                </a:schemeClr>
              </a:solidFill>
            </a:endParaRPr>
          </a:p>
          <a:p>
            <a:pPr marL="285750" indent="-285750">
              <a:buClr>
                <a:schemeClr val="tx2">
                  <a:lumMod val="60000"/>
                  <a:lumOff val="40000"/>
                </a:schemeClr>
              </a:buClr>
              <a:buFont typeface="Wingdings" panose="05000000000000000000" pitchFamily="2" charset="2"/>
              <a:buChar char="u"/>
            </a:pPr>
            <a:r>
              <a:rPr lang="en-US" altLang="ja-JP" sz="1600" dirty="0" smtClean="0">
                <a:solidFill>
                  <a:schemeClr val="tx1">
                    <a:lumMod val="75000"/>
                    <a:lumOff val="25000"/>
                  </a:schemeClr>
                </a:solidFill>
              </a:rPr>
              <a:t>B</a:t>
            </a:r>
            <a:r>
              <a:rPr lang="ja-JP" altLang="en-US" sz="1600" dirty="0" smtClean="0">
                <a:solidFill>
                  <a:schemeClr val="tx1">
                    <a:lumMod val="75000"/>
                    <a:lumOff val="25000"/>
                  </a:schemeClr>
                </a:solidFill>
              </a:rPr>
              <a:t>においては、「</a:t>
            </a:r>
            <a:r>
              <a:rPr lang="ja-JP" altLang="en-US" sz="1600" dirty="0" smtClean="0">
                <a:solidFill>
                  <a:schemeClr val="tx1">
                    <a:lumMod val="75000"/>
                    <a:lumOff val="25000"/>
                  </a:schemeClr>
                </a:solidFill>
              </a:rPr>
              <a:t>記事への信頼」から「記事への態度」が非有意になって</a:t>
            </a:r>
            <a:r>
              <a:rPr lang="ja-JP" altLang="en-US" sz="1600" dirty="0" smtClean="0">
                <a:solidFill>
                  <a:schemeClr val="tx1">
                    <a:lumMod val="75000"/>
                    <a:lumOff val="25000"/>
                  </a:schemeClr>
                </a:solidFill>
              </a:rPr>
              <a:t>しまい、影響</a:t>
            </a:r>
            <a:r>
              <a:rPr lang="ja-JP" altLang="en-US" sz="1600" dirty="0">
                <a:solidFill>
                  <a:schemeClr val="tx1">
                    <a:lumMod val="75000"/>
                    <a:lumOff val="25000"/>
                  </a:schemeClr>
                </a:solidFill>
              </a:rPr>
              <a:t>要因が一つと</a:t>
            </a:r>
            <a:r>
              <a:rPr lang="ja-JP" altLang="en-US" sz="1600" dirty="0" smtClean="0">
                <a:solidFill>
                  <a:schemeClr val="tx1">
                    <a:lumMod val="75000"/>
                    <a:lumOff val="25000"/>
                  </a:schemeClr>
                </a:solidFill>
              </a:rPr>
              <a:t>なっ</a:t>
            </a:r>
            <a:r>
              <a:rPr lang="ja-JP" altLang="en-US" sz="1600" dirty="0" smtClean="0">
                <a:solidFill>
                  <a:schemeClr val="tx1">
                    <a:lumMod val="75000"/>
                    <a:lumOff val="25000"/>
                  </a:schemeClr>
                </a:solidFill>
              </a:rPr>
              <a:t>た</a:t>
            </a:r>
            <a:r>
              <a:rPr lang="ja-JP" altLang="en-US" sz="1600" dirty="0" smtClean="0">
                <a:solidFill>
                  <a:schemeClr val="tx1">
                    <a:lumMod val="75000"/>
                    <a:lumOff val="25000"/>
                  </a:schemeClr>
                </a:solidFill>
              </a:rPr>
              <a:t>ため</a:t>
            </a:r>
            <a:r>
              <a:rPr lang="ja-JP" altLang="en-US" sz="1600" dirty="0">
                <a:solidFill>
                  <a:schemeClr val="tx1">
                    <a:lumMod val="75000"/>
                    <a:lumOff val="25000"/>
                  </a:schemeClr>
                </a:solidFill>
              </a:rPr>
              <a:t>、 「記事への満足」から「記事への態度」への影響が他の４つのタイプの中で最も</a:t>
            </a:r>
            <a:r>
              <a:rPr lang="ja-JP" altLang="en-US" sz="1600" dirty="0" smtClean="0">
                <a:solidFill>
                  <a:schemeClr val="tx1">
                    <a:lumMod val="75000"/>
                    <a:lumOff val="25000"/>
                  </a:schemeClr>
                </a:solidFill>
              </a:rPr>
              <a:t>高く、「</a:t>
            </a:r>
            <a:r>
              <a:rPr lang="ja-JP" altLang="en-US" sz="1600" dirty="0" smtClean="0">
                <a:solidFill>
                  <a:schemeClr val="tx1">
                    <a:lumMod val="75000"/>
                    <a:lumOff val="25000"/>
                  </a:schemeClr>
                </a:solidFill>
              </a:rPr>
              <a:t>記事ヘの満足」を重視することが大切になってくるのではないか。</a:t>
            </a:r>
            <a:endParaRPr lang="en-US" altLang="ja-JP" sz="1600" dirty="0" smtClean="0">
              <a:solidFill>
                <a:schemeClr val="tx1">
                  <a:lumMod val="75000"/>
                  <a:lumOff val="25000"/>
                </a:schemeClr>
              </a:solidFill>
            </a:endParaRPr>
          </a:p>
        </p:txBody>
      </p:sp>
    </p:spTree>
    <p:extLst>
      <p:ext uri="{BB962C8B-B14F-4D97-AF65-F5344CB8AC3E}">
        <p14:creationId xmlns:p14="http://schemas.microsoft.com/office/powerpoint/2010/main" val="4115320610"/>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fld id="{F46A3120-87D5-48FE-95FF-B9D32DB3470B}" type="slidenum">
              <a:rPr kumimoji="1" lang="ja-JP" altLang="en-US" smtClean="0"/>
              <a:t>58</a:t>
            </a:fld>
            <a:endParaRPr kumimoji="1" lang="ja-JP" altLang="en-US"/>
          </a:p>
        </p:txBody>
      </p:sp>
      <p:sp>
        <p:nvSpPr>
          <p:cNvPr id="39" name="テキスト ボックス 38"/>
          <p:cNvSpPr txBox="1"/>
          <p:nvPr/>
        </p:nvSpPr>
        <p:spPr>
          <a:xfrm>
            <a:off x="81296" y="152342"/>
            <a:ext cx="7060284" cy="461665"/>
          </a:xfrm>
          <a:prstGeom prst="rect">
            <a:avLst/>
          </a:prstGeom>
          <a:noFill/>
        </p:spPr>
        <p:txBody>
          <a:bodyPr wrap="square" rtlCol="0">
            <a:spAutoFit/>
          </a:bodyPr>
          <a:lstStyle/>
          <a:p>
            <a:r>
              <a:rPr lang="ja-JP" altLang="en-US" sz="2400" dirty="0" smtClean="0">
                <a:solidFill>
                  <a:schemeClr val="tx2"/>
                </a:solidFill>
              </a:rPr>
              <a:t>（</a:t>
            </a:r>
            <a:r>
              <a:rPr lang="en-US" altLang="ja-JP" sz="2400" dirty="0" smtClean="0">
                <a:solidFill>
                  <a:schemeClr val="tx2"/>
                </a:solidFill>
              </a:rPr>
              <a:t>C</a:t>
            </a:r>
            <a:r>
              <a:rPr lang="ja-JP" altLang="en-US" sz="2400" dirty="0" smtClean="0">
                <a:solidFill>
                  <a:schemeClr val="tx2"/>
                </a:solidFill>
              </a:rPr>
              <a:t>）</a:t>
            </a:r>
            <a:r>
              <a:rPr lang="ja-JP" altLang="en-US" sz="2400" dirty="0">
                <a:solidFill>
                  <a:schemeClr val="tx2"/>
                </a:solidFill>
              </a:rPr>
              <a:t>他社商品並列商品紹介　（修正後）</a:t>
            </a:r>
          </a:p>
        </p:txBody>
      </p:sp>
      <p:grpSp>
        <p:nvGrpSpPr>
          <p:cNvPr id="34" name="グループ化 33"/>
          <p:cNvGrpSpPr/>
          <p:nvPr/>
        </p:nvGrpSpPr>
        <p:grpSpPr>
          <a:xfrm>
            <a:off x="547257" y="916727"/>
            <a:ext cx="7493534" cy="2646535"/>
            <a:chOff x="547257" y="916727"/>
            <a:chExt cx="7493534" cy="2646535"/>
          </a:xfrm>
        </p:grpSpPr>
        <p:cxnSp>
          <p:nvCxnSpPr>
            <p:cNvPr id="38" name="直線矢印コネクタ 37"/>
            <p:cNvCxnSpPr>
              <a:stCxn id="45" idx="3"/>
              <a:endCxn id="49" idx="1"/>
            </p:cNvCxnSpPr>
            <p:nvPr/>
          </p:nvCxnSpPr>
          <p:spPr>
            <a:xfrm flipV="1">
              <a:off x="2190154" y="1128635"/>
              <a:ext cx="836151" cy="64274"/>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cxnSp>
          <p:nvCxnSpPr>
            <p:cNvPr id="40" name="直線矢印コネクタ 39"/>
            <p:cNvCxnSpPr>
              <a:stCxn id="49" idx="6"/>
              <a:endCxn id="62" idx="1"/>
            </p:cNvCxnSpPr>
            <p:nvPr/>
          </p:nvCxnSpPr>
          <p:spPr>
            <a:xfrm>
              <a:off x="4107253" y="1432536"/>
              <a:ext cx="885821" cy="229490"/>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grpSp>
          <p:nvGrpSpPr>
            <p:cNvPr id="41" name="グループ化 40"/>
            <p:cNvGrpSpPr/>
            <p:nvPr/>
          </p:nvGrpSpPr>
          <p:grpSpPr>
            <a:xfrm>
              <a:off x="547257" y="916727"/>
              <a:ext cx="7493534" cy="2646535"/>
              <a:chOff x="547257" y="916727"/>
              <a:chExt cx="7493534" cy="2646535"/>
            </a:xfrm>
          </p:grpSpPr>
          <p:grpSp>
            <p:nvGrpSpPr>
              <p:cNvPr id="44" name="グループ化 43"/>
              <p:cNvGrpSpPr/>
              <p:nvPr/>
            </p:nvGrpSpPr>
            <p:grpSpPr>
              <a:xfrm>
                <a:off x="735044" y="938648"/>
                <a:ext cx="7305747" cy="2624614"/>
                <a:chOff x="1180684" y="2406822"/>
                <a:chExt cx="9807136" cy="2831388"/>
              </a:xfrm>
            </p:grpSpPr>
            <p:grpSp>
              <p:nvGrpSpPr>
                <p:cNvPr id="47" name="グループ化 46"/>
                <p:cNvGrpSpPr/>
                <p:nvPr/>
              </p:nvGrpSpPr>
              <p:grpSpPr>
                <a:xfrm>
                  <a:off x="2845986" y="2406822"/>
                  <a:ext cx="8141834" cy="2831388"/>
                  <a:chOff x="2814217" y="2388677"/>
                  <a:chExt cx="8141834" cy="2831388"/>
                </a:xfrm>
              </p:grpSpPr>
              <p:grpSp>
                <p:nvGrpSpPr>
                  <p:cNvPr id="51" name="グループ化 50"/>
                  <p:cNvGrpSpPr/>
                  <p:nvPr/>
                </p:nvGrpSpPr>
                <p:grpSpPr>
                  <a:xfrm>
                    <a:off x="2814217" y="2388677"/>
                    <a:ext cx="8141834" cy="2831388"/>
                    <a:chOff x="2814217" y="2388677"/>
                    <a:chExt cx="8141834" cy="2831388"/>
                  </a:xfrm>
                </p:grpSpPr>
                <p:grpSp>
                  <p:nvGrpSpPr>
                    <p:cNvPr id="53" name="グループ化 52"/>
                    <p:cNvGrpSpPr/>
                    <p:nvPr/>
                  </p:nvGrpSpPr>
                  <p:grpSpPr>
                    <a:xfrm>
                      <a:off x="2814217" y="2388677"/>
                      <a:ext cx="8141834" cy="2831388"/>
                      <a:chOff x="2814217" y="2388677"/>
                      <a:chExt cx="8141834" cy="2831388"/>
                    </a:xfrm>
                  </p:grpSpPr>
                  <p:grpSp>
                    <p:nvGrpSpPr>
                      <p:cNvPr id="58" name="グループ化 57"/>
                      <p:cNvGrpSpPr/>
                      <p:nvPr/>
                    </p:nvGrpSpPr>
                    <p:grpSpPr>
                      <a:xfrm>
                        <a:off x="2814217" y="2388677"/>
                        <a:ext cx="2861505" cy="2831388"/>
                        <a:chOff x="2716990" y="2396761"/>
                        <a:chExt cx="2861505" cy="2831388"/>
                      </a:xfrm>
                    </p:grpSpPr>
                    <p:sp>
                      <p:nvSpPr>
                        <p:cNvPr id="65" name="テキスト ボックス 64"/>
                        <p:cNvSpPr txBox="1"/>
                        <p:nvPr/>
                      </p:nvSpPr>
                      <p:spPr>
                        <a:xfrm>
                          <a:off x="2716990" y="2396761"/>
                          <a:ext cx="425002" cy="477054"/>
                        </a:xfrm>
                        <a:prstGeom prst="rect">
                          <a:avLst/>
                        </a:prstGeom>
                        <a:noFill/>
                      </p:spPr>
                      <p:txBody>
                        <a:bodyPr wrap="square" rtlCol="0">
                          <a:spAutoFit/>
                        </a:bodyPr>
                        <a:lstStyle/>
                        <a:p>
                          <a:endParaRPr lang="ja-JP" altLang="en-US" sz="2500" dirty="0">
                            <a:solidFill>
                              <a:srgbClr val="EA506A"/>
                            </a:solidFill>
                          </a:endParaRPr>
                        </a:p>
                      </p:txBody>
                    </p:sp>
                    <p:sp>
                      <p:nvSpPr>
                        <p:cNvPr id="66" name="円/楕円 65"/>
                        <p:cNvSpPr/>
                        <p:nvPr/>
                      </p:nvSpPr>
                      <p:spPr>
                        <a:xfrm>
                          <a:off x="3878484" y="4300870"/>
                          <a:ext cx="1700011" cy="927279"/>
                        </a:xfrm>
                        <a:prstGeom prst="ellipse">
                          <a:avLst/>
                        </a:prstGeom>
                        <a:solidFill>
                          <a:srgbClr val="EEC8CD"/>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400" dirty="0">
                              <a:solidFill>
                                <a:srgbClr val="242852"/>
                              </a:solidFill>
                            </a:rPr>
                            <a:t>記事への信頼</a:t>
                          </a:r>
                        </a:p>
                      </p:txBody>
                    </p:sp>
                  </p:grpSp>
                  <p:grpSp>
                    <p:nvGrpSpPr>
                      <p:cNvPr id="59" name="グループ化 58"/>
                      <p:cNvGrpSpPr/>
                      <p:nvPr/>
                    </p:nvGrpSpPr>
                    <p:grpSpPr>
                      <a:xfrm>
                        <a:off x="5990017" y="2794721"/>
                        <a:ext cx="4966034" cy="2420440"/>
                        <a:chOff x="5990017" y="2794721"/>
                        <a:chExt cx="4966034" cy="2420440"/>
                      </a:xfrm>
                    </p:grpSpPr>
                    <p:grpSp>
                      <p:nvGrpSpPr>
                        <p:cNvPr id="60" name="グループ化 59"/>
                        <p:cNvGrpSpPr/>
                        <p:nvPr/>
                      </p:nvGrpSpPr>
                      <p:grpSpPr>
                        <a:xfrm>
                          <a:off x="6615876" y="3033247"/>
                          <a:ext cx="4340175" cy="2181914"/>
                          <a:chOff x="6615876" y="3033247"/>
                          <a:chExt cx="4340175" cy="2181914"/>
                        </a:xfrm>
                      </p:grpSpPr>
                      <p:sp>
                        <p:nvSpPr>
                          <p:cNvPr id="62" name="円/楕円 61"/>
                          <p:cNvSpPr/>
                          <p:nvPr/>
                        </p:nvSpPr>
                        <p:spPr>
                          <a:xfrm>
                            <a:off x="6615876" y="3033247"/>
                            <a:ext cx="1700011" cy="927279"/>
                          </a:xfrm>
                          <a:prstGeom prst="ellipse">
                            <a:avLst/>
                          </a:prstGeom>
                          <a:solidFill>
                            <a:srgbClr val="EEC8CD"/>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400" dirty="0">
                                <a:solidFill>
                                  <a:srgbClr val="242852"/>
                                </a:solidFill>
                              </a:rPr>
                              <a:t>記事への態度</a:t>
                            </a:r>
                          </a:p>
                        </p:txBody>
                      </p:sp>
                      <p:sp>
                        <p:nvSpPr>
                          <p:cNvPr id="63" name="円/楕円 62"/>
                          <p:cNvSpPr/>
                          <p:nvPr/>
                        </p:nvSpPr>
                        <p:spPr>
                          <a:xfrm>
                            <a:off x="9256040" y="4287882"/>
                            <a:ext cx="1700011" cy="927279"/>
                          </a:xfrm>
                          <a:prstGeom prst="ellipse">
                            <a:avLst/>
                          </a:prstGeom>
                          <a:solidFill>
                            <a:srgbClr val="EEC8CD"/>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400" dirty="0">
                                <a:solidFill>
                                  <a:srgbClr val="242852"/>
                                </a:solidFill>
                              </a:rPr>
                              <a:t>購買意図</a:t>
                            </a:r>
                          </a:p>
                        </p:txBody>
                      </p:sp>
                      <p:sp>
                        <p:nvSpPr>
                          <p:cNvPr id="64" name="円/楕円 63"/>
                          <p:cNvSpPr/>
                          <p:nvPr/>
                        </p:nvSpPr>
                        <p:spPr>
                          <a:xfrm>
                            <a:off x="9256040" y="3033247"/>
                            <a:ext cx="1700011" cy="927279"/>
                          </a:xfrm>
                          <a:prstGeom prst="ellipse">
                            <a:avLst/>
                          </a:prstGeom>
                          <a:solidFill>
                            <a:srgbClr val="EEC8CD"/>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400" dirty="0">
                                <a:solidFill>
                                  <a:srgbClr val="242852"/>
                                </a:solidFill>
                              </a:rPr>
                              <a:t>商品への態度</a:t>
                            </a:r>
                          </a:p>
                        </p:txBody>
                      </p:sp>
                    </p:grpSp>
                    <p:sp>
                      <p:nvSpPr>
                        <p:cNvPr id="61" name="テキスト ボックス 60"/>
                        <p:cNvSpPr txBox="1"/>
                        <p:nvPr/>
                      </p:nvSpPr>
                      <p:spPr>
                        <a:xfrm>
                          <a:off x="5990017" y="2794721"/>
                          <a:ext cx="425002" cy="477054"/>
                        </a:xfrm>
                        <a:prstGeom prst="rect">
                          <a:avLst/>
                        </a:prstGeom>
                        <a:noFill/>
                      </p:spPr>
                      <p:txBody>
                        <a:bodyPr wrap="square" rtlCol="0">
                          <a:spAutoFit/>
                        </a:bodyPr>
                        <a:lstStyle/>
                        <a:p>
                          <a:endParaRPr lang="ja-JP" altLang="en-US" sz="2500" dirty="0">
                            <a:solidFill>
                              <a:srgbClr val="EA506A"/>
                            </a:solidFill>
                          </a:endParaRPr>
                        </a:p>
                      </p:txBody>
                    </p:sp>
                  </p:grpSp>
                </p:grpSp>
                <p:cxnSp>
                  <p:nvCxnSpPr>
                    <p:cNvPr id="54" name="直線矢印コネクタ 53"/>
                    <p:cNvCxnSpPr>
                      <a:stCxn id="45" idx="3"/>
                      <a:endCxn id="66" idx="0"/>
                    </p:cNvCxnSpPr>
                    <p:nvPr/>
                  </p:nvCxnSpPr>
                  <p:spPr>
                    <a:xfrm>
                      <a:off x="3102235" y="2662969"/>
                      <a:ext cx="1723482" cy="1629816"/>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cxnSp>
                  <p:nvCxnSpPr>
                    <p:cNvPr id="55" name="直線矢印コネクタ 54"/>
                    <p:cNvCxnSpPr>
                      <a:stCxn id="50" idx="6"/>
                      <a:endCxn id="66" idx="2"/>
                    </p:cNvCxnSpPr>
                    <p:nvPr/>
                  </p:nvCxnSpPr>
                  <p:spPr>
                    <a:xfrm>
                      <a:off x="2848926" y="4751522"/>
                      <a:ext cx="1126785" cy="4904"/>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cxnSp>
                  <p:nvCxnSpPr>
                    <p:cNvPr id="56" name="直線矢印コネクタ 55"/>
                    <p:cNvCxnSpPr>
                      <a:stCxn id="66" idx="7"/>
                      <a:endCxn id="62" idx="3"/>
                    </p:cNvCxnSpPr>
                    <p:nvPr/>
                  </p:nvCxnSpPr>
                  <p:spPr>
                    <a:xfrm flipV="1">
                      <a:off x="5426762" y="3824729"/>
                      <a:ext cx="1438075" cy="603854"/>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cxnSp>
                  <p:nvCxnSpPr>
                    <p:cNvPr id="57" name="直線矢印コネクタ 56"/>
                    <p:cNvCxnSpPr>
                      <a:stCxn id="62" idx="5"/>
                      <a:endCxn id="63" idx="2"/>
                    </p:cNvCxnSpPr>
                    <p:nvPr/>
                  </p:nvCxnSpPr>
                  <p:spPr>
                    <a:xfrm>
                      <a:off x="8066926" y="3824729"/>
                      <a:ext cx="1189114" cy="926793"/>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grpSp>
              <p:cxnSp>
                <p:nvCxnSpPr>
                  <p:cNvPr id="52" name="直線矢印コネクタ 51"/>
                  <p:cNvCxnSpPr>
                    <a:stCxn id="62" idx="6"/>
                    <a:endCxn id="64" idx="2"/>
                  </p:cNvCxnSpPr>
                  <p:nvPr/>
                </p:nvCxnSpPr>
                <p:spPr>
                  <a:xfrm>
                    <a:off x="8315887" y="3496887"/>
                    <a:ext cx="940154" cy="0"/>
                  </a:xfrm>
                  <a:prstGeom prst="straightConnector1">
                    <a:avLst/>
                  </a:prstGeom>
                  <a:ln w="76200">
                    <a:solidFill>
                      <a:srgbClr val="E01633"/>
                    </a:solidFill>
                    <a:tailEnd type="triangle"/>
                  </a:ln>
                </p:spPr>
                <p:style>
                  <a:lnRef idx="1">
                    <a:schemeClr val="accent1"/>
                  </a:lnRef>
                  <a:fillRef idx="0">
                    <a:schemeClr val="accent1"/>
                  </a:fillRef>
                  <a:effectRef idx="0">
                    <a:schemeClr val="accent1"/>
                  </a:effectRef>
                  <a:fontRef idx="minor">
                    <a:schemeClr val="tx1"/>
                  </a:fontRef>
                </p:style>
              </p:cxnSp>
            </p:grpSp>
            <p:sp>
              <p:nvSpPr>
                <p:cNvPr id="49" name="円/楕円 48"/>
                <p:cNvSpPr/>
                <p:nvPr/>
              </p:nvSpPr>
              <p:spPr>
                <a:xfrm>
                  <a:off x="4007481" y="2475980"/>
                  <a:ext cx="1700010" cy="927279"/>
                </a:xfrm>
                <a:prstGeom prst="ellipse">
                  <a:avLst/>
                </a:prstGeom>
                <a:solidFill>
                  <a:srgbClr val="EEC8CD"/>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400" dirty="0">
                      <a:solidFill>
                        <a:srgbClr val="242852"/>
                      </a:solidFill>
                    </a:rPr>
                    <a:t>記事への満足</a:t>
                  </a:r>
                </a:p>
              </p:txBody>
            </p:sp>
            <p:sp>
              <p:nvSpPr>
                <p:cNvPr id="50" name="円/楕円 49"/>
                <p:cNvSpPr/>
                <p:nvPr/>
              </p:nvSpPr>
              <p:spPr>
                <a:xfrm>
                  <a:off x="1180684" y="4306027"/>
                  <a:ext cx="1700011" cy="927279"/>
                </a:xfrm>
                <a:prstGeom prst="ellipse">
                  <a:avLst/>
                </a:prstGeom>
                <a:solidFill>
                  <a:srgbClr val="EEC8CD"/>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400" dirty="0">
                      <a:solidFill>
                        <a:srgbClr val="242852"/>
                      </a:solidFill>
                    </a:rPr>
                    <a:t>企業</a:t>
                  </a:r>
                  <a:r>
                    <a:rPr lang="ja-JP" altLang="en-US" sz="1400" dirty="0" smtClean="0">
                      <a:solidFill>
                        <a:srgbClr val="242852"/>
                      </a:solidFill>
                    </a:rPr>
                    <a:t>の</a:t>
                  </a:r>
                  <a:endParaRPr lang="en-US" altLang="ja-JP" sz="1400" dirty="0" smtClean="0">
                    <a:solidFill>
                      <a:srgbClr val="242852"/>
                    </a:solidFill>
                  </a:endParaRPr>
                </a:p>
                <a:p>
                  <a:pPr algn="ctr"/>
                  <a:r>
                    <a:rPr lang="ja-JP" altLang="en-US" sz="1400" dirty="0" smtClean="0">
                      <a:solidFill>
                        <a:srgbClr val="242852"/>
                      </a:solidFill>
                    </a:rPr>
                    <a:t>専門性</a:t>
                  </a:r>
                  <a:endParaRPr lang="en-US" altLang="ja-JP" sz="1400" dirty="0">
                    <a:solidFill>
                      <a:srgbClr val="242852"/>
                    </a:solidFill>
                  </a:endParaRPr>
                </a:p>
                <a:p>
                  <a:pPr algn="ctr"/>
                  <a:r>
                    <a:rPr lang="ja-JP" altLang="en-US" sz="1400" dirty="0" smtClean="0">
                      <a:solidFill>
                        <a:srgbClr val="242852"/>
                      </a:solidFill>
                    </a:rPr>
                    <a:t>確実性</a:t>
                  </a:r>
                  <a:endParaRPr lang="ja-JP" altLang="en-US" sz="1400" dirty="0">
                    <a:solidFill>
                      <a:srgbClr val="242852"/>
                    </a:solidFill>
                  </a:endParaRPr>
                </a:p>
              </p:txBody>
            </p:sp>
          </p:grpSp>
          <p:sp>
            <p:nvSpPr>
              <p:cNvPr id="45" name="角丸四角形 44"/>
              <p:cNvSpPr/>
              <p:nvPr/>
            </p:nvSpPr>
            <p:spPr>
              <a:xfrm>
                <a:off x="547257" y="916727"/>
                <a:ext cx="1642897" cy="552364"/>
              </a:xfrm>
              <a:prstGeom prst="roundRect">
                <a:avLst/>
              </a:prstGeom>
              <a:solidFill>
                <a:srgbClr val="FED78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300" dirty="0" smtClean="0">
                    <a:solidFill>
                      <a:schemeClr val="tx2"/>
                    </a:solidFill>
                  </a:rPr>
                  <a:t>自分も悩みが</a:t>
                </a:r>
                <a:endParaRPr lang="en-US" altLang="ja-JP" sz="1300" dirty="0" smtClean="0">
                  <a:solidFill>
                    <a:schemeClr val="tx2"/>
                  </a:solidFill>
                </a:endParaRPr>
              </a:p>
              <a:p>
                <a:pPr algn="ctr"/>
                <a:r>
                  <a:rPr lang="ja-JP" altLang="en-US" sz="1300" dirty="0" smtClean="0">
                    <a:solidFill>
                      <a:schemeClr val="tx2"/>
                    </a:solidFill>
                  </a:rPr>
                  <a:t>解決できると思う</a:t>
                </a:r>
                <a:endParaRPr lang="ja-JP" altLang="en-US" sz="1300" dirty="0">
                  <a:solidFill>
                    <a:schemeClr val="tx2"/>
                  </a:solidFill>
                </a:endParaRPr>
              </a:p>
            </p:txBody>
          </p:sp>
          <p:sp>
            <p:nvSpPr>
              <p:cNvPr id="46" name="角丸四角形 45"/>
              <p:cNvSpPr/>
              <p:nvPr/>
            </p:nvSpPr>
            <p:spPr>
              <a:xfrm>
                <a:off x="593902" y="1512590"/>
                <a:ext cx="1546582" cy="596107"/>
              </a:xfrm>
              <a:prstGeom prst="roundRect">
                <a:avLst/>
              </a:prstGeom>
              <a:solidFill>
                <a:srgbClr val="FED78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300" dirty="0" smtClean="0">
                    <a:solidFill>
                      <a:schemeClr val="tx2"/>
                    </a:solidFill>
                  </a:rPr>
                  <a:t>読むことは</a:t>
                </a:r>
                <a:endParaRPr kumimoji="1" lang="en-US" altLang="ja-JP" sz="1300" dirty="0" smtClean="0">
                  <a:solidFill>
                    <a:schemeClr val="tx2"/>
                  </a:solidFill>
                </a:endParaRPr>
              </a:p>
              <a:p>
                <a:pPr algn="ctr"/>
                <a:r>
                  <a:rPr kumimoji="1" lang="ja-JP" altLang="en-US" sz="1300" dirty="0" smtClean="0">
                    <a:solidFill>
                      <a:schemeClr val="tx2"/>
                    </a:solidFill>
                  </a:rPr>
                  <a:t>悩みを解決するのに重要だ</a:t>
                </a:r>
                <a:endParaRPr kumimoji="1" lang="ja-JP" altLang="en-US" sz="1300" dirty="0">
                  <a:solidFill>
                    <a:schemeClr val="tx2"/>
                  </a:solidFill>
                </a:endParaRPr>
              </a:p>
            </p:txBody>
          </p:sp>
        </p:grpSp>
        <p:cxnSp>
          <p:nvCxnSpPr>
            <p:cNvPr id="42" name="直線矢印コネクタ 41"/>
            <p:cNvCxnSpPr>
              <a:stCxn id="46" idx="3"/>
              <a:endCxn id="49" idx="3"/>
            </p:cNvCxnSpPr>
            <p:nvPr/>
          </p:nvCxnSpPr>
          <p:spPr>
            <a:xfrm flipV="1">
              <a:off x="2140484" y="1736436"/>
              <a:ext cx="885821" cy="74208"/>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cxnSp>
          <p:nvCxnSpPr>
            <p:cNvPr id="43" name="直線矢印コネクタ 42"/>
            <p:cNvCxnSpPr>
              <a:stCxn id="46" idx="3"/>
              <a:endCxn id="66" idx="1"/>
            </p:cNvCxnSpPr>
            <p:nvPr/>
          </p:nvCxnSpPr>
          <p:spPr>
            <a:xfrm>
              <a:off x="2140484" y="1810644"/>
              <a:ext cx="885820" cy="1018937"/>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grpSp>
      <p:grpSp>
        <p:nvGrpSpPr>
          <p:cNvPr id="33" name="グループ化 32"/>
          <p:cNvGrpSpPr/>
          <p:nvPr/>
        </p:nvGrpSpPr>
        <p:grpSpPr>
          <a:xfrm>
            <a:off x="1242024" y="3722638"/>
            <a:ext cx="3798200" cy="2774306"/>
            <a:chOff x="413173" y="32197"/>
            <a:chExt cx="4196413" cy="3065171"/>
          </a:xfrm>
        </p:grpSpPr>
        <p:pic>
          <p:nvPicPr>
            <p:cNvPr id="35" name="コンテンツ プレースホルダー 3" descr="画面の領域"/>
            <p:cNvPicPr>
              <a:picLocks noChangeAspect="1"/>
            </p:cNvPicPr>
            <p:nvPr/>
          </p:nvPicPr>
          <p:blipFill rotWithShape="1">
            <a:blip r:embed="rId2">
              <a:extLst>
                <a:ext uri="{28A0092B-C50C-407E-A947-70E740481C1C}">
                  <a14:useLocalDpi xmlns:a14="http://schemas.microsoft.com/office/drawing/2010/main" val="0"/>
                </a:ext>
              </a:extLst>
            </a:blip>
            <a:srcRect l="350" r="-350" b="51828"/>
            <a:stretch/>
          </p:blipFill>
          <p:spPr>
            <a:xfrm>
              <a:off x="413173" y="32197"/>
              <a:ext cx="4196413" cy="3065171"/>
            </a:xfrm>
            <a:prstGeom prst="rect">
              <a:avLst/>
            </a:prstGeom>
          </p:spPr>
        </p:pic>
        <p:grpSp>
          <p:nvGrpSpPr>
            <p:cNvPr id="36" name="グループ化 35"/>
            <p:cNvGrpSpPr/>
            <p:nvPr/>
          </p:nvGrpSpPr>
          <p:grpSpPr>
            <a:xfrm>
              <a:off x="1738647" y="540910"/>
              <a:ext cx="2449898" cy="2060621"/>
              <a:chOff x="1609859" y="631064"/>
              <a:chExt cx="2449898" cy="2060621"/>
            </a:xfrm>
          </p:grpSpPr>
          <p:sp>
            <p:nvSpPr>
              <p:cNvPr id="37" name="角丸四角形 36"/>
              <p:cNvSpPr/>
              <p:nvPr/>
            </p:nvSpPr>
            <p:spPr>
              <a:xfrm>
                <a:off x="1738648" y="631065"/>
                <a:ext cx="643944" cy="476518"/>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8" name="角丸四角形 47"/>
              <p:cNvSpPr/>
              <p:nvPr/>
            </p:nvSpPr>
            <p:spPr>
              <a:xfrm>
                <a:off x="2966768" y="631064"/>
                <a:ext cx="412124" cy="481280"/>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7" name="角丸四角形 66"/>
              <p:cNvSpPr/>
              <p:nvPr/>
            </p:nvSpPr>
            <p:spPr>
              <a:xfrm>
                <a:off x="3364297" y="631065"/>
                <a:ext cx="695460" cy="476517"/>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8" name="角丸四角形 67"/>
              <p:cNvSpPr/>
              <p:nvPr/>
            </p:nvSpPr>
            <p:spPr>
              <a:xfrm>
                <a:off x="1609859" y="2163651"/>
                <a:ext cx="450761" cy="515155"/>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9" name="角丸四角形 68"/>
              <p:cNvSpPr/>
              <p:nvPr/>
            </p:nvSpPr>
            <p:spPr>
              <a:xfrm>
                <a:off x="2073499" y="2150772"/>
                <a:ext cx="425002" cy="540913"/>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grpSp>
        <p:nvGrpSpPr>
          <p:cNvPr id="70" name="グループ化 69"/>
          <p:cNvGrpSpPr/>
          <p:nvPr/>
        </p:nvGrpSpPr>
        <p:grpSpPr>
          <a:xfrm>
            <a:off x="4857301" y="3808470"/>
            <a:ext cx="3263324" cy="1480705"/>
            <a:chOff x="255619" y="3078051"/>
            <a:chExt cx="3775035" cy="1712890"/>
          </a:xfrm>
        </p:grpSpPr>
        <p:pic>
          <p:nvPicPr>
            <p:cNvPr id="71" name="コンテンツ プレースホルダー 3" descr="画面の領域"/>
            <p:cNvPicPr>
              <a:picLocks noChangeAspect="1"/>
            </p:cNvPicPr>
            <p:nvPr/>
          </p:nvPicPr>
          <p:blipFill rotWithShape="1">
            <a:blip r:embed="rId3">
              <a:extLst>
                <a:ext uri="{28A0092B-C50C-407E-A947-70E740481C1C}">
                  <a14:useLocalDpi xmlns:a14="http://schemas.microsoft.com/office/drawing/2010/main" val="0"/>
                </a:ext>
              </a:extLst>
            </a:blip>
            <a:srcRect t="48720" b="22959"/>
            <a:stretch/>
          </p:blipFill>
          <p:spPr>
            <a:xfrm>
              <a:off x="255619" y="3078051"/>
              <a:ext cx="3775035" cy="1712890"/>
            </a:xfrm>
            <a:prstGeom prst="rect">
              <a:avLst/>
            </a:prstGeom>
          </p:spPr>
        </p:pic>
        <p:sp>
          <p:nvSpPr>
            <p:cNvPr id="72" name="角丸四角形 71"/>
            <p:cNvSpPr/>
            <p:nvPr/>
          </p:nvSpPr>
          <p:spPr>
            <a:xfrm>
              <a:off x="1197735" y="3528811"/>
              <a:ext cx="386366" cy="1120462"/>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3" name="角丸四角形 72"/>
            <p:cNvSpPr/>
            <p:nvPr/>
          </p:nvSpPr>
          <p:spPr>
            <a:xfrm>
              <a:off x="2704563" y="3528811"/>
              <a:ext cx="515155" cy="1133341"/>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74" name="グループ化 73"/>
          <p:cNvGrpSpPr/>
          <p:nvPr/>
        </p:nvGrpSpPr>
        <p:grpSpPr>
          <a:xfrm>
            <a:off x="4710750" y="5231407"/>
            <a:ext cx="3739349" cy="1262236"/>
            <a:chOff x="4194088" y="0"/>
            <a:chExt cx="4006107" cy="1352282"/>
          </a:xfrm>
        </p:grpSpPr>
        <p:pic>
          <p:nvPicPr>
            <p:cNvPr id="75" name="図 74" descr="画面の領域"/>
            <p:cNvPicPr>
              <a:picLocks noChangeAspect="1"/>
            </p:cNvPicPr>
            <p:nvPr/>
          </p:nvPicPr>
          <p:blipFill rotWithShape="1">
            <a:blip r:embed="rId4">
              <a:extLst>
                <a:ext uri="{28A0092B-C50C-407E-A947-70E740481C1C}">
                  <a14:useLocalDpi xmlns:a14="http://schemas.microsoft.com/office/drawing/2010/main" val="0"/>
                </a:ext>
              </a:extLst>
            </a:blip>
            <a:srcRect t="51816" b="25579"/>
            <a:stretch/>
          </p:blipFill>
          <p:spPr>
            <a:xfrm>
              <a:off x="4194088" y="0"/>
              <a:ext cx="4006107" cy="1352282"/>
            </a:xfrm>
            <a:prstGeom prst="rect">
              <a:avLst/>
            </a:prstGeom>
          </p:spPr>
        </p:pic>
        <p:sp>
          <p:nvSpPr>
            <p:cNvPr id="76" name="角丸四角形 75"/>
            <p:cNvSpPr/>
            <p:nvPr/>
          </p:nvSpPr>
          <p:spPr>
            <a:xfrm>
              <a:off x="5164428" y="515155"/>
              <a:ext cx="656823" cy="489397"/>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pic>
        <p:nvPicPr>
          <p:cNvPr id="77" name="図 76" descr="画面の領域"/>
          <p:cNvPicPr>
            <a:picLocks noChangeAspect="1"/>
          </p:cNvPicPr>
          <p:nvPr/>
        </p:nvPicPr>
        <p:blipFill rotWithShape="1">
          <a:blip r:embed="rId5">
            <a:extLst>
              <a:ext uri="{28A0092B-C50C-407E-A947-70E740481C1C}">
                <a14:useLocalDpi xmlns:a14="http://schemas.microsoft.com/office/drawing/2010/main" val="0"/>
              </a:ext>
            </a:extLst>
          </a:blip>
          <a:srcRect t="74441"/>
          <a:stretch/>
        </p:blipFill>
        <p:spPr>
          <a:xfrm>
            <a:off x="7584031" y="3818643"/>
            <a:ext cx="3826651" cy="1475874"/>
          </a:xfrm>
          <a:prstGeom prst="rect">
            <a:avLst/>
          </a:prstGeom>
        </p:spPr>
      </p:pic>
      <p:sp>
        <p:nvSpPr>
          <p:cNvPr id="3" name="角丸四角形 2"/>
          <p:cNvSpPr/>
          <p:nvPr/>
        </p:nvSpPr>
        <p:spPr>
          <a:xfrm>
            <a:off x="8615966" y="4198129"/>
            <a:ext cx="618186" cy="554175"/>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 name="角丸四角形 3"/>
          <p:cNvSpPr/>
          <p:nvPr/>
        </p:nvSpPr>
        <p:spPr>
          <a:xfrm>
            <a:off x="10664432" y="4183078"/>
            <a:ext cx="548051" cy="569225"/>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 name="テキスト ボックス 4"/>
          <p:cNvSpPr txBox="1"/>
          <p:nvPr/>
        </p:nvSpPr>
        <p:spPr>
          <a:xfrm>
            <a:off x="2292199" y="708338"/>
            <a:ext cx="569164" cy="369332"/>
          </a:xfrm>
          <a:prstGeom prst="rect">
            <a:avLst/>
          </a:prstGeom>
          <a:noFill/>
        </p:spPr>
        <p:txBody>
          <a:bodyPr wrap="square" rtlCol="0">
            <a:spAutoFit/>
          </a:bodyPr>
          <a:lstStyle/>
          <a:p>
            <a:r>
              <a:rPr kumimoji="1" lang="en-US" altLang="ja-JP" dirty="0" smtClean="0"/>
              <a:t>.23</a:t>
            </a:r>
            <a:endParaRPr kumimoji="1" lang="ja-JP" altLang="en-US" dirty="0"/>
          </a:p>
        </p:txBody>
      </p:sp>
      <p:sp>
        <p:nvSpPr>
          <p:cNvPr id="6" name="テキスト ボックス 5"/>
          <p:cNvSpPr txBox="1"/>
          <p:nvPr/>
        </p:nvSpPr>
        <p:spPr>
          <a:xfrm>
            <a:off x="2149514" y="1481401"/>
            <a:ext cx="481490" cy="369332"/>
          </a:xfrm>
          <a:prstGeom prst="rect">
            <a:avLst/>
          </a:prstGeom>
          <a:noFill/>
        </p:spPr>
        <p:txBody>
          <a:bodyPr wrap="square" rtlCol="0">
            <a:spAutoFit/>
          </a:bodyPr>
          <a:lstStyle/>
          <a:p>
            <a:r>
              <a:rPr lang="en-US" altLang="ja-JP" dirty="0" smtClean="0"/>
              <a:t>.78</a:t>
            </a:r>
            <a:endParaRPr kumimoji="1" lang="ja-JP" altLang="en-US" dirty="0"/>
          </a:p>
        </p:txBody>
      </p:sp>
      <p:sp>
        <p:nvSpPr>
          <p:cNvPr id="7" name="テキスト ボックス 6"/>
          <p:cNvSpPr txBox="1"/>
          <p:nvPr/>
        </p:nvSpPr>
        <p:spPr>
          <a:xfrm>
            <a:off x="2917375" y="1855125"/>
            <a:ext cx="517688" cy="369332"/>
          </a:xfrm>
          <a:prstGeom prst="rect">
            <a:avLst/>
          </a:prstGeom>
          <a:noFill/>
        </p:spPr>
        <p:txBody>
          <a:bodyPr wrap="square" rtlCol="0">
            <a:spAutoFit/>
          </a:bodyPr>
          <a:lstStyle/>
          <a:p>
            <a:r>
              <a:rPr lang="en-US" altLang="ja-JP" dirty="0" smtClean="0"/>
              <a:t>.21</a:t>
            </a:r>
            <a:endParaRPr kumimoji="1" lang="ja-JP" altLang="en-US" dirty="0"/>
          </a:p>
        </p:txBody>
      </p:sp>
      <p:sp>
        <p:nvSpPr>
          <p:cNvPr id="8" name="テキスト ボックス 7"/>
          <p:cNvSpPr txBox="1"/>
          <p:nvPr/>
        </p:nvSpPr>
        <p:spPr>
          <a:xfrm>
            <a:off x="2558286" y="2108697"/>
            <a:ext cx="517687" cy="369332"/>
          </a:xfrm>
          <a:prstGeom prst="rect">
            <a:avLst/>
          </a:prstGeom>
          <a:noFill/>
        </p:spPr>
        <p:txBody>
          <a:bodyPr wrap="square" rtlCol="0">
            <a:spAutoFit/>
          </a:bodyPr>
          <a:lstStyle/>
          <a:p>
            <a:r>
              <a:rPr lang="en-US" altLang="ja-JP" dirty="0" smtClean="0"/>
              <a:t>.44</a:t>
            </a:r>
            <a:endParaRPr kumimoji="1" lang="ja-JP" altLang="en-US" dirty="0"/>
          </a:p>
        </p:txBody>
      </p:sp>
      <p:sp>
        <p:nvSpPr>
          <p:cNvPr id="9" name="テキスト ボックス 8"/>
          <p:cNvSpPr txBox="1"/>
          <p:nvPr/>
        </p:nvSpPr>
        <p:spPr>
          <a:xfrm>
            <a:off x="1975596" y="2699157"/>
            <a:ext cx="582689" cy="369332"/>
          </a:xfrm>
          <a:prstGeom prst="rect">
            <a:avLst/>
          </a:prstGeom>
          <a:noFill/>
        </p:spPr>
        <p:txBody>
          <a:bodyPr wrap="square" rtlCol="0">
            <a:spAutoFit/>
          </a:bodyPr>
          <a:lstStyle/>
          <a:p>
            <a:r>
              <a:rPr lang="en-US" altLang="ja-JP" dirty="0" smtClean="0"/>
              <a:t>.64</a:t>
            </a:r>
            <a:endParaRPr kumimoji="1" lang="ja-JP" altLang="en-US" dirty="0"/>
          </a:p>
        </p:txBody>
      </p:sp>
      <p:sp>
        <p:nvSpPr>
          <p:cNvPr id="10" name="テキスト ボックス 9"/>
          <p:cNvSpPr txBox="1"/>
          <p:nvPr/>
        </p:nvSpPr>
        <p:spPr>
          <a:xfrm>
            <a:off x="3980410" y="2315280"/>
            <a:ext cx="516359" cy="369332"/>
          </a:xfrm>
          <a:prstGeom prst="rect">
            <a:avLst/>
          </a:prstGeom>
          <a:noFill/>
        </p:spPr>
        <p:txBody>
          <a:bodyPr wrap="square" rtlCol="0">
            <a:spAutoFit/>
          </a:bodyPr>
          <a:lstStyle/>
          <a:p>
            <a:r>
              <a:rPr lang="en-US" altLang="ja-JP" dirty="0" smtClean="0"/>
              <a:t>.36</a:t>
            </a:r>
            <a:endParaRPr kumimoji="1" lang="ja-JP" altLang="en-US" dirty="0"/>
          </a:p>
        </p:txBody>
      </p:sp>
      <p:sp>
        <p:nvSpPr>
          <p:cNvPr id="11" name="テキスト ボックス 10"/>
          <p:cNvSpPr txBox="1"/>
          <p:nvPr/>
        </p:nvSpPr>
        <p:spPr>
          <a:xfrm>
            <a:off x="4192012" y="1032980"/>
            <a:ext cx="518738" cy="369332"/>
          </a:xfrm>
          <a:prstGeom prst="rect">
            <a:avLst/>
          </a:prstGeom>
          <a:noFill/>
        </p:spPr>
        <p:txBody>
          <a:bodyPr wrap="square" rtlCol="0">
            <a:spAutoFit/>
          </a:bodyPr>
          <a:lstStyle/>
          <a:p>
            <a:r>
              <a:rPr lang="en-US" altLang="ja-JP" dirty="0" smtClean="0"/>
              <a:t>.70</a:t>
            </a:r>
            <a:endParaRPr kumimoji="1" lang="ja-JP" altLang="en-US" dirty="0"/>
          </a:p>
        </p:txBody>
      </p:sp>
      <p:sp>
        <p:nvSpPr>
          <p:cNvPr id="12" name="テキスト ボックス 11"/>
          <p:cNvSpPr txBox="1"/>
          <p:nvPr/>
        </p:nvSpPr>
        <p:spPr>
          <a:xfrm>
            <a:off x="6074022" y="1486905"/>
            <a:ext cx="519961" cy="646331"/>
          </a:xfrm>
          <a:prstGeom prst="rect">
            <a:avLst/>
          </a:prstGeom>
          <a:noFill/>
        </p:spPr>
        <p:txBody>
          <a:bodyPr wrap="square" rtlCol="0">
            <a:spAutoFit/>
          </a:bodyPr>
          <a:lstStyle/>
          <a:p>
            <a:r>
              <a:rPr lang="en-US" altLang="ja-JP" dirty="0" smtClean="0"/>
              <a:t>.79</a:t>
            </a:r>
          </a:p>
          <a:p>
            <a:endParaRPr kumimoji="1" lang="ja-JP" altLang="en-US" dirty="0"/>
          </a:p>
        </p:txBody>
      </p:sp>
      <p:sp>
        <p:nvSpPr>
          <p:cNvPr id="13" name="テキスト ボックス 12"/>
          <p:cNvSpPr txBox="1"/>
          <p:nvPr/>
        </p:nvSpPr>
        <p:spPr>
          <a:xfrm>
            <a:off x="6281492" y="2269826"/>
            <a:ext cx="492889" cy="369332"/>
          </a:xfrm>
          <a:prstGeom prst="rect">
            <a:avLst/>
          </a:prstGeom>
          <a:noFill/>
        </p:spPr>
        <p:txBody>
          <a:bodyPr wrap="square" rtlCol="0">
            <a:spAutoFit/>
          </a:bodyPr>
          <a:lstStyle/>
          <a:p>
            <a:r>
              <a:rPr lang="en-US" altLang="ja-JP" dirty="0" smtClean="0"/>
              <a:t>.68</a:t>
            </a:r>
            <a:endParaRPr kumimoji="1" lang="ja-JP" altLang="en-US" dirty="0"/>
          </a:p>
        </p:txBody>
      </p:sp>
      <p:sp>
        <p:nvSpPr>
          <p:cNvPr id="78" name="角丸四角形 77"/>
          <p:cNvSpPr/>
          <p:nvPr/>
        </p:nvSpPr>
        <p:spPr>
          <a:xfrm>
            <a:off x="9483498" y="5327147"/>
            <a:ext cx="2636430" cy="958691"/>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smtClean="0"/>
              <a:t>修正前と比べ、</a:t>
            </a:r>
            <a:endParaRPr kumimoji="1" lang="en-US" altLang="ja-JP" dirty="0" smtClean="0"/>
          </a:p>
          <a:p>
            <a:pPr algn="ctr"/>
            <a:r>
              <a:rPr kumimoji="1" lang="ja-JP" altLang="en-US" dirty="0" smtClean="0"/>
              <a:t>モデルの適合度は良い</a:t>
            </a:r>
            <a:endParaRPr kumimoji="1" lang="ja-JP" altLang="en-US" dirty="0"/>
          </a:p>
        </p:txBody>
      </p:sp>
      <p:sp>
        <p:nvSpPr>
          <p:cNvPr id="79" name="メモ 78"/>
          <p:cNvSpPr/>
          <p:nvPr/>
        </p:nvSpPr>
        <p:spPr>
          <a:xfrm>
            <a:off x="8299800" y="617372"/>
            <a:ext cx="3642484" cy="2795541"/>
          </a:xfrm>
          <a:prstGeom prst="foldedCorner">
            <a:avLst/>
          </a:prstGeom>
          <a:solidFill>
            <a:srgbClr val="FAE2DA"/>
          </a:solidFill>
        </p:spPr>
        <p:style>
          <a:lnRef idx="2">
            <a:schemeClr val="accent1">
              <a:shade val="50000"/>
            </a:schemeClr>
          </a:lnRef>
          <a:fillRef idx="1">
            <a:schemeClr val="accent1"/>
          </a:fillRef>
          <a:effectRef idx="0">
            <a:schemeClr val="accent1"/>
          </a:effectRef>
          <a:fontRef idx="minor">
            <a:schemeClr val="lt1"/>
          </a:fontRef>
        </p:style>
        <p:txBody>
          <a:bodyPr rtlCol="0" anchor="t"/>
          <a:lstStyle/>
          <a:p>
            <a:pPr>
              <a:buClr>
                <a:schemeClr val="tx2">
                  <a:lumMod val="60000"/>
                  <a:lumOff val="40000"/>
                </a:schemeClr>
              </a:buClr>
            </a:pPr>
            <a:endParaRPr lang="en-US" altLang="ja-JP" sz="1600" dirty="0" smtClean="0">
              <a:solidFill>
                <a:schemeClr val="tx1">
                  <a:lumMod val="75000"/>
                  <a:lumOff val="25000"/>
                </a:schemeClr>
              </a:solidFill>
            </a:endParaRPr>
          </a:p>
          <a:p>
            <a:pPr marL="285750" indent="-285750">
              <a:buClr>
                <a:schemeClr val="tx2">
                  <a:lumMod val="60000"/>
                  <a:lumOff val="40000"/>
                </a:schemeClr>
              </a:buClr>
              <a:buFont typeface="Wingdings" panose="05000000000000000000" pitchFamily="2" charset="2"/>
              <a:buChar char="u"/>
            </a:pPr>
            <a:r>
              <a:rPr lang="en-US" altLang="ja-JP" sz="1600" dirty="0" smtClean="0">
                <a:solidFill>
                  <a:schemeClr val="tx1">
                    <a:lumMod val="75000"/>
                    <a:lumOff val="25000"/>
                  </a:schemeClr>
                </a:solidFill>
              </a:rPr>
              <a:t>C</a:t>
            </a:r>
            <a:r>
              <a:rPr lang="ja-JP" altLang="en-US" sz="1600" dirty="0" smtClean="0">
                <a:solidFill>
                  <a:schemeClr val="tx1">
                    <a:lumMod val="75000"/>
                    <a:lumOff val="25000"/>
                  </a:schemeClr>
                </a:solidFill>
              </a:rPr>
              <a:t>においては、「記事への態度」から</a:t>
            </a:r>
            <a:endParaRPr lang="en-US" altLang="ja-JP" sz="1600" dirty="0" smtClean="0">
              <a:solidFill>
                <a:schemeClr val="tx1">
                  <a:lumMod val="75000"/>
                  <a:lumOff val="25000"/>
                </a:schemeClr>
              </a:solidFill>
            </a:endParaRPr>
          </a:p>
          <a:p>
            <a:pPr>
              <a:buClr>
                <a:schemeClr val="tx2">
                  <a:lumMod val="60000"/>
                  <a:lumOff val="40000"/>
                </a:schemeClr>
              </a:buClr>
            </a:pPr>
            <a:r>
              <a:rPr lang="ja-JP" altLang="en-US" sz="1600" dirty="0" smtClean="0">
                <a:solidFill>
                  <a:schemeClr val="tx1">
                    <a:lumMod val="75000"/>
                    <a:lumOff val="25000"/>
                  </a:schemeClr>
                </a:solidFill>
              </a:rPr>
              <a:t>　　「商品への態度」への影響力が大</a:t>
            </a:r>
            <a:endParaRPr lang="en-US" altLang="ja-JP" sz="1600" dirty="0" smtClean="0">
              <a:solidFill>
                <a:schemeClr val="tx1">
                  <a:lumMod val="75000"/>
                  <a:lumOff val="25000"/>
                </a:schemeClr>
              </a:solidFill>
            </a:endParaRPr>
          </a:p>
          <a:p>
            <a:pPr>
              <a:buClr>
                <a:schemeClr val="tx2">
                  <a:lumMod val="60000"/>
                  <a:lumOff val="40000"/>
                </a:schemeClr>
              </a:buClr>
            </a:pPr>
            <a:r>
              <a:rPr lang="ja-JP" altLang="en-US" sz="1600" dirty="0" smtClean="0">
                <a:solidFill>
                  <a:schemeClr val="tx1">
                    <a:lumMod val="75000"/>
                    <a:lumOff val="25000"/>
                  </a:schemeClr>
                </a:solidFill>
              </a:rPr>
              <a:t>　　きい。</a:t>
            </a:r>
            <a:endParaRPr lang="en-US" altLang="ja-JP" sz="1600" dirty="0" smtClean="0">
              <a:solidFill>
                <a:schemeClr val="tx1">
                  <a:lumMod val="75000"/>
                  <a:lumOff val="25000"/>
                </a:schemeClr>
              </a:solidFill>
            </a:endParaRPr>
          </a:p>
          <a:p>
            <a:pPr>
              <a:buClr>
                <a:schemeClr val="tx2">
                  <a:lumMod val="60000"/>
                  <a:lumOff val="40000"/>
                </a:schemeClr>
              </a:buClr>
            </a:pPr>
            <a:r>
              <a:rPr lang="ja-JP" altLang="en-US" sz="1600" dirty="0">
                <a:solidFill>
                  <a:schemeClr val="tx1">
                    <a:lumMod val="75000"/>
                    <a:lumOff val="25000"/>
                  </a:schemeClr>
                </a:solidFill>
              </a:rPr>
              <a:t>　</a:t>
            </a:r>
            <a:r>
              <a:rPr lang="ja-JP" altLang="en-US" sz="1600" dirty="0" smtClean="0">
                <a:solidFill>
                  <a:schemeClr val="tx1">
                    <a:lumMod val="75000"/>
                    <a:lumOff val="25000"/>
                  </a:schemeClr>
                </a:solidFill>
              </a:rPr>
              <a:t>　⇒「記事への態度」が「商品の態度」</a:t>
            </a:r>
            <a:endParaRPr lang="en-US" altLang="ja-JP" sz="1600" dirty="0" smtClean="0">
              <a:solidFill>
                <a:schemeClr val="tx1">
                  <a:lumMod val="75000"/>
                  <a:lumOff val="25000"/>
                </a:schemeClr>
              </a:solidFill>
            </a:endParaRPr>
          </a:p>
          <a:p>
            <a:pPr>
              <a:buClr>
                <a:schemeClr val="tx2">
                  <a:lumMod val="60000"/>
                  <a:lumOff val="40000"/>
                </a:schemeClr>
              </a:buClr>
            </a:pPr>
            <a:r>
              <a:rPr lang="ja-JP" altLang="en-US" sz="1600" dirty="0">
                <a:solidFill>
                  <a:schemeClr val="tx1">
                    <a:lumMod val="75000"/>
                    <a:lumOff val="25000"/>
                  </a:schemeClr>
                </a:solidFill>
              </a:rPr>
              <a:t>　</a:t>
            </a:r>
            <a:r>
              <a:rPr lang="ja-JP" altLang="en-US" sz="1600" dirty="0" smtClean="0">
                <a:solidFill>
                  <a:schemeClr val="tx1">
                    <a:lumMod val="75000"/>
                    <a:lumOff val="25000"/>
                  </a:schemeClr>
                </a:solidFill>
              </a:rPr>
              <a:t>　　　へ直結しやすい。</a:t>
            </a:r>
            <a:endParaRPr lang="en-US" altLang="ja-JP" sz="1600" dirty="0" smtClean="0">
              <a:solidFill>
                <a:schemeClr val="tx1">
                  <a:lumMod val="75000"/>
                  <a:lumOff val="25000"/>
                </a:schemeClr>
              </a:solidFill>
            </a:endParaRPr>
          </a:p>
          <a:p>
            <a:pPr>
              <a:buClr>
                <a:schemeClr val="tx2">
                  <a:lumMod val="60000"/>
                  <a:lumOff val="40000"/>
                </a:schemeClr>
              </a:buClr>
            </a:pPr>
            <a:r>
              <a:rPr lang="ja-JP" altLang="en-US" sz="1600" dirty="0">
                <a:solidFill>
                  <a:schemeClr val="tx1">
                    <a:lumMod val="75000"/>
                    <a:lumOff val="25000"/>
                  </a:schemeClr>
                </a:solidFill>
              </a:rPr>
              <a:t>　</a:t>
            </a:r>
            <a:r>
              <a:rPr lang="ja-JP" altLang="en-US" sz="1600" dirty="0" smtClean="0">
                <a:solidFill>
                  <a:schemeClr val="tx1">
                    <a:lumMod val="75000"/>
                    <a:lumOff val="25000"/>
                  </a:schemeClr>
                </a:solidFill>
              </a:rPr>
              <a:t>　⇒記事への態度が大切になってくる</a:t>
            </a:r>
            <a:endParaRPr lang="en-US" altLang="ja-JP" sz="1600" dirty="0" smtClean="0">
              <a:solidFill>
                <a:schemeClr val="tx1">
                  <a:lumMod val="75000"/>
                  <a:lumOff val="25000"/>
                </a:schemeClr>
              </a:solidFill>
            </a:endParaRPr>
          </a:p>
          <a:p>
            <a:pPr>
              <a:buClr>
                <a:schemeClr val="tx2">
                  <a:lumMod val="60000"/>
                  <a:lumOff val="40000"/>
                </a:schemeClr>
              </a:buClr>
            </a:pPr>
            <a:r>
              <a:rPr lang="ja-JP" altLang="en-US" sz="1600" dirty="0">
                <a:solidFill>
                  <a:schemeClr val="tx1">
                    <a:lumMod val="75000"/>
                    <a:lumOff val="25000"/>
                  </a:schemeClr>
                </a:solidFill>
              </a:rPr>
              <a:t>　</a:t>
            </a:r>
            <a:r>
              <a:rPr lang="ja-JP" altLang="en-US" sz="1600" dirty="0" smtClean="0">
                <a:solidFill>
                  <a:schemeClr val="tx1">
                    <a:lumMod val="75000"/>
                    <a:lumOff val="25000"/>
                  </a:schemeClr>
                </a:solidFill>
              </a:rPr>
              <a:t>　　</a:t>
            </a:r>
            <a:r>
              <a:rPr lang="ja-JP" altLang="en-US" sz="1600" dirty="0">
                <a:solidFill>
                  <a:schemeClr val="tx1">
                    <a:lumMod val="75000"/>
                    <a:lumOff val="25000"/>
                  </a:schemeClr>
                </a:solidFill>
              </a:rPr>
              <a:t> </a:t>
            </a:r>
            <a:r>
              <a:rPr lang="ja-JP" altLang="en-US" sz="1600" dirty="0" smtClean="0">
                <a:solidFill>
                  <a:schemeClr val="tx1">
                    <a:lumMod val="75000"/>
                    <a:lumOff val="25000"/>
                  </a:schemeClr>
                </a:solidFill>
              </a:rPr>
              <a:t>のではないか。</a:t>
            </a:r>
            <a:endParaRPr lang="en-US" altLang="ja-JP" sz="1600" dirty="0" smtClean="0">
              <a:solidFill>
                <a:schemeClr val="tx1">
                  <a:lumMod val="75000"/>
                  <a:lumOff val="25000"/>
                </a:schemeClr>
              </a:solidFill>
            </a:endParaRPr>
          </a:p>
          <a:p>
            <a:pPr>
              <a:buClr>
                <a:schemeClr val="tx2">
                  <a:lumMod val="60000"/>
                  <a:lumOff val="40000"/>
                </a:schemeClr>
              </a:buClr>
            </a:pPr>
            <a:endParaRPr lang="en-US" altLang="ja-JP" sz="1600" dirty="0">
              <a:solidFill>
                <a:schemeClr val="tx1">
                  <a:lumMod val="75000"/>
                  <a:lumOff val="25000"/>
                </a:schemeClr>
              </a:solidFill>
            </a:endParaRPr>
          </a:p>
        </p:txBody>
      </p:sp>
    </p:spTree>
    <p:extLst>
      <p:ext uri="{BB962C8B-B14F-4D97-AF65-F5344CB8AC3E}">
        <p14:creationId xmlns:p14="http://schemas.microsoft.com/office/powerpoint/2010/main" val="568552995"/>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fld id="{F46A3120-87D5-48FE-95FF-B9D32DB3470B}" type="slidenum">
              <a:rPr kumimoji="1" lang="ja-JP" altLang="en-US" smtClean="0"/>
              <a:t>59</a:t>
            </a:fld>
            <a:endParaRPr kumimoji="1" lang="ja-JP" altLang="en-US"/>
          </a:p>
        </p:txBody>
      </p:sp>
      <p:sp>
        <p:nvSpPr>
          <p:cNvPr id="39" name="テキスト ボックス 38"/>
          <p:cNvSpPr txBox="1"/>
          <p:nvPr/>
        </p:nvSpPr>
        <p:spPr>
          <a:xfrm>
            <a:off x="73059" y="124399"/>
            <a:ext cx="5367760" cy="461665"/>
          </a:xfrm>
          <a:prstGeom prst="rect">
            <a:avLst/>
          </a:prstGeom>
          <a:noFill/>
        </p:spPr>
        <p:txBody>
          <a:bodyPr wrap="square" rtlCol="0">
            <a:spAutoFit/>
          </a:bodyPr>
          <a:lstStyle/>
          <a:p>
            <a:r>
              <a:rPr lang="ja-JP" altLang="en-US" sz="2400" dirty="0" smtClean="0">
                <a:solidFill>
                  <a:schemeClr val="tx2"/>
                </a:solidFill>
              </a:rPr>
              <a:t>（</a:t>
            </a:r>
            <a:r>
              <a:rPr lang="en-US" altLang="ja-JP" sz="2400" dirty="0" smtClean="0">
                <a:solidFill>
                  <a:schemeClr val="tx2"/>
                </a:solidFill>
              </a:rPr>
              <a:t>D</a:t>
            </a:r>
            <a:r>
              <a:rPr lang="ja-JP" altLang="en-US" sz="2400" dirty="0" smtClean="0">
                <a:solidFill>
                  <a:schemeClr val="tx2"/>
                </a:solidFill>
              </a:rPr>
              <a:t>）自社</a:t>
            </a:r>
            <a:r>
              <a:rPr lang="ja-JP" altLang="en-US" sz="2400" dirty="0">
                <a:solidFill>
                  <a:schemeClr val="tx2"/>
                </a:solidFill>
              </a:rPr>
              <a:t>商品並列商品紹介　（修正後）</a:t>
            </a:r>
          </a:p>
        </p:txBody>
      </p:sp>
      <p:grpSp>
        <p:nvGrpSpPr>
          <p:cNvPr id="34" name="グループ化 33"/>
          <p:cNvGrpSpPr/>
          <p:nvPr/>
        </p:nvGrpSpPr>
        <p:grpSpPr>
          <a:xfrm>
            <a:off x="547257" y="916727"/>
            <a:ext cx="7493534" cy="2646535"/>
            <a:chOff x="547257" y="916727"/>
            <a:chExt cx="7493534" cy="2646535"/>
          </a:xfrm>
        </p:grpSpPr>
        <p:cxnSp>
          <p:nvCxnSpPr>
            <p:cNvPr id="38" name="直線矢印コネクタ 37"/>
            <p:cNvCxnSpPr>
              <a:stCxn id="45" idx="3"/>
              <a:endCxn id="49" idx="1"/>
            </p:cNvCxnSpPr>
            <p:nvPr/>
          </p:nvCxnSpPr>
          <p:spPr>
            <a:xfrm flipV="1">
              <a:off x="2190154" y="1128635"/>
              <a:ext cx="836151" cy="64274"/>
            </a:xfrm>
            <a:prstGeom prst="straightConnector1">
              <a:avLst/>
            </a:prstGeom>
            <a:ln w="12700">
              <a:tailEnd type="triangle"/>
            </a:ln>
          </p:spPr>
          <p:style>
            <a:lnRef idx="1">
              <a:schemeClr val="accent1"/>
            </a:lnRef>
            <a:fillRef idx="0">
              <a:schemeClr val="accent1"/>
            </a:fillRef>
            <a:effectRef idx="0">
              <a:schemeClr val="accent1"/>
            </a:effectRef>
            <a:fontRef idx="minor">
              <a:schemeClr val="tx1"/>
            </a:fontRef>
          </p:style>
        </p:cxnSp>
        <p:cxnSp>
          <p:nvCxnSpPr>
            <p:cNvPr id="40" name="直線矢印コネクタ 39"/>
            <p:cNvCxnSpPr>
              <a:stCxn id="49" idx="6"/>
              <a:endCxn id="62" idx="1"/>
            </p:cNvCxnSpPr>
            <p:nvPr/>
          </p:nvCxnSpPr>
          <p:spPr>
            <a:xfrm>
              <a:off x="4107253" y="1432536"/>
              <a:ext cx="885821" cy="229490"/>
            </a:xfrm>
            <a:prstGeom prst="straightConnector1">
              <a:avLst/>
            </a:prstGeom>
            <a:ln w="12700">
              <a:tailEnd type="triangle"/>
            </a:ln>
          </p:spPr>
          <p:style>
            <a:lnRef idx="1">
              <a:schemeClr val="accent1"/>
            </a:lnRef>
            <a:fillRef idx="0">
              <a:schemeClr val="accent1"/>
            </a:fillRef>
            <a:effectRef idx="0">
              <a:schemeClr val="accent1"/>
            </a:effectRef>
            <a:fontRef idx="minor">
              <a:schemeClr val="tx1"/>
            </a:fontRef>
          </p:style>
        </p:cxnSp>
        <p:grpSp>
          <p:nvGrpSpPr>
            <p:cNvPr id="41" name="グループ化 40"/>
            <p:cNvGrpSpPr/>
            <p:nvPr/>
          </p:nvGrpSpPr>
          <p:grpSpPr>
            <a:xfrm>
              <a:off x="547257" y="916727"/>
              <a:ext cx="7493534" cy="2646535"/>
              <a:chOff x="547257" y="916727"/>
              <a:chExt cx="7493534" cy="2646535"/>
            </a:xfrm>
          </p:grpSpPr>
          <p:grpSp>
            <p:nvGrpSpPr>
              <p:cNvPr id="44" name="グループ化 43"/>
              <p:cNvGrpSpPr/>
              <p:nvPr/>
            </p:nvGrpSpPr>
            <p:grpSpPr>
              <a:xfrm>
                <a:off x="735044" y="938648"/>
                <a:ext cx="7305747" cy="2624614"/>
                <a:chOff x="1180684" y="2406822"/>
                <a:chExt cx="9807136" cy="2831388"/>
              </a:xfrm>
            </p:grpSpPr>
            <p:grpSp>
              <p:nvGrpSpPr>
                <p:cNvPr id="47" name="グループ化 46"/>
                <p:cNvGrpSpPr/>
                <p:nvPr/>
              </p:nvGrpSpPr>
              <p:grpSpPr>
                <a:xfrm>
                  <a:off x="2845986" y="2406822"/>
                  <a:ext cx="8141834" cy="2831388"/>
                  <a:chOff x="2814217" y="2388677"/>
                  <a:chExt cx="8141834" cy="2831388"/>
                </a:xfrm>
              </p:grpSpPr>
              <p:grpSp>
                <p:nvGrpSpPr>
                  <p:cNvPr id="51" name="グループ化 50"/>
                  <p:cNvGrpSpPr/>
                  <p:nvPr/>
                </p:nvGrpSpPr>
                <p:grpSpPr>
                  <a:xfrm>
                    <a:off x="2814217" y="2388677"/>
                    <a:ext cx="8141834" cy="2831388"/>
                    <a:chOff x="2814217" y="2388677"/>
                    <a:chExt cx="8141834" cy="2831388"/>
                  </a:xfrm>
                </p:grpSpPr>
                <p:grpSp>
                  <p:nvGrpSpPr>
                    <p:cNvPr id="53" name="グループ化 52"/>
                    <p:cNvGrpSpPr/>
                    <p:nvPr/>
                  </p:nvGrpSpPr>
                  <p:grpSpPr>
                    <a:xfrm>
                      <a:off x="2814217" y="2388677"/>
                      <a:ext cx="8141834" cy="2831388"/>
                      <a:chOff x="2814217" y="2388677"/>
                      <a:chExt cx="8141834" cy="2831388"/>
                    </a:xfrm>
                  </p:grpSpPr>
                  <p:grpSp>
                    <p:nvGrpSpPr>
                      <p:cNvPr id="58" name="グループ化 57"/>
                      <p:cNvGrpSpPr/>
                      <p:nvPr/>
                    </p:nvGrpSpPr>
                    <p:grpSpPr>
                      <a:xfrm>
                        <a:off x="2814217" y="2388677"/>
                        <a:ext cx="2861505" cy="2831388"/>
                        <a:chOff x="2716990" y="2396761"/>
                        <a:chExt cx="2861505" cy="2831388"/>
                      </a:xfrm>
                    </p:grpSpPr>
                    <p:sp>
                      <p:nvSpPr>
                        <p:cNvPr id="65" name="テキスト ボックス 64"/>
                        <p:cNvSpPr txBox="1"/>
                        <p:nvPr/>
                      </p:nvSpPr>
                      <p:spPr>
                        <a:xfrm>
                          <a:off x="2716990" y="2396761"/>
                          <a:ext cx="425002" cy="477054"/>
                        </a:xfrm>
                        <a:prstGeom prst="rect">
                          <a:avLst/>
                        </a:prstGeom>
                        <a:noFill/>
                      </p:spPr>
                      <p:txBody>
                        <a:bodyPr wrap="square" rtlCol="0">
                          <a:spAutoFit/>
                        </a:bodyPr>
                        <a:lstStyle/>
                        <a:p>
                          <a:endParaRPr lang="ja-JP" altLang="en-US" sz="2500" dirty="0">
                            <a:solidFill>
                              <a:srgbClr val="EA506A"/>
                            </a:solidFill>
                          </a:endParaRPr>
                        </a:p>
                      </p:txBody>
                    </p:sp>
                    <p:sp>
                      <p:nvSpPr>
                        <p:cNvPr id="66" name="円/楕円 65"/>
                        <p:cNvSpPr/>
                        <p:nvPr/>
                      </p:nvSpPr>
                      <p:spPr>
                        <a:xfrm>
                          <a:off x="3878484" y="4300870"/>
                          <a:ext cx="1700011" cy="927279"/>
                        </a:xfrm>
                        <a:prstGeom prst="ellipse">
                          <a:avLst/>
                        </a:prstGeom>
                        <a:solidFill>
                          <a:srgbClr val="EEC8CD"/>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400" dirty="0">
                              <a:solidFill>
                                <a:srgbClr val="242852"/>
                              </a:solidFill>
                            </a:rPr>
                            <a:t>記事への信頼</a:t>
                          </a:r>
                        </a:p>
                      </p:txBody>
                    </p:sp>
                  </p:grpSp>
                  <p:grpSp>
                    <p:nvGrpSpPr>
                      <p:cNvPr id="59" name="グループ化 58"/>
                      <p:cNvGrpSpPr/>
                      <p:nvPr/>
                    </p:nvGrpSpPr>
                    <p:grpSpPr>
                      <a:xfrm>
                        <a:off x="5990017" y="2794721"/>
                        <a:ext cx="4966034" cy="2420440"/>
                        <a:chOff x="5990017" y="2794721"/>
                        <a:chExt cx="4966034" cy="2420440"/>
                      </a:xfrm>
                    </p:grpSpPr>
                    <p:grpSp>
                      <p:nvGrpSpPr>
                        <p:cNvPr id="60" name="グループ化 59"/>
                        <p:cNvGrpSpPr/>
                        <p:nvPr/>
                      </p:nvGrpSpPr>
                      <p:grpSpPr>
                        <a:xfrm>
                          <a:off x="6615876" y="3033247"/>
                          <a:ext cx="4340175" cy="2181914"/>
                          <a:chOff x="6615876" y="3033247"/>
                          <a:chExt cx="4340175" cy="2181914"/>
                        </a:xfrm>
                      </p:grpSpPr>
                      <p:sp>
                        <p:nvSpPr>
                          <p:cNvPr id="62" name="円/楕円 61"/>
                          <p:cNvSpPr/>
                          <p:nvPr/>
                        </p:nvSpPr>
                        <p:spPr>
                          <a:xfrm>
                            <a:off x="6615876" y="3033247"/>
                            <a:ext cx="1700011" cy="927279"/>
                          </a:xfrm>
                          <a:prstGeom prst="ellipse">
                            <a:avLst/>
                          </a:prstGeom>
                          <a:solidFill>
                            <a:srgbClr val="EEC8CD"/>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400" dirty="0">
                                <a:solidFill>
                                  <a:srgbClr val="242852"/>
                                </a:solidFill>
                              </a:rPr>
                              <a:t>記事への態度</a:t>
                            </a:r>
                          </a:p>
                        </p:txBody>
                      </p:sp>
                      <p:sp>
                        <p:nvSpPr>
                          <p:cNvPr id="63" name="円/楕円 62"/>
                          <p:cNvSpPr/>
                          <p:nvPr/>
                        </p:nvSpPr>
                        <p:spPr>
                          <a:xfrm>
                            <a:off x="9256040" y="4287882"/>
                            <a:ext cx="1700011" cy="927279"/>
                          </a:xfrm>
                          <a:prstGeom prst="ellipse">
                            <a:avLst/>
                          </a:prstGeom>
                          <a:solidFill>
                            <a:srgbClr val="EEC8CD"/>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400" dirty="0">
                                <a:solidFill>
                                  <a:srgbClr val="242852"/>
                                </a:solidFill>
                              </a:rPr>
                              <a:t>購買意図</a:t>
                            </a:r>
                          </a:p>
                        </p:txBody>
                      </p:sp>
                      <p:sp>
                        <p:nvSpPr>
                          <p:cNvPr id="64" name="円/楕円 63"/>
                          <p:cNvSpPr/>
                          <p:nvPr/>
                        </p:nvSpPr>
                        <p:spPr>
                          <a:xfrm>
                            <a:off x="9256040" y="3033247"/>
                            <a:ext cx="1700011" cy="927279"/>
                          </a:xfrm>
                          <a:prstGeom prst="ellipse">
                            <a:avLst/>
                          </a:prstGeom>
                          <a:solidFill>
                            <a:srgbClr val="EEC8CD"/>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400" dirty="0">
                                <a:solidFill>
                                  <a:srgbClr val="242852"/>
                                </a:solidFill>
                              </a:rPr>
                              <a:t>商品への態度</a:t>
                            </a:r>
                          </a:p>
                        </p:txBody>
                      </p:sp>
                    </p:grpSp>
                    <p:sp>
                      <p:nvSpPr>
                        <p:cNvPr id="61" name="テキスト ボックス 60"/>
                        <p:cNvSpPr txBox="1"/>
                        <p:nvPr/>
                      </p:nvSpPr>
                      <p:spPr>
                        <a:xfrm>
                          <a:off x="5990017" y="2794721"/>
                          <a:ext cx="425002" cy="477054"/>
                        </a:xfrm>
                        <a:prstGeom prst="rect">
                          <a:avLst/>
                        </a:prstGeom>
                        <a:noFill/>
                      </p:spPr>
                      <p:txBody>
                        <a:bodyPr wrap="square" rtlCol="0">
                          <a:spAutoFit/>
                        </a:bodyPr>
                        <a:lstStyle/>
                        <a:p>
                          <a:endParaRPr lang="ja-JP" altLang="en-US" sz="2500" dirty="0">
                            <a:solidFill>
                              <a:srgbClr val="EA506A"/>
                            </a:solidFill>
                          </a:endParaRPr>
                        </a:p>
                      </p:txBody>
                    </p:sp>
                  </p:grpSp>
                </p:grpSp>
                <p:cxnSp>
                  <p:nvCxnSpPr>
                    <p:cNvPr id="54" name="直線矢印コネクタ 53"/>
                    <p:cNvCxnSpPr>
                      <a:stCxn id="45" idx="3"/>
                      <a:endCxn id="66" idx="0"/>
                    </p:cNvCxnSpPr>
                    <p:nvPr/>
                  </p:nvCxnSpPr>
                  <p:spPr>
                    <a:xfrm>
                      <a:off x="3102235" y="2662969"/>
                      <a:ext cx="1723482" cy="1629816"/>
                    </a:xfrm>
                    <a:prstGeom prst="straightConnector1">
                      <a:avLst/>
                    </a:prstGeom>
                    <a:ln w="12700">
                      <a:tailEnd type="triangle"/>
                    </a:ln>
                  </p:spPr>
                  <p:style>
                    <a:lnRef idx="1">
                      <a:schemeClr val="accent1"/>
                    </a:lnRef>
                    <a:fillRef idx="0">
                      <a:schemeClr val="accent1"/>
                    </a:fillRef>
                    <a:effectRef idx="0">
                      <a:schemeClr val="accent1"/>
                    </a:effectRef>
                    <a:fontRef idx="minor">
                      <a:schemeClr val="tx1"/>
                    </a:fontRef>
                  </p:style>
                </p:cxnSp>
                <p:cxnSp>
                  <p:nvCxnSpPr>
                    <p:cNvPr id="55" name="直線矢印コネクタ 54"/>
                    <p:cNvCxnSpPr>
                      <a:stCxn id="50" idx="6"/>
                      <a:endCxn id="66" idx="2"/>
                    </p:cNvCxnSpPr>
                    <p:nvPr/>
                  </p:nvCxnSpPr>
                  <p:spPr>
                    <a:xfrm>
                      <a:off x="2848926" y="4751522"/>
                      <a:ext cx="1126785" cy="4904"/>
                    </a:xfrm>
                    <a:prstGeom prst="straightConnector1">
                      <a:avLst/>
                    </a:prstGeom>
                    <a:ln w="12700">
                      <a:tailEnd type="triangle"/>
                    </a:ln>
                  </p:spPr>
                  <p:style>
                    <a:lnRef idx="1">
                      <a:schemeClr val="accent1"/>
                    </a:lnRef>
                    <a:fillRef idx="0">
                      <a:schemeClr val="accent1"/>
                    </a:fillRef>
                    <a:effectRef idx="0">
                      <a:schemeClr val="accent1"/>
                    </a:effectRef>
                    <a:fontRef idx="minor">
                      <a:schemeClr val="tx1"/>
                    </a:fontRef>
                  </p:style>
                </p:cxnSp>
                <p:cxnSp>
                  <p:nvCxnSpPr>
                    <p:cNvPr id="56" name="直線矢印コネクタ 55"/>
                    <p:cNvCxnSpPr>
                      <a:stCxn id="66" idx="7"/>
                      <a:endCxn id="62" idx="3"/>
                    </p:cNvCxnSpPr>
                    <p:nvPr/>
                  </p:nvCxnSpPr>
                  <p:spPr>
                    <a:xfrm flipV="1">
                      <a:off x="5426762" y="3824729"/>
                      <a:ext cx="1438075" cy="603854"/>
                    </a:xfrm>
                    <a:prstGeom prst="straightConnector1">
                      <a:avLst/>
                    </a:prstGeom>
                    <a:ln w="12700">
                      <a:tailEnd type="triangle"/>
                    </a:ln>
                  </p:spPr>
                  <p:style>
                    <a:lnRef idx="1">
                      <a:schemeClr val="accent1"/>
                    </a:lnRef>
                    <a:fillRef idx="0">
                      <a:schemeClr val="accent1"/>
                    </a:fillRef>
                    <a:effectRef idx="0">
                      <a:schemeClr val="accent1"/>
                    </a:effectRef>
                    <a:fontRef idx="minor">
                      <a:schemeClr val="tx1"/>
                    </a:fontRef>
                  </p:style>
                </p:cxnSp>
                <p:cxnSp>
                  <p:nvCxnSpPr>
                    <p:cNvPr id="57" name="直線矢印コネクタ 56"/>
                    <p:cNvCxnSpPr>
                      <a:stCxn id="62" idx="5"/>
                      <a:endCxn id="63" idx="2"/>
                    </p:cNvCxnSpPr>
                    <p:nvPr/>
                  </p:nvCxnSpPr>
                  <p:spPr>
                    <a:xfrm>
                      <a:off x="8066926" y="3824729"/>
                      <a:ext cx="1189114" cy="926793"/>
                    </a:xfrm>
                    <a:prstGeom prst="straightConnector1">
                      <a:avLst/>
                    </a:prstGeom>
                    <a:ln w="76200">
                      <a:solidFill>
                        <a:srgbClr val="E01633"/>
                      </a:solidFill>
                      <a:tailEnd type="triangle"/>
                    </a:ln>
                  </p:spPr>
                  <p:style>
                    <a:lnRef idx="1">
                      <a:schemeClr val="accent1"/>
                    </a:lnRef>
                    <a:fillRef idx="0">
                      <a:schemeClr val="accent1"/>
                    </a:fillRef>
                    <a:effectRef idx="0">
                      <a:schemeClr val="accent1"/>
                    </a:effectRef>
                    <a:fontRef idx="minor">
                      <a:schemeClr val="tx1"/>
                    </a:fontRef>
                  </p:style>
                </p:cxnSp>
              </p:grpSp>
              <p:cxnSp>
                <p:nvCxnSpPr>
                  <p:cNvPr id="52" name="直線矢印コネクタ 51"/>
                  <p:cNvCxnSpPr>
                    <a:stCxn id="62" idx="6"/>
                    <a:endCxn id="64" idx="2"/>
                  </p:cNvCxnSpPr>
                  <p:nvPr/>
                </p:nvCxnSpPr>
                <p:spPr>
                  <a:xfrm>
                    <a:off x="8315887" y="3496887"/>
                    <a:ext cx="940154" cy="0"/>
                  </a:xfrm>
                  <a:prstGeom prst="straightConnector1">
                    <a:avLst/>
                  </a:prstGeom>
                  <a:ln w="76200">
                    <a:solidFill>
                      <a:srgbClr val="E01633"/>
                    </a:solidFill>
                    <a:tailEnd type="triangle"/>
                  </a:ln>
                </p:spPr>
                <p:style>
                  <a:lnRef idx="1">
                    <a:schemeClr val="accent1"/>
                  </a:lnRef>
                  <a:fillRef idx="0">
                    <a:schemeClr val="accent1"/>
                  </a:fillRef>
                  <a:effectRef idx="0">
                    <a:schemeClr val="accent1"/>
                  </a:effectRef>
                  <a:fontRef idx="minor">
                    <a:schemeClr val="tx1"/>
                  </a:fontRef>
                </p:style>
              </p:cxnSp>
            </p:grpSp>
            <p:sp>
              <p:nvSpPr>
                <p:cNvPr id="49" name="円/楕円 48"/>
                <p:cNvSpPr/>
                <p:nvPr/>
              </p:nvSpPr>
              <p:spPr>
                <a:xfrm>
                  <a:off x="4007481" y="2475980"/>
                  <a:ext cx="1700010" cy="927279"/>
                </a:xfrm>
                <a:prstGeom prst="ellipse">
                  <a:avLst/>
                </a:prstGeom>
                <a:solidFill>
                  <a:srgbClr val="EEC8CD"/>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400" dirty="0">
                      <a:solidFill>
                        <a:srgbClr val="242852"/>
                      </a:solidFill>
                    </a:rPr>
                    <a:t>記事への満足</a:t>
                  </a:r>
                </a:p>
              </p:txBody>
            </p:sp>
            <p:sp>
              <p:nvSpPr>
                <p:cNvPr id="50" name="円/楕円 49"/>
                <p:cNvSpPr/>
                <p:nvPr/>
              </p:nvSpPr>
              <p:spPr>
                <a:xfrm>
                  <a:off x="1180684" y="4306027"/>
                  <a:ext cx="1700011" cy="927279"/>
                </a:xfrm>
                <a:prstGeom prst="ellipse">
                  <a:avLst/>
                </a:prstGeom>
                <a:solidFill>
                  <a:srgbClr val="EEC8CD"/>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400" dirty="0">
                      <a:solidFill>
                        <a:srgbClr val="242852"/>
                      </a:solidFill>
                    </a:rPr>
                    <a:t>企業</a:t>
                  </a:r>
                  <a:r>
                    <a:rPr lang="ja-JP" altLang="en-US" sz="1400" dirty="0" smtClean="0">
                      <a:solidFill>
                        <a:srgbClr val="242852"/>
                      </a:solidFill>
                    </a:rPr>
                    <a:t>の</a:t>
                  </a:r>
                  <a:endParaRPr lang="en-US" altLang="ja-JP" sz="1400" dirty="0" smtClean="0">
                    <a:solidFill>
                      <a:srgbClr val="242852"/>
                    </a:solidFill>
                  </a:endParaRPr>
                </a:p>
                <a:p>
                  <a:pPr algn="ctr"/>
                  <a:r>
                    <a:rPr lang="ja-JP" altLang="en-US" sz="1400" dirty="0" smtClean="0">
                      <a:solidFill>
                        <a:srgbClr val="242852"/>
                      </a:solidFill>
                    </a:rPr>
                    <a:t>専門性</a:t>
                  </a:r>
                  <a:endParaRPr lang="en-US" altLang="ja-JP" sz="1400" dirty="0">
                    <a:solidFill>
                      <a:srgbClr val="242852"/>
                    </a:solidFill>
                  </a:endParaRPr>
                </a:p>
                <a:p>
                  <a:pPr algn="ctr"/>
                  <a:r>
                    <a:rPr lang="ja-JP" altLang="en-US" sz="1400" dirty="0" smtClean="0">
                      <a:solidFill>
                        <a:srgbClr val="242852"/>
                      </a:solidFill>
                    </a:rPr>
                    <a:t>確実性</a:t>
                  </a:r>
                  <a:endParaRPr lang="ja-JP" altLang="en-US" sz="1400" dirty="0">
                    <a:solidFill>
                      <a:srgbClr val="242852"/>
                    </a:solidFill>
                  </a:endParaRPr>
                </a:p>
              </p:txBody>
            </p:sp>
          </p:grpSp>
          <p:sp>
            <p:nvSpPr>
              <p:cNvPr id="45" name="角丸四角形 44"/>
              <p:cNvSpPr/>
              <p:nvPr/>
            </p:nvSpPr>
            <p:spPr>
              <a:xfrm>
                <a:off x="547257" y="916727"/>
                <a:ext cx="1642897" cy="552364"/>
              </a:xfrm>
              <a:prstGeom prst="roundRect">
                <a:avLst/>
              </a:prstGeom>
              <a:solidFill>
                <a:srgbClr val="FED78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300" dirty="0" smtClean="0">
                    <a:solidFill>
                      <a:schemeClr val="tx2"/>
                    </a:solidFill>
                  </a:rPr>
                  <a:t>自分も悩みが</a:t>
                </a:r>
                <a:endParaRPr lang="en-US" altLang="ja-JP" sz="1300" dirty="0" smtClean="0">
                  <a:solidFill>
                    <a:schemeClr val="tx2"/>
                  </a:solidFill>
                </a:endParaRPr>
              </a:p>
              <a:p>
                <a:pPr algn="ctr"/>
                <a:r>
                  <a:rPr lang="ja-JP" altLang="en-US" sz="1300" dirty="0" smtClean="0">
                    <a:solidFill>
                      <a:schemeClr val="tx2"/>
                    </a:solidFill>
                  </a:rPr>
                  <a:t>解決できると思う</a:t>
                </a:r>
                <a:endParaRPr lang="ja-JP" altLang="en-US" sz="1300" dirty="0">
                  <a:solidFill>
                    <a:schemeClr val="tx2"/>
                  </a:solidFill>
                </a:endParaRPr>
              </a:p>
            </p:txBody>
          </p:sp>
          <p:sp>
            <p:nvSpPr>
              <p:cNvPr id="46" name="角丸四角形 45"/>
              <p:cNvSpPr/>
              <p:nvPr/>
            </p:nvSpPr>
            <p:spPr>
              <a:xfrm>
                <a:off x="593902" y="1512590"/>
                <a:ext cx="1546582" cy="596107"/>
              </a:xfrm>
              <a:prstGeom prst="roundRect">
                <a:avLst/>
              </a:prstGeom>
              <a:solidFill>
                <a:srgbClr val="FED78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300" dirty="0" smtClean="0">
                    <a:solidFill>
                      <a:schemeClr val="tx2"/>
                    </a:solidFill>
                  </a:rPr>
                  <a:t>読むことは</a:t>
                </a:r>
                <a:endParaRPr kumimoji="1" lang="en-US" altLang="ja-JP" sz="1300" dirty="0" smtClean="0">
                  <a:solidFill>
                    <a:schemeClr val="tx2"/>
                  </a:solidFill>
                </a:endParaRPr>
              </a:p>
              <a:p>
                <a:pPr algn="ctr"/>
                <a:r>
                  <a:rPr kumimoji="1" lang="ja-JP" altLang="en-US" sz="1300" dirty="0" smtClean="0">
                    <a:solidFill>
                      <a:schemeClr val="tx2"/>
                    </a:solidFill>
                  </a:rPr>
                  <a:t>悩みを解決するのに重要だ</a:t>
                </a:r>
                <a:endParaRPr kumimoji="1" lang="ja-JP" altLang="en-US" sz="1300" dirty="0">
                  <a:solidFill>
                    <a:schemeClr val="tx2"/>
                  </a:solidFill>
                </a:endParaRPr>
              </a:p>
            </p:txBody>
          </p:sp>
        </p:grpSp>
        <p:cxnSp>
          <p:nvCxnSpPr>
            <p:cNvPr id="42" name="直線矢印コネクタ 41"/>
            <p:cNvCxnSpPr>
              <a:stCxn id="46" idx="3"/>
              <a:endCxn id="49" idx="3"/>
            </p:cNvCxnSpPr>
            <p:nvPr/>
          </p:nvCxnSpPr>
          <p:spPr>
            <a:xfrm flipV="1">
              <a:off x="2140484" y="1736436"/>
              <a:ext cx="885821" cy="74208"/>
            </a:xfrm>
            <a:prstGeom prst="straightConnector1">
              <a:avLst/>
            </a:prstGeom>
            <a:ln w="12700">
              <a:tailEnd type="triangle"/>
            </a:ln>
          </p:spPr>
          <p:style>
            <a:lnRef idx="1">
              <a:schemeClr val="accent1"/>
            </a:lnRef>
            <a:fillRef idx="0">
              <a:schemeClr val="accent1"/>
            </a:fillRef>
            <a:effectRef idx="0">
              <a:schemeClr val="accent1"/>
            </a:effectRef>
            <a:fontRef idx="minor">
              <a:schemeClr val="tx1"/>
            </a:fontRef>
          </p:style>
        </p:cxnSp>
        <p:cxnSp>
          <p:nvCxnSpPr>
            <p:cNvPr id="43" name="直線矢印コネクタ 42"/>
            <p:cNvCxnSpPr>
              <a:stCxn id="46" idx="3"/>
              <a:endCxn id="66" idx="1"/>
            </p:cNvCxnSpPr>
            <p:nvPr/>
          </p:nvCxnSpPr>
          <p:spPr>
            <a:xfrm>
              <a:off x="2140484" y="1810644"/>
              <a:ext cx="885820" cy="1018937"/>
            </a:xfrm>
            <a:prstGeom prst="straightConnector1">
              <a:avLst/>
            </a:prstGeom>
            <a:ln w="12700">
              <a:tailEnd type="triangle"/>
            </a:ln>
          </p:spPr>
          <p:style>
            <a:lnRef idx="1">
              <a:schemeClr val="accent1"/>
            </a:lnRef>
            <a:fillRef idx="0">
              <a:schemeClr val="accent1"/>
            </a:fillRef>
            <a:effectRef idx="0">
              <a:schemeClr val="accent1"/>
            </a:effectRef>
            <a:fontRef idx="minor">
              <a:schemeClr val="tx1"/>
            </a:fontRef>
          </p:style>
        </p:cxnSp>
      </p:grpSp>
      <p:grpSp>
        <p:nvGrpSpPr>
          <p:cNvPr id="32" name="グループ化 31"/>
          <p:cNvGrpSpPr/>
          <p:nvPr/>
        </p:nvGrpSpPr>
        <p:grpSpPr>
          <a:xfrm>
            <a:off x="73059" y="3754754"/>
            <a:ext cx="3552450" cy="2740199"/>
            <a:chOff x="633184" y="646945"/>
            <a:chExt cx="3552450" cy="2740199"/>
          </a:xfrm>
        </p:grpSpPr>
        <p:pic>
          <p:nvPicPr>
            <p:cNvPr id="68" name="図 67" descr="画面の領域"/>
            <p:cNvPicPr>
              <a:picLocks noChangeAspect="1"/>
            </p:cNvPicPr>
            <p:nvPr/>
          </p:nvPicPr>
          <p:blipFill rotWithShape="1">
            <a:blip r:embed="rId2">
              <a:extLst>
                <a:ext uri="{28A0092B-C50C-407E-A947-70E740481C1C}">
                  <a14:useLocalDpi xmlns:a14="http://schemas.microsoft.com/office/drawing/2010/main" val="0"/>
                </a:ext>
              </a:extLst>
            </a:blip>
            <a:srcRect l="1" r="-3874" b="51899"/>
            <a:stretch/>
          </p:blipFill>
          <p:spPr>
            <a:xfrm>
              <a:off x="633184" y="646945"/>
              <a:ext cx="3552450" cy="2740199"/>
            </a:xfrm>
            <a:prstGeom prst="rect">
              <a:avLst/>
            </a:prstGeom>
          </p:spPr>
        </p:pic>
        <p:sp>
          <p:nvSpPr>
            <p:cNvPr id="35" name="角丸四角形 34"/>
            <p:cNvSpPr/>
            <p:nvPr/>
          </p:nvSpPr>
          <p:spPr>
            <a:xfrm>
              <a:off x="1893194" y="1004552"/>
              <a:ext cx="625816" cy="476518"/>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6" name="角丸四角形 35"/>
            <p:cNvSpPr/>
            <p:nvPr/>
          </p:nvSpPr>
          <p:spPr>
            <a:xfrm>
              <a:off x="2959995" y="1004552"/>
              <a:ext cx="381838" cy="476518"/>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7" name="角丸四角形 36"/>
            <p:cNvSpPr/>
            <p:nvPr/>
          </p:nvSpPr>
          <p:spPr>
            <a:xfrm>
              <a:off x="3341833" y="1004552"/>
              <a:ext cx="702133" cy="476518"/>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8" name="角丸四角形 47"/>
            <p:cNvSpPr/>
            <p:nvPr/>
          </p:nvSpPr>
          <p:spPr>
            <a:xfrm>
              <a:off x="1854557" y="2481330"/>
              <a:ext cx="352022" cy="371340"/>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7" name="角丸四角形 66"/>
            <p:cNvSpPr/>
            <p:nvPr/>
          </p:nvSpPr>
          <p:spPr>
            <a:xfrm>
              <a:off x="2206579" y="2481330"/>
              <a:ext cx="312431" cy="371339"/>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pic>
        <p:nvPicPr>
          <p:cNvPr id="70" name="図 69" descr="画面の領域"/>
          <p:cNvPicPr>
            <a:picLocks noChangeAspect="1"/>
          </p:cNvPicPr>
          <p:nvPr/>
        </p:nvPicPr>
        <p:blipFill rotWithShape="1">
          <a:blip r:embed="rId2">
            <a:extLst>
              <a:ext uri="{28A0092B-C50C-407E-A947-70E740481C1C}">
                <a14:useLocalDpi xmlns:a14="http://schemas.microsoft.com/office/drawing/2010/main" val="0"/>
              </a:ext>
            </a:extLst>
          </a:blip>
          <a:srcRect l="2" t="48327" r="-109" b="22562"/>
          <a:stretch/>
        </p:blipFill>
        <p:spPr>
          <a:xfrm>
            <a:off x="3625510" y="3906028"/>
            <a:ext cx="3316203" cy="1606318"/>
          </a:xfrm>
          <a:prstGeom prst="rect">
            <a:avLst/>
          </a:prstGeom>
        </p:spPr>
      </p:pic>
      <p:sp>
        <p:nvSpPr>
          <p:cNvPr id="3" name="角丸四角形 2"/>
          <p:cNvSpPr/>
          <p:nvPr/>
        </p:nvSpPr>
        <p:spPr>
          <a:xfrm>
            <a:off x="4443211" y="4237150"/>
            <a:ext cx="442308" cy="1177450"/>
          </a:xfrm>
          <a:prstGeom prst="roundRect">
            <a:avLst/>
          </a:prstGeom>
          <a:noFill/>
          <a:ln w="12700" cap="flat" cmpd="sng" algn="ctr">
            <a:solidFill>
              <a:srgbClr val="FF0000"/>
            </a:solidFill>
            <a:prstDash val="solid"/>
            <a:miter lim="800000"/>
          </a:ln>
          <a:effectLst/>
        </p:spPr>
        <p:txBody>
          <a:bodyPr rtlCol="0" anchor="ctr"/>
          <a:lstStyle/>
          <a:p>
            <a:pPr marL="0" marR="0" indent="0" algn="ctr" defTabSz="914400" eaLnBrk="1" fontAlgn="auto" latinLnBrk="0" hangingPunct="1">
              <a:lnSpc>
                <a:spcPct val="100000"/>
              </a:lnSpc>
              <a:spcBef>
                <a:spcPts val="0"/>
              </a:spcBef>
              <a:spcAft>
                <a:spcPts val="0"/>
              </a:spcAft>
              <a:buClrTx/>
              <a:buSzTx/>
              <a:buFontTx/>
              <a:buNone/>
              <a:tabLst/>
            </a:pPr>
            <a:endParaRPr kumimoji="0" lang="ja-JP" altLang="en-US" sz="1800" b="0" i="0" u="none" strike="noStrike" kern="0" cap="none" spc="0" normalizeH="0" baseline="0" noProof="0" smtClean="0">
              <a:ln>
                <a:noFill/>
              </a:ln>
              <a:solidFill>
                <a:prstClr val="white"/>
              </a:solidFill>
              <a:effectLst/>
              <a:uLnTx/>
              <a:uFillTx/>
              <a:latin typeface="Calibri" panose="020F0502020204030204"/>
              <a:ea typeface="ＭＳ Ｐゴシック" panose="020B0600070205080204" pitchFamily="50" charset="-128"/>
              <a:cs typeface="+mn-cs"/>
            </a:endParaRPr>
          </a:p>
        </p:txBody>
      </p:sp>
      <p:sp>
        <p:nvSpPr>
          <p:cNvPr id="4" name="角丸四角形 3"/>
          <p:cNvSpPr/>
          <p:nvPr/>
        </p:nvSpPr>
        <p:spPr>
          <a:xfrm>
            <a:off x="5869417" y="4289215"/>
            <a:ext cx="409209" cy="1073320"/>
          </a:xfrm>
          <a:prstGeom prst="roundRect">
            <a:avLst/>
          </a:prstGeom>
          <a:noFill/>
          <a:ln w="12700" cap="flat" cmpd="sng" algn="ctr">
            <a:solidFill>
              <a:srgbClr val="FF0000"/>
            </a:solidFill>
            <a:prstDash val="solid"/>
            <a:miter lim="800000"/>
          </a:ln>
          <a:effectLst/>
        </p:spPr>
        <p:txBody>
          <a:bodyPr rtlCol="0" anchor="ctr"/>
          <a:lstStyle/>
          <a:p>
            <a:pPr marL="0" marR="0" indent="0" algn="ctr" defTabSz="914400" eaLnBrk="1" fontAlgn="auto" latinLnBrk="0" hangingPunct="1">
              <a:lnSpc>
                <a:spcPct val="100000"/>
              </a:lnSpc>
              <a:spcBef>
                <a:spcPts val="0"/>
              </a:spcBef>
              <a:spcAft>
                <a:spcPts val="0"/>
              </a:spcAft>
              <a:buClrTx/>
              <a:buSzTx/>
              <a:buFontTx/>
              <a:buNone/>
              <a:tabLst/>
            </a:pPr>
            <a:endParaRPr kumimoji="0" lang="ja-JP" altLang="en-US" sz="1800" b="0" i="0" u="none" strike="noStrike" kern="0" cap="none" spc="0" normalizeH="0" baseline="0" noProof="0" smtClean="0">
              <a:ln>
                <a:noFill/>
              </a:ln>
              <a:solidFill>
                <a:prstClr val="white"/>
              </a:solidFill>
              <a:effectLst/>
              <a:uLnTx/>
              <a:uFillTx/>
              <a:latin typeface="Calibri" panose="020F0502020204030204"/>
              <a:ea typeface="ＭＳ Ｐゴシック" panose="020B0600070205080204" pitchFamily="50" charset="-128"/>
              <a:cs typeface="+mn-cs"/>
            </a:endParaRPr>
          </a:p>
        </p:txBody>
      </p:sp>
      <p:grpSp>
        <p:nvGrpSpPr>
          <p:cNvPr id="71" name="グループ化 70"/>
          <p:cNvGrpSpPr/>
          <p:nvPr/>
        </p:nvGrpSpPr>
        <p:grpSpPr>
          <a:xfrm>
            <a:off x="3519418" y="5429458"/>
            <a:ext cx="3254963" cy="1065495"/>
            <a:chOff x="4921641" y="871479"/>
            <a:chExt cx="3243565" cy="1137626"/>
          </a:xfrm>
        </p:grpSpPr>
        <p:pic>
          <p:nvPicPr>
            <p:cNvPr id="72" name="図 71" descr="画面の領域"/>
            <p:cNvPicPr>
              <a:picLocks noChangeAspect="1"/>
            </p:cNvPicPr>
            <p:nvPr/>
          </p:nvPicPr>
          <p:blipFill rotWithShape="1">
            <a:blip r:embed="rId3">
              <a:extLst>
                <a:ext uri="{28A0092B-C50C-407E-A947-70E740481C1C}">
                  <a14:useLocalDpi xmlns:a14="http://schemas.microsoft.com/office/drawing/2010/main" val="0"/>
                </a:ext>
              </a:extLst>
            </a:blip>
            <a:srcRect t="51627" r="3271" b="27086"/>
            <a:stretch/>
          </p:blipFill>
          <p:spPr>
            <a:xfrm>
              <a:off x="4921641" y="871479"/>
              <a:ext cx="3243565" cy="1137626"/>
            </a:xfrm>
            <a:prstGeom prst="rect">
              <a:avLst/>
            </a:prstGeom>
          </p:spPr>
        </p:pic>
        <p:sp>
          <p:nvSpPr>
            <p:cNvPr id="73" name="角丸四角形 72"/>
            <p:cNvSpPr/>
            <p:nvPr/>
          </p:nvSpPr>
          <p:spPr>
            <a:xfrm>
              <a:off x="5690315" y="1262129"/>
              <a:ext cx="594575" cy="437881"/>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76" name="グループ化 75"/>
          <p:cNvGrpSpPr/>
          <p:nvPr/>
        </p:nvGrpSpPr>
        <p:grpSpPr>
          <a:xfrm>
            <a:off x="6762983" y="4170329"/>
            <a:ext cx="3398111" cy="1408940"/>
            <a:chOff x="4921640" y="2047741"/>
            <a:chExt cx="3398111" cy="1408940"/>
          </a:xfrm>
        </p:grpSpPr>
        <p:pic>
          <p:nvPicPr>
            <p:cNvPr id="77" name="図 76" descr="画面の領域"/>
            <p:cNvPicPr>
              <a:picLocks noChangeAspect="1"/>
            </p:cNvPicPr>
            <p:nvPr/>
          </p:nvPicPr>
          <p:blipFill rotWithShape="1">
            <a:blip r:embed="rId3">
              <a:extLst>
                <a:ext uri="{28A0092B-C50C-407E-A947-70E740481C1C}">
                  <a14:useLocalDpi xmlns:a14="http://schemas.microsoft.com/office/drawing/2010/main" val="0"/>
                </a:ext>
              </a:extLst>
            </a:blip>
            <a:srcRect t="73636" r="-1338" b="1"/>
            <a:stretch/>
          </p:blipFill>
          <p:spPr>
            <a:xfrm>
              <a:off x="4921640" y="2047741"/>
              <a:ext cx="3398111" cy="1408940"/>
            </a:xfrm>
            <a:prstGeom prst="rect">
              <a:avLst/>
            </a:prstGeom>
          </p:spPr>
        </p:pic>
        <p:sp>
          <p:nvSpPr>
            <p:cNvPr id="79" name="角丸四角形 78"/>
            <p:cNvSpPr/>
            <p:nvPr/>
          </p:nvSpPr>
          <p:spPr>
            <a:xfrm>
              <a:off x="7624291" y="2481330"/>
              <a:ext cx="579551" cy="467932"/>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0" name="角丸四角形 79"/>
            <p:cNvSpPr/>
            <p:nvPr/>
          </p:nvSpPr>
          <p:spPr>
            <a:xfrm>
              <a:off x="5801932" y="2481330"/>
              <a:ext cx="598868" cy="467932"/>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5" name="テキスト ボックス 4"/>
          <p:cNvSpPr txBox="1"/>
          <p:nvPr/>
        </p:nvSpPr>
        <p:spPr>
          <a:xfrm>
            <a:off x="2399870" y="772732"/>
            <a:ext cx="626434" cy="369332"/>
          </a:xfrm>
          <a:prstGeom prst="rect">
            <a:avLst/>
          </a:prstGeom>
          <a:noFill/>
        </p:spPr>
        <p:txBody>
          <a:bodyPr wrap="square" rtlCol="0">
            <a:spAutoFit/>
          </a:bodyPr>
          <a:lstStyle/>
          <a:p>
            <a:r>
              <a:rPr lang="en-US" altLang="ja-JP" dirty="0" smtClean="0"/>
              <a:t>.19</a:t>
            </a:r>
            <a:endParaRPr kumimoji="1" lang="ja-JP" altLang="en-US" dirty="0"/>
          </a:p>
        </p:txBody>
      </p:sp>
      <p:sp>
        <p:nvSpPr>
          <p:cNvPr id="81" name="テキスト ボックス 80"/>
          <p:cNvSpPr txBox="1"/>
          <p:nvPr/>
        </p:nvSpPr>
        <p:spPr>
          <a:xfrm>
            <a:off x="2404317" y="1976290"/>
            <a:ext cx="626434" cy="369332"/>
          </a:xfrm>
          <a:prstGeom prst="rect">
            <a:avLst/>
          </a:prstGeom>
          <a:noFill/>
        </p:spPr>
        <p:txBody>
          <a:bodyPr wrap="square" rtlCol="0">
            <a:spAutoFit/>
          </a:bodyPr>
          <a:lstStyle/>
          <a:p>
            <a:r>
              <a:rPr lang="en-US" altLang="ja-JP" dirty="0" smtClean="0"/>
              <a:t>.46</a:t>
            </a:r>
            <a:endParaRPr kumimoji="1" lang="ja-JP" altLang="en-US" dirty="0"/>
          </a:p>
        </p:txBody>
      </p:sp>
      <p:sp>
        <p:nvSpPr>
          <p:cNvPr id="82" name="テキスト ボックス 81"/>
          <p:cNvSpPr txBox="1"/>
          <p:nvPr/>
        </p:nvSpPr>
        <p:spPr>
          <a:xfrm>
            <a:off x="2140483" y="1476301"/>
            <a:ext cx="626434" cy="369332"/>
          </a:xfrm>
          <a:prstGeom prst="rect">
            <a:avLst/>
          </a:prstGeom>
          <a:noFill/>
        </p:spPr>
        <p:txBody>
          <a:bodyPr wrap="square" rtlCol="0">
            <a:spAutoFit/>
          </a:bodyPr>
          <a:lstStyle/>
          <a:p>
            <a:r>
              <a:rPr lang="en-US" altLang="ja-JP" dirty="0" smtClean="0"/>
              <a:t>.61</a:t>
            </a:r>
            <a:endParaRPr kumimoji="1" lang="ja-JP" altLang="en-US" dirty="0"/>
          </a:p>
        </p:txBody>
      </p:sp>
      <p:sp>
        <p:nvSpPr>
          <p:cNvPr id="83" name="テキスト ボックス 82"/>
          <p:cNvSpPr txBox="1"/>
          <p:nvPr/>
        </p:nvSpPr>
        <p:spPr>
          <a:xfrm>
            <a:off x="4239190" y="1130373"/>
            <a:ext cx="626434" cy="369332"/>
          </a:xfrm>
          <a:prstGeom prst="rect">
            <a:avLst/>
          </a:prstGeom>
          <a:noFill/>
        </p:spPr>
        <p:txBody>
          <a:bodyPr wrap="square" rtlCol="0">
            <a:spAutoFit/>
          </a:bodyPr>
          <a:lstStyle/>
          <a:p>
            <a:r>
              <a:rPr lang="en-US" altLang="ja-JP" dirty="0" smtClean="0"/>
              <a:t>.70</a:t>
            </a:r>
            <a:endParaRPr kumimoji="1" lang="ja-JP" altLang="en-US" dirty="0"/>
          </a:p>
        </p:txBody>
      </p:sp>
      <p:sp>
        <p:nvSpPr>
          <p:cNvPr id="84" name="テキスト ボックス 83"/>
          <p:cNvSpPr txBox="1"/>
          <p:nvPr/>
        </p:nvSpPr>
        <p:spPr>
          <a:xfrm>
            <a:off x="4144216" y="2211040"/>
            <a:ext cx="626434" cy="369332"/>
          </a:xfrm>
          <a:prstGeom prst="rect">
            <a:avLst/>
          </a:prstGeom>
          <a:noFill/>
        </p:spPr>
        <p:txBody>
          <a:bodyPr wrap="square" rtlCol="0">
            <a:spAutoFit/>
          </a:bodyPr>
          <a:lstStyle/>
          <a:p>
            <a:r>
              <a:rPr lang="en-US" altLang="ja-JP" dirty="0" smtClean="0"/>
              <a:t>.24</a:t>
            </a:r>
            <a:endParaRPr kumimoji="1" lang="ja-JP" altLang="en-US" dirty="0"/>
          </a:p>
        </p:txBody>
      </p:sp>
      <p:sp>
        <p:nvSpPr>
          <p:cNvPr id="85" name="テキスト ボックス 84"/>
          <p:cNvSpPr txBox="1"/>
          <p:nvPr/>
        </p:nvSpPr>
        <p:spPr>
          <a:xfrm>
            <a:off x="6278626" y="1630075"/>
            <a:ext cx="626434" cy="369332"/>
          </a:xfrm>
          <a:prstGeom prst="rect">
            <a:avLst/>
          </a:prstGeom>
          <a:noFill/>
        </p:spPr>
        <p:txBody>
          <a:bodyPr wrap="square" rtlCol="0">
            <a:spAutoFit/>
          </a:bodyPr>
          <a:lstStyle/>
          <a:p>
            <a:r>
              <a:rPr lang="en-US" altLang="ja-JP" dirty="0" smtClean="0"/>
              <a:t>.74</a:t>
            </a:r>
            <a:endParaRPr kumimoji="1" lang="ja-JP" altLang="en-US" dirty="0"/>
          </a:p>
        </p:txBody>
      </p:sp>
      <p:sp>
        <p:nvSpPr>
          <p:cNvPr id="86" name="テキスト ボックス 85"/>
          <p:cNvSpPr txBox="1"/>
          <p:nvPr/>
        </p:nvSpPr>
        <p:spPr>
          <a:xfrm>
            <a:off x="6256561" y="2376248"/>
            <a:ext cx="626434" cy="369332"/>
          </a:xfrm>
          <a:prstGeom prst="rect">
            <a:avLst/>
          </a:prstGeom>
          <a:noFill/>
        </p:spPr>
        <p:txBody>
          <a:bodyPr wrap="square" rtlCol="0">
            <a:spAutoFit/>
          </a:bodyPr>
          <a:lstStyle/>
          <a:p>
            <a:r>
              <a:rPr lang="en-US" altLang="ja-JP" dirty="0" smtClean="0"/>
              <a:t>.55</a:t>
            </a:r>
            <a:endParaRPr kumimoji="1" lang="ja-JP" altLang="en-US" dirty="0"/>
          </a:p>
        </p:txBody>
      </p:sp>
      <p:sp>
        <p:nvSpPr>
          <p:cNvPr id="87" name="テキスト ボックス 86"/>
          <p:cNvSpPr txBox="1"/>
          <p:nvPr/>
        </p:nvSpPr>
        <p:spPr>
          <a:xfrm>
            <a:off x="2949993" y="1865002"/>
            <a:ext cx="626434" cy="369332"/>
          </a:xfrm>
          <a:prstGeom prst="rect">
            <a:avLst/>
          </a:prstGeom>
          <a:noFill/>
        </p:spPr>
        <p:txBody>
          <a:bodyPr wrap="square" rtlCol="0">
            <a:spAutoFit/>
          </a:bodyPr>
          <a:lstStyle/>
          <a:p>
            <a:r>
              <a:rPr lang="en-US" altLang="ja-JP" dirty="0" smtClean="0"/>
              <a:t>.32</a:t>
            </a:r>
            <a:endParaRPr kumimoji="1" lang="ja-JP" altLang="en-US" dirty="0"/>
          </a:p>
        </p:txBody>
      </p:sp>
      <p:sp>
        <p:nvSpPr>
          <p:cNvPr id="88" name="テキスト ボックス 87"/>
          <p:cNvSpPr txBox="1"/>
          <p:nvPr/>
        </p:nvSpPr>
        <p:spPr>
          <a:xfrm>
            <a:off x="2073533" y="2728345"/>
            <a:ext cx="626434" cy="369332"/>
          </a:xfrm>
          <a:prstGeom prst="rect">
            <a:avLst/>
          </a:prstGeom>
          <a:noFill/>
        </p:spPr>
        <p:txBody>
          <a:bodyPr wrap="square" rtlCol="0">
            <a:spAutoFit/>
          </a:bodyPr>
          <a:lstStyle/>
          <a:p>
            <a:r>
              <a:rPr lang="en-US" altLang="ja-JP" dirty="0" smtClean="0"/>
              <a:t>.43</a:t>
            </a:r>
            <a:endParaRPr kumimoji="1" lang="ja-JP" altLang="en-US" dirty="0"/>
          </a:p>
        </p:txBody>
      </p:sp>
      <p:sp>
        <p:nvSpPr>
          <p:cNvPr id="69" name="角丸四角形 68"/>
          <p:cNvSpPr/>
          <p:nvPr/>
        </p:nvSpPr>
        <p:spPr>
          <a:xfrm>
            <a:off x="9483498" y="5327147"/>
            <a:ext cx="2636430" cy="958691"/>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smtClean="0"/>
              <a:t>修正前と比べ、</a:t>
            </a:r>
            <a:endParaRPr kumimoji="1" lang="en-US" altLang="ja-JP" dirty="0" smtClean="0"/>
          </a:p>
          <a:p>
            <a:pPr algn="ctr"/>
            <a:r>
              <a:rPr kumimoji="1" lang="ja-JP" altLang="en-US" dirty="0" smtClean="0"/>
              <a:t>モデルの適合度は良い</a:t>
            </a:r>
            <a:endParaRPr kumimoji="1" lang="ja-JP" altLang="en-US" dirty="0"/>
          </a:p>
        </p:txBody>
      </p:sp>
      <p:sp>
        <p:nvSpPr>
          <p:cNvPr id="74" name="メモ 73"/>
          <p:cNvSpPr/>
          <p:nvPr/>
        </p:nvSpPr>
        <p:spPr>
          <a:xfrm>
            <a:off x="8299800" y="617372"/>
            <a:ext cx="3642484" cy="2795541"/>
          </a:xfrm>
          <a:prstGeom prst="foldedCorner">
            <a:avLst/>
          </a:prstGeom>
          <a:solidFill>
            <a:srgbClr val="FAE2DA"/>
          </a:solidFill>
        </p:spPr>
        <p:style>
          <a:lnRef idx="2">
            <a:schemeClr val="accent1">
              <a:shade val="50000"/>
            </a:schemeClr>
          </a:lnRef>
          <a:fillRef idx="1">
            <a:schemeClr val="accent1"/>
          </a:fillRef>
          <a:effectRef idx="0">
            <a:schemeClr val="accent1"/>
          </a:effectRef>
          <a:fontRef idx="minor">
            <a:schemeClr val="lt1"/>
          </a:fontRef>
        </p:style>
        <p:txBody>
          <a:bodyPr rtlCol="0" anchor="t"/>
          <a:lstStyle/>
          <a:p>
            <a:pPr>
              <a:buClr>
                <a:schemeClr val="tx2">
                  <a:lumMod val="60000"/>
                  <a:lumOff val="40000"/>
                </a:schemeClr>
              </a:buClr>
            </a:pPr>
            <a:endParaRPr lang="en-US" altLang="ja-JP" sz="1600" dirty="0" smtClean="0">
              <a:solidFill>
                <a:schemeClr val="tx1">
                  <a:lumMod val="75000"/>
                  <a:lumOff val="25000"/>
                </a:schemeClr>
              </a:solidFill>
            </a:endParaRPr>
          </a:p>
          <a:p>
            <a:pPr marL="285750" indent="-285750">
              <a:buClr>
                <a:schemeClr val="tx2">
                  <a:lumMod val="60000"/>
                  <a:lumOff val="40000"/>
                </a:schemeClr>
              </a:buClr>
              <a:buFont typeface="Wingdings" panose="05000000000000000000" pitchFamily="2" charset="2"/>
              <a:buChar char="u"/>
            </a:pPr>
            <a:r>
              <a:rPr lang="en-US" altLang="ja-JP" sz="1600" dirty="0" smtClean="0">
                <a:solidFill>
                  <a:schemeClr val="tx1">
                    <a:lumMod val="75000"/>
                    <a:lumOff val="25000"/>
                  </a:schemeClr>
                </a:solidFill>
              </a:rPr>
              <a:t>D</a:t>
            </a:r>
            <a:r>
              <a:rPr lang="ja-JP" altLang="en-US" sz="1600" dirty="0" smtClean="0">
                <a:solidFill>
                  <a:schemeClr val="tx1">
                    <a:lumMod val="75000"/>
                    <a:lumOff val="25000"/>
                  </a:schemeClr>
                </a:solidFill>
              </a:rPr>
              <a:t>においては、「記事への態度」から</a:t>
            </a:r>
            <a:endParaRPr lang="en-US" altLang="ja-JP" sz="1600" dirty="0" smtClean="0">
              <a:solidFill>
                <a:schemeClr val="tx1">
                  <a:lumMod val="75000"/>
                  <a:lumOff val="25000"/>
                </a:schemeClr>
              </a:solidFill>
            </a:endParaRPr>
          </a:p>
          <a:p>
            <a:pPr>
              <a:buClr>
                <a:schemeClr val="tx2">
                  <a:lumMod val="60000"/>
                  <a:lumOff val="40000"/>
                </a:schemeClr>
              </a:buClr>
            </a:pPr>
            <a:r>
              <a:rPr lang="ja-JP" altLang="en-US" sz="1600" dirty="0" smtClean="0">
                <a:solidFill>
                  <a:schemeClr val="tx1">
                    <a:lumMod val="75000"/>
                    <a:lumOff val="25000"/>
                  </a:schemeClr>
                </a:solidFill>
              </a:rPr>
              <a:t>　　「商品の態度」、「購買意図」への</a:t>
            </a:r>
            <a:endParaRPr lang="en-US" altLang="ja-JP" sz="1600" dirty="0" smtClean="0">
              <a:solidFill>
                <a:schemeClr val="tx1">
                  <a:lumMod val="75000"/>
                  <a:lumOff val="25000"/>
                </a:schemeClr>
              </a:solidFill>
            </a:endParaRPr>
          </a:p>
          <a:p>
            <a:pPr>
              <a:buClr>
                <a:schemeClr val="tx2">
                  <a:lumMod val="60000"/>
                  <a:lumOff val="40000"/>
                </a:schemeClr>
              </a:buClr>
            </a:pPr>
            <a:r>
              <a:rPr lang="ja-JP" altLang="en-US" sz="1600" dirty="0">
                <a:solidFill>
                  <a:schemeClr val="tx1">
                    <a:lumMod val="75000"/>
                    <a:lumOff val="25000"/>
                  </a:schemeClr>
                </a:solidFill>
              </a:rPr>
              <a:t>　</a:t>
            </a:r>
            <a:r>
              <a:rPr lang="ja-JP" altLang="en-US" sz="1600" dirty="0" smtClean="0">
                <a:solidFill>
                  <a:schemeClr val="tx1">
                    <a:lumMod val="75000"/>
                    <a:lumOff val="25000"/>
                  </a:schemeClr>
                </a:solidFill>
              </a:rPr>
              <a:t>　影響力の差が大きくなっている。</a:t>
            </a:r>
            <a:endParaRPr lang="en-US" altLang="ja-JP" sz="1600" dirty="0" smtClean="0">
              <a:solidFill>
                <a:schemeClr val="tx1">
                  <a:lumMod val="75000"/>
                  <a:lumOff val="25000"/>
                </a:schemeClr>
              </a:solidFill>
            </a:endParaRPr>
          </a:p>
          <a:p>
            <a:pPr>
              <a:buClr>
                <a:schemeClr val="tx2">
                  <a:lumMod val="60000"/>
                  <a:lumOff val="40000"/>
                </a:schemeClr>
              </a:buClr>
            </a:pPr>
            <a:r>
              <a:rPr lang="ja-JP" altLang="en-US" sz="1600" dirty="0" smtClean="0">
                <a:solidFill>
                  <a:schemeClr val="tx1">
                    <a:lumMod val="75000"/>
                    <a:lumOff val="25000"/>
                  </a:schemeClr>
                </a:solidFill>
              </a:rPr>
              <a:t>　　⇒</a:t>
            </a:r>
            <a:r>
              <a:rPr lang="ja-JP" altLang="en-US" sz="1600" dirty="0">
                <a:solidFill>
                  <a:schemeClr val="tx1">
                    <a:lumMod val="75000"/>
                    <a:lumOff val="25000"/>
                  </a:schemeClr>
                </a:solidFill>
              </a:rPr>
              <a:t>「</a:t>
            </a:r>
            <a:r>
              <a:rPr lang="ja-JP" altLang="en-US" sz="1600" dirty="0" smtClean="0">
                <a:solidFill>
                  <a:schemeClr val="tx1">
                    <a:lumMod val="75000"/>
                    <a:lumOff val="25000"/>
                  </a:schemeClr>
                </a:solidFill>
              </a:rPr>
              <a:t>記事への態度」から、</a:t>
            </a:r>
            <a:endParaRPr lang="en-US" altLang="ja-JP" sz="1600" dirty="0" smtClean="0">
              <a:solidFill>
                <a:schemeClr val="tx1">
                  <a:lumMod val="75000"/>
                  <a:lumOff val="25000"/>
                </a:schemeClr>
              </a:solidFill>
            </a:endParaRPr>
          </a:p>
          <a:p>
            <a:pPr>
              <a:buClr>
                <a:schemeClr val="tx2">
                  <a:lumMod val="60000"/>
                  <a:lumOff val="40000"/>
                </a:schemeClr>
              </a:buClr>
            </a:pPr>
            <a:r>
              <a:rPr lang="ja-JP" altLang="en-US" sz="1600" dirty="0" smtClean="0">
                <a:solidFill>
                  <a:schemeClr val="tx1">
                    <a:lumMod val="75000"/>
                    <a:lumOff val="25000"/>
                  </a:schemeClr>
                </a:solidFill>
              </a:rPr>
              <a:t>　　　 「商品への態度」の影響力は大きい</a:t>
            </a:r>
            <a:endParaRPr lang="en-US" altLang="ja-JP" sz="1600" dirty="0" smtClean="0">
              <a:solidFill>
                <a:schemeClr val="tx1">
                  <a:lumMod val="75000"/>
                  <a:lumOff val="25000"/>
                </a:schemeClr>
              </a:solidFill>
            </a:endParaRPr>
          </a:p>
          <a:p>
            <a:pPr>
              <a:buClr>
                <a:schemeClr val="tx2">
                  <a:lumMod val="60000"/>
                  <a:lumOff val="40000"/>
                </a:schemeClr>
              </a:buClr>
            </a:pPr>
            <a:r>
              <a:rPr lang="ja-JP" altLang="en-US" sz="1600" dirty="0">
                <a:solidFill>
                  <a:schemeClr val="tx1">
                    <a:lumMod val="75000"/>
                    <a:lumOff val="25000"/>
                  </a:schemeClr>
                </a:solidFill>
              </a:rPr>
              <a:t>　</a:t>
            </a:r>
            <a:r>
              <a:rPr lang="ja-JP" altLang="en-US" sz="1600" dirty="0" smtClean="0">
                <a:solidFill>
                  <a:schemeClr val="tx1">
                    <a:lumMod val="75000"/>
                    <a:lumOff val="25000"/>
                  </a:schemeClr>
                </a:solidFill>
              </a:rPr>
              <a:t>　　 がそれに比べて「購買意図」への影</a:t>
            </a:r>
            <a:endParaRPr lang="en-US" altLang="ja-JP" sz="1600" dirty="0" smtClean="0">
              <a:solidFill>
                <a:schemeClr val="tx1">
                  <a:lumMod val="75000"/>
                  <a:lumOff val="25000"/>
                </a:schemeClr>
              </a:solidFill>
            </a:endParaRPr>
          </a:p>
          <a:p>
            <a:pPr>
              <a:buClr>
                <a:schemeClr val="tx2">
                  <a:lumMod val="60000"/>
                  <a:lumOff val="40000"/>
                </a:schemeClr>
              </a:buClr>
            </a:pPr>
            <a:r>
              <a:rPr lang="ja-JP" altLang="en-US" sz="1600" dirty="0">
                <a:solidFill>
                  <a:schemeClr val="tx1">
                    <a:lumMod val="75000"/>
                    <a:lumOff val="25000"/>
                  </a:schemeClr>
                </a:solidFill>
              </a:rPr>
              <a:t>　</a:t>
            </a:r>
            <a:r>
              <a:rPr lang="ja-JP" altLang="en-US" sz="1600" dirty="0" smtClean="0">
                <a:solidFill>
                  <a:schemeClr val="tx1">
                    <a:lumMod val="75000"/>
                    <a:lumOff val="25000"/>
                  </a:schemeClr>
                </a:solidFill>
              </a:rPr>
              <a:t>　　力の小さく、結びつきにくくなって</a:t>
            </a:r>
            <a:r>
              <a:rPr lang="ja-JP" altLang="en-US" sz="1600" dirty="0" err="1" smtClean="0">
                <a:solidFill>
                  <a:schemeClr val="tx1">
                    <a:lumMod val="75000"/>
                    <a:lumOff val="25000"/>
                  </a:schemeClr>
                </a:solidFill>
              </a:rPr>
              <a:t>い</a:t>
            </a:r>
            <a:endParaRPr lang="en-US" altLang="ja-JP" sz="1600" dirty="0" smtClean="0">
              <a:solidFill>
                <a:schemeClr val="tx1">
                  <a:lumMod val="75000"/>
                  <a:lumOff val="25000"/>
                </a:schemeClr>
              </a:solidFill>
            </a:endParaRPr>
          </a:p>
          <a:p>
            <a:pPr>
              <a:buClr>
                <a:schemeClr val="tx2">
                  <a:lumMod val="60000"/>
                  <a:lumOff val="40000"/>
                </a:schemeClr>
              </a:buClr>
            </a:pPr>
            <a:r>
              <a:rPr lang="ja-JP" altLang="en-US" sz="1600" dirty="0" smtClean="0">
                <a:solidFill>
                  <a:schemeClr val="tx1">
                    <a:lumMod val="75000"/>
                    <a:lumOff val="25000"/>
                  </a:schemeClr>
                </a:solidFill>
              </a:rPr>
              <a:t>　　　</a:t>
            </a:r>
            <a:r>
              <a:rPr lang="ja-JP" altLang="en-US" sz="1600" dirty="0" err="1" smtClean="0">
                <a:solidFill>
                  <a:schemeClr val="tx1">
                    <a:lumMod val="75000"/>
                    <a:lumOff val="25000"/>
                  </a:schemeClr>
                </a:solidFill>
              </a:rPr>
              <a:t>るの</a:t>
            </a:r>
            <a:r>
              <a:rPr lang="ja-JP" altLang="en-US" sz="1600" dirty="0" smtClean="0">
                <a:solidFill>
                  <a:schemeClr val="tx1">
                    <a:lumMod val="75000"/>
                    <a:lumOff val="25000"/>
                  </a:schemeClr>
                </a:solidFill>
              </a:rPr>
              <a:t>ではないか。</a:t>
            </a:r>
            <a:endParaRPr lang="en-US" altLang="ja-JP" sz="1600" dirty="0" smtClean="0">
              <a:solidFill>
                <a:schemeClr val="tx1">
                  <a:lumMod val="75000"/>
                  <a:lumOff val="25000"/>
                </a:schemeClr>
              </a:solidFill>
            </a:endParaRPr>
          </a:p>
          <a:p>
            <a:pPr>
              <a:buClr>
                <a:schemeClr val="tx2">
                  <a:lumMod val="60000"/>
                  <a:lumOff val="40000"/>
                </a:schemeClr>
              </a:buClr>
            </a:pPr>
            <a:endParaRPr lang="en-US" altLang="ja-JP" sz="1600" dirty="0" smtClean="0">
              <a:solidFill>
                <a:schemeClr val="tx1">
                  <a:lumMod val="75000"/>
                  <a:lumOff val="25000"/>
                </a:schemeClr>
              </a:solidFill>
            </a:endParaRPr>
          </a:p>
          <a:p>
            <a:pPr>
              <a:buClr>
                <a:schemeClr val="tx2">
                  <a:lumMod val="60000"/>
                  <a:lumOff val="40000"/>
                </a:schemeClr>
              </a:buClr>
            </a:pPr>
            <a:endParaRPr lang="en-US" altLang="ja-JP" sz="1600" dirty="0">
              <a:solidFill>
                <a:schemeClr val="tx1">
                  <a:lumMod val="75000"/>
                  <a:lumOff val="25000"/>
                </a:schemeClr>
              </a:solidFill>
            </a:endParaRPr>
          </a:p>
        </p:txBody>
      </p:sp>
    </p:spTree>
    <p:extLst>
      <p:ext uri="{BB962C8B-B14F-4D97-AF65-F5344CB8AC3E}">
        <p14:creationId xmlns:p14="http://schemas.microsoft.com/office/powerpoint/2010/main" val="376428505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はじめに</a:t>
            </a:r>
            <a:endParaRPr kumimoji="1" lang="ja-JP" altLang="en-US" dirty="0"/>
          </a:p>
        </p:txBody>
      </p:sp>
      <p:sp>
        <p:nvSpPr>
          <p:cNvPr id="4" name="角丸四角形 3"/>
          <p:cNvSpPr/>
          <p:nvPr/>
        </p:nvSpPr>
        <p:spPr>
          <a:xfrm>
            <a:off x="1322660" y="2018139"/>
            <a:ext cx="9607639" cy="183927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800" dirty="0" smtClean="0"/>
              <a:t>消費者が必要としているコンテンツ</a:t>
            </a:r>
            <a:r>
              <a:rPr lang="ja-JP" altLang="en-US" sz="2800" dirty="0"/>
              <a:t>を</a:t>
            </a:r>
            <a:r>
              <a:rPr lang="ja-JP" altLang="en-US" sz="2800" dirty="0" smtClean="0"/>
              <a:t>提供する必要がある。</a:t>
            </a:r>
            <a:endParaRPr kumimoji="1" lang="ja-JP" altLang="en-US" sz="2800" dirty="0"/>
          </a:p>
        </p:txBody>
      </p:sp>
      <p:grpSp>
        <p:nvGrpSpPr>
          <p:cNvPr id="17" name="グループ化 16"/>
          <p:cNvGrpSpPr/>
          <p:nvPr/>
        </p:nvGrpSpPr>
        <p:grpSpPr>
          <a:xfrm>
            <a:off x="3735726" y="4410162"/>
            <a:ext cx="4781505" cy="1443476"/>
            <a:chOff x="3524847" y="4332295"/>
            <a:chExt cx="4781505" cy="1443476"/>
          </a:xfrm>
        </p:grpSpPr>
        <p:pic>
          <p:nvPicPr>
            <p:cNvPr id="12" name="コンテンツ プレースホルダー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524847" y="4332295"/>
              <a:ext cx="1081247" cy="1428961"/>
            </a:xfrm>
            <a:prstGeom prst="rect">
              <a:avLst/>
            </a:prstGeom>
          </p:spPr>
        </p:pic>
        <p:sp>
          <p:nvSpPr>
            <p:cNvPr id="13" name="下矢印 12"/>
            <p:cNvSpPr/>
            <p:nvPr/>
          </p:nvSpPr>
          <p:spPr>
            <a:xfrm rot="16200000">
              <a:off x="5786455" y="3863860"/>
              <a:ext cx="208616" cy="2157214"/>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左矢印 13"/>
            <p:cNvSpPr/>
            <p:nvPr/>
          </p:nvSpPr>
          <p:spPr>
            <a:xfrm>
              <a:off x="4812156" y="5169430"/>
              <a:ext cx="2157214" cy="167425"/>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15" name="図 1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862876" y="4332295"/>
              <a:ext cx="1443476" cy="1443476"/>
            </a:xfrm>
            <a:prstGeom prst="rect">
              <a:avLst/>
            </a:prstGeom>
          </p:spPr>
        </p:pic>
        <p:sp>
          <p:nvSpPr>
            <p:cNvPr id="16" name="ハート 15"/>
            <p:cNvSpPr/>
            <p:nvPr/>
          </p:nvSpPr>
          <p:spPr>
            <a:xfrm>
              <a:off x="5729777" y="4456361"/>
              <a:ext cx="321972" cy="357946"/>
            </a:xfrm>
            <a:prstGeom prst="heart">
              <a:avLst/>
            </a:prstGeom>
            <a:solidFill>
              <a:srgbClr val="EE9CA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3" name="スライド番号プレースホルダー 2"/>
          <p:cNvSpPr>
            <a:spLocks noGrp="1"/>
          </p:cNvSpPr>
          <p:nvPr>
            <p:ph type="sldNum" sz="quarter" idx="12"/>
          </p:nvPr>
        </p:nvSpPr>
        <p:spPr/>
        <p:txBody>
          <a:bodyPr/>
          <a:lstStyle/>
          <a:p>
            <a:fld id="{F46A3120-87D5-48FE-95FF-B9D32DB3470B}" type="slidenum">
              <a:rPr kumimoji="1" lang="ja-JP" altLang="en-US" smtClean="0"/>
              <a:t>6</a:t>
            </a:fld>
            <a:endParaRPr kumimoji="1" lang="ja-JP" altLang="en-US"/>
          </a:p>
        </p:txBody>
      </p:sp>
    </p:spTree>
    <p:extLst>
      <p:ext uri="{BB962C8B-B14F-4D97-AF65-F5344CB8AC3E}">
        <p14:creationId xmlns:p14="http://schemas.microsoft.com/office/powerpoint/2010/main" val="2350542280"/>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fld id="{F46A3120-87D5-48FE-95FF-B9D32DB3470B}" type="slidenum">
              <a:rPr kumimoji="1" lang="ja-JP" altLang="en-US" smtClean="0"/>
              <a:t>60</a:t>
            </a:fld>
            <a:endParaRPr kumimoji="1" lang="ja-JP" altLang="en-US"/>
          </a:p>
        </p:txBody>
      </p:sp>
      <p:sp>
        <p:nvSpPr>
          <p:cNvPr id="3" name="正方形/長方形 2"/>
          <p:cNvSpPr/>
          <p:nvPr/>
        </p:nvSpPr>
        <p:spPr>
          <a:xfrm>
            <a:off x="137833" y="236798"/>
            <a:ext cx="11745523" cy="707886"/>
          </a:xfrm>
          <a:prstGeom prst="rect">
            <a:avLst/>
          </a:prstGeom>
        </p:spPr>
        <p:txBody>
          <a:bodyPr wrap="none">
            <a:spAutoFit/>
          </a:bodyPr>
          <a:lstStyle/>
          <a:p>
            <a:r>
              <a:rPr lang="ja-JP" altLang="en-US" sz="2000" dirty="0" smtClean="0"/>
              <a:t>スライド</a:t>
            </a:r>
            <a:r>
              <a:rPr lang="en-US" altLang="ja-JP" sz="2000" dirty="0" smtClean="0"/>
              <a:t>56</a:t>
            </a:r>
            <a:r>
              <a:rPr lang="ja-JP" altLang="en-US" sz="2000" dirty="0" smtClean="0"/>
              <a:t>～</a:t>
            </a:r>
            <a:r>
              <a:rPr lang="en-US" altLang="ja-JP" sz="2000" dirty="0" smtClean="0"/>
              <a:t>59</a:t>
            </a:r>
            <a:r>
              <a:rPr lang="ja-JP" altLang="en-US" sz="2000" dirty="0" smtClean="0"/>
              <a:t>の</a:t>
            </a:r>
            <a:r>
              <a:rPr lang="ja-JP" altLang="en-US" sz="2000" dirty="0" smtClean="0"/>
              <a:t>結果より、</a:t>
            </a:r>
            <a:endParaRPr lang="en-US" altLang="ja-JP" sz="2000" dirty="0" smtClean="0"/>
          </a:p>
          <a:p>
            <a:r>
              <a:rPr lang="ja-JP" altLang="en-US" sz="2000" dirty="0"/>
              <a:t>（</a:t>
            </a:r>
            <a:r>
              <a:rPr lang="en-US" altLang="ja-JP" sz="2000" dirty="0"/>
              <a:t>A</a:t>
            </a:r>
            <a:r>
              <a:rPr lang="ja-JP" altLang="en-US" sz="2000" dirty="0"/>
              <a:t>）（</a:t>
            </a:r>
            <a:r>
              <a:rPr lang="en-US" altLang="ja-JP" sz="2000" dirty="0"/>
              <a:t>B</a:t>
            </a:r>
            <a:r>
              <a:rPr lang="ja-JP" altLang="en-US" sz="2000" dirty="0"/>
              <a:t>）（</a:t>
            </a:r>
            <a:r>
              <a:rPr lang="en-US" altLang="ja-JP" sz="2000" dirty="0"/>
              <a:t>C</a:t>
            </a:r>
            <a:r>
              <a:rPr lang="ja-JP" altLang="en-US" sz="2000" dirty="0"/>
              <a:t>）（</a:t>
            </a:r>
            <a:r>
              <a:rPr lang="en-US" altLang="ja-JP" sz="2000" dirty="0"/>
              <a:t>D</a:t>
            </a:r>
            <a:r>
              <a:rPr lang="ja-JP" altLang="en-US" sz="2000" dirty="0" smtClean="0"/>
              <a:t>）の</a:t>
            </a:r>
            <a:r>
              <a:rPr lang="ja-JP" altLang="en-US" sz="2000" dirty="0"/>
              <a:t>４</a:t>
            </a:r>
            <a:r>
              <a:rPr lang="ja-JP" altLang="en-US" sz="2000" dirty="0" smtClean="0"/>
              <a:t>つのモデル間に差があるのかを調べるために以下の</a:t>
            </a:r>
            <a:r>
              <a:rPr lang="ja-JP" altLang="en-US" sz="2000" dirty="0"/>
              <a:t>モデル</a:t>
            </a:r>
            <a:r>
              <a:rPr lang="ja-JP" altLang="en-US" sz="2000" dirty="0" smtClean="0"/>
              <a:t>で多母集団同時分析を行う。</a:t>
            </a:r>
            <a:endParaRPr lang="ja-JP" altLang="en-US" sz="2000" dirty="0"/>
          </a:p>
        </p:txBody>
      </p:sp>
      <p:grpSp>
        <p:nvGrpSpPr>
          <p:cNvPr id="6" name="グループ化 5"/>
          <p:cNvGrpSpPr/>
          <p:nvPr/>
        </p:nvGrpSpPr>
        <p:grpSpPr>
          <a:xfrm>
            <a:off x="354827" y="1434306"/>
            <a:ext cx="10814073" cy="3272536"/>
            <a:chOff x="442422" y="916727"/>
            <a:chExt cx="7598369" cy="2646535"/>
          </a:xfrm>
        </p:grpSpPr>
        <p:cxnSp>
          <p:nvCxnSpPr>
            <p:cNvPr id="10" name="直線矢印コネクタ 9"/>
            <p:cNvCxnSpPr>
              <a:stCxn id="16" idx="3"/>
              <a:endCxn id="20" idx="1"/>
            </p:cNvCxnSpPr>
            <p:nvPr/>
          </p:nvCxnSpPr>
          <p:spPr>
            <a:xfrm flipV="1">
              <a:off x="2190154" y="1128635"/>
              <a:ext cx="836151" cy="64274"/>
            </a:xfrm>
            <a:prstGeom prst="straightConnector1">
              <a:avLst/>
            </a:prstGeom>
            <a:ln w="76200">
              <a:tailEnd type="triangle"/>
            </a:ln>
          </p:spPr>
          <p:style>
            <a:lnRef idx="1">
              <a:schemeClr val="accent1"/>
            </a:lnRef>
            <a:fillRef idx="0">
              <a:schemeClr val="accent1"/>
            </a:fillRef>
            <a:effectRef idx="0">
              <a:schemeClr val="accent1"/>
            </a:effectRef>
            <a:fontRef idx="minor">
              <a:schemeClr val="tx1"/>
            </a:fontRef>
          </p:style>
        </p:cxnSp>
        <p:cxnSp>
          <p:nvCxnSpPr>
            <p:cNvPr id="11" name="直線矢印コネクタ 10"/>
            <p:cNvCxnSpPr>
              <a:stCxn id="20" idx="6"/>
              <a:endCxn id="33" idx="1"/>
            </p:cNvCxnSpPr>
            <p:nvPr/>
          </p:nvCxnSpPr>
          <p:spPr>
            <a:xfrm>
              <a:off x="4107253" y="1432536"/>
              <a:ext cx="885821" cy="229490"/>
            </a:xfrm>
            <a:prstGeom prst="straightConnector1">
              <a:avLst/>
            </a:prstGeom>
            <a:ln w="76200">
              <a:tailEnd type="triangle"/>
            </a:ln>
          </p:spPr>
          <p:style>
            <a:lnRef idx="1">
              <a:schemeClr val="accent1"/>
            </a:lnRef>
            <a:fillRef idx="0">
              <a:schemeClr val="accent1"/>
            </a:fillRef>
            <a:effectRef idx="0">
              <a:schemeClr val="accent1"/>
            </a:effectRef>
            <a:fontRef idx="minor">
              <a:schemeClr val="tx1"/>
            </a:fontRef>
          </p:style>
        </p:cxnSp>
        <p:grpSp>
          <p:nvGrpSpPr>
            <p:cNvPr id="12" name="グループ化 11"/>
            <p:cNvGrpSpPr/>
            <p:nvPr/>
          </p:nvGrpSpPr>
          <p:grpSpPr>
            <a:xfrm>
              <a:off x="442422" y="916727"/>
              <a:ext cx="7598369" cy="2646535"/>
              <a:chOff x="442422" y="916727"/>
              <a:chExt cx="7598369" cy="2646535"/>
            </a:xfrm>
          </p:grpSpPr>
          <p:grpSp>
            <p:nvGrpSpPr>
              <p:cNvPr id="15" name="グループ化 14"/>
              <p:cNvGrpSpPr/>
              <p:nvPr/>
            </p:nvGrpSpPr>
            <p:grpSpPr>
              <a:xfrm>
                <a:off x="735044" y="938648"/>
                <a:ext cx="7305747" cy="2624614"/>
                <a:chOff x="1180684" y="2406822"/>
                <a:chExt cx="9807136" cy="2831388"/>
              </a:xfrm>
            </p:grpSpPr>
            <p:grpSp>
              <p:nvGrpSpPr>
                <p:cNvPr id="18" name="グループ化 17"/>
                <p:cNvGrpSpPr/>
                <p:nvPr/>
              </p:nvGrpSpPr>
              <p:grpSpPr>
                <a:xfrm>
                  <a:off x="2845986" y="2406822"/>
                  <a:ext cx="8141834" cy="2831388"/>
                  <a:chOff x="2814217" y="2388677"/>
                  <a:chExt cx="8141834" cy="2831388"/>
                </a:xfrm>
              </p:grpSpPr>
              <p:grpSp>
                <p:nvGrpSpPr>
                  <p:cNvPr id="22" name="グループ化 21"/>
                  <p:cNvGrpSpPr/>
                  <p:nvPr/>
                </p:nvGrpSpPr>
                <p:grpSpPr>
                  <a:xfrm>
                    <a:off x="2814217" y="2388677"/>
                    <a:ext cx="8141834" cy="2831388"/>
                    <a:chOff x="2814217" y="2388677"/>
                    <a:chExt cx="8141834" cy="2831388"/>
                  </a:xfrm>
                </p:grpSpPr>
                <p:grpSp>
                  <p:nvGrpSpPr>
                    <p:cNvPr id="24" name="グループ化 23"/>
                    <p:cNvGrpSpPr/>
                    <p:nvPr/>
                  </p:nvGrpSpPr>
                  <p:grpSpPr>
                    <a:xfrm>
                      <a:off x="2814217" y="2388677"/>
                      <a:ext cx="8141834" cy="2831388"/>
                      <a:chOff x="2814217" y="2388677"/>
                      <a:chExt cx="8141834" cy="2831388"/>
                    </a:xfrm>
                  </p:grpSpPr>
                  <p:grpSp>
                    <p:nvGrpSpPr>
                      <p:cNvPr id="29" name="グループ化 28"/>
                      <p:cNvGrpSpPr/>
                      <p:nvPr/>
                    </p:nvGrpSpPr>
                    <p:grpSpPr>
                      <a:xfrm>
                        <a:off x="2814217" y="2388677"/>
                        <a:ext cx="2861505" cy="2831388"/>
                        <a:chOff x="2716990" y="2396761"/>
                        <a:chExt cx="2861505" cy="2831388"/>
                      </a:xfrm>
                    </p:grpSpPr>
                    <p:sp>
                      <p:nvSpPr>
                        <p:cNvPr id="36" name="テキスト ボックス 35"/>
                        <p:cNvSpPr txBox="1"/>
                        <p:nvPr/>
                      </p:nvSpPr>
                      <p:spPr>
                        <a:xfrm>
                          <a:off x="2716990" y="2396761"/>
                          <a:ext cx="425002" cy="477054"/>
                        </a:xfrm>
                        <a:prstGeom prst="rect">
                          <a:avLst/>
                        </a:prstGeom>
                        <a:noFill/>
                      </p:spPr>
                      <p:txBody>
                        <a:bodyPr wrap="square" rtlCol="0">
                          <a:spAutoFit/>
                        </a:bodyPr>
                        <a:lstStyle/>
                        <a:p>
                          <a:endParaRPr lang="ja-JP" altLang="en-US" sz="2500" dirty="0">
                            <a:solidFill>
                              <a:srgbClr val="EA506A"/>
                            </a:solidFill>
                          </a:endParaRPr>
                        </a:p>
                      </p:txBody>
                    </p:sp>
                    <p:sp>
                      <p:nvSpPr>
                        <p:cNvPr id="37" name="円/楕円 36"/>
                        <p:cNvSpPr/>
                        <p:nvPr/>
                      </p:nvSpPr>
                      <p:spPr>
                        <a:xfrm>
                          <a:off x="3878484" y="4300870"/>
                          <a:ext cx="1700011" cy="927279"/>
                        </a:xfrm>
                        <a:prstGeom prst="ellipse">
                          <a:avLst/>
                        </a:prstGeom>
                        <a:solidFill>
                          <a:srgbClr val="EEC8CD"/>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400" dirty="0">
                              <a:solidFill>
                                <a:srgbClr val="242852"/>
                              </a:solidFill>
                            </a:rPr>
                            <a:t>記事への信頼</a:t>
                          </a:r>
                        </a:p>
                      </p:txBody>
                    </p:sp>
                  </p:grpSp>
                  <p:grpSp>
                    <p:nvGrpSpPr>
                      <p:cNvPr id="30" name="グループ化 29"/>
                      <p:cNvGrpSpPr/>
                      <p:nvPr/>
                    </p:nvGrpSpPr>
                    <p:grpSpPr>
                      <a:xfrm>
                        <a:off x="5990017" y="2794721"/>
                        <a:ext cx="4966034" cy="2420440"/>
                        <a:chOff x="5990017" y="2794721"/>
                        <a:chExt cx="4966034" cy="2420440"/>
                      </a:xfrm>
                    </p:grpSpPr>
                    <p:grpSp>
                      <p:nvGrpSpPr>
                        <p:cNvPr id="31" name="グループ化 30"/>
                        <p:cNvGrpSpPr/>
                        <p:nvPr/>
                      </p:nvGrpSpPr>
                      <p:grpSpPr>
                        <a:xfrm>
                          <a:off x="6615876" y="3033247"/>
                          <a:ext cx="4340175" cy="2181914"/>
                          <a:chOff x="6615876" y="3033247"/>
                          <a:chExt cx="4340175" cy="2181914"/>
                        </a:xfrm>
                      </p:grpSpPr>
                      <p:sp>
                        <p:nvSpPr>
                          <p:cNvPr id="33" name="円/楕円 32"/>
                          <p:cNvSpPr/>
                          <p:nvPr/>
                        </p:nvSpPr>
                        <p:spPr>
                          <a:xfrm>
                            <a:off x="6615876" y="3033247"/>
                            <a:ext cx="1700011" cy="927279"/>
                          </a:xfrm>
                          <a:prstGeom prst="ellipse">
                            <a:avLst/>
                          </a:prstGeom>
                          <a:solidFill>
                            <a:srgbClr val="EEC8CD"/>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400" dirty="0">
                                <a:solidFill>
                                  <a:srgbClr val="242852"/>
                                </a:solidFill>
                              </a:rPr>
                              <a:t>記事への態度</a:t>
                            </a:r>
                          </a:p>
                        </p:txBody>
                      </p:sp>
                      <p:sp>
                        <p:nvSpPr>
                          <p:cNvPr id="34" name="円/楕円 33"/>
                          <p:cNvSpPr/>
                          <p:nvPr/>
                        </p:nvSpPr>
                        <p:spPr>
                          <a:xfrm>
                            <a:off x="9256040" y="4287882"/>
                            <a:ext cx="1700011" cy="927279"/>
                          </a:xfrm>
                          <a:prstGeom prst="ellipse">
                            <a:avLst/>
                          </a:prstGeom>
                          <a:solidFill>
                            <a:srgbClr val="EEC8CD"/>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400" dirty="0">
                                <a:solidFill>
                                  <a:srgbClr val="242852"/>
                                </a:solidFill>
                              </a:rPr>
                              <a:t>購買意図</a:t>
                            </a:r>
                          </a:p>
                        </p:txBody>
                      </p:sp>
                      <p:sp>
                        <p:nvSpPr>
                          <p:cNvPr id="35" name="円/楕円 34"/>
                          <p:cNvSpPr/>
                          <p:nvPr/>
                        </p:nvSpPr>
                        <p:spPr>
                          <a:xfrm>
                            <a:off x="9256040" y="3033247"/>
                            <a:ext cx="1700011" cy="927279"/>
                          </a:xfrm>
                          <a:prstGeom prst="ellipse">
                            <a:avLst/>
                          </a:prstGeom>
                          <a:solidFill>
                            <a:srgbClr val="EEC8CD"/>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400" dirty="0">
                                <a:solidFill>
                                  <a:srgbClr val="242852"/>
                                </a:solidFill>
                              </a:rPr>
                              <a:t>商品への態度</a:t>
                            </a:r>
                          </a:p>
                        </p:txBody>
                      </p:sp>
                    </p:grpSp>
                    <p:sp>
                      <p:nvSpPr>
                        <p:cNvPr id="32" name="テキスト ボックス 31"/>
                        <p:cNvSpPr txBox="1"/>
                        <p:nvPr/>
                      </p:nvSpPr>
                      <p:spPr>
                        <a:xfrm>
                          <a:off x="5990017" y="2794721"/>
                          <a:ext cx="425002" cy="477054"/>
                        </a:xfrm>
                        <a:prstGeom prst="rect">
                          <a:avLst/>
                        </a:prstGeom>
                        <a:noFill/>
                      </p:spPr>
                      <p:txBody>
                        <a:bodyPr wrap="square" rtlCol="0">
                          <a:spAutoFit/>
                        </a:bodyPr>
                        <a:lstStyle/>
                        <a:p>
                          <a:endParaRPr lang="ja-JP" altLang="en-US" sz="2500" dirty="0">
                            <a:solidFill>
                              <a:srgbClr val="EA506A"/>
                            </a:solidFill>
                          </a:endParaRPr>
                        </a:p>
                      </p:txBody>
                    </p:sp>
                  </p:grpSp>
                </p:grpSp>
                <p:cxnSp>
                  <p:nvCxnSpPr>
                    <p:cNvPr id="25" name="直線矢印コネクタ 24"/>
                    <p:cNvCxnSpPr>
                      <a:stCxn id="16" idx="3"/>
                      <a:endCxn id="37" idx="0"/>
                    </p:cNvCxnSpPr>
                    <p:nvPr/>
                  </p:nvCxnSpPr>
                  <p:spPr>
                    <a:xfrm>
                      <a:off x="3102235" y="2662969"/>
                      <a:ext cx="1723482" cy="1629816"/>
                    </a:xfrm>
                    <a:prstGeom prst="straightConnector1">
                      <a:avLst/>
                    </a:prstGeom>
                    <a:ln w="76200">
                      <a:tailEnd type="triangle"/>
                    </a:ln>
                  </p:spPr>
                  <p:style>
                    <a:lnRef idx="1">
                      <a:schemeClr val="accent1"/>
                    </a:lnRef>
                    <a:fillRef idx="0">
                      <a:schemeClr val="accent1"/>
                    </a:fillRef>
                    <a:effectRef idx="0">
                      <a:schemeClr val="accent1"/>
                    </a:effectRef>
                    <a:fontRef idx="minor">
                      <a:schemeClr val="tx1"/>
                    </a:fontRef>
                  </p:style>
                </p:cxnSp>
                <p:cxnSp>
                  <p:nvCxnSpPr>
                    <p:cNvPr id="26" name="直線矢印コネクタ 25"/>
                    <p:cNvCxnSpPr>
                      <a:stCxn id="21" idx="6"/>
                      <a:endCxn id="37" idx="2"/>
                    </p:cNvCxnSpPr>
                    <p:nvPr/>
                  </p:nvCxnSpPr>
                  <p:spPr>
                    <a:xfrm>
                      <a:off x="2848926" y="4751522"/>
                      <a:ext cx="1126785" cy="4904"/>
                    </a:xfrm>
                    <a:prstGeom prst="straightConnector1">
                      <a:avLst/>
                    </a:prstGeom>
                    <a:ln w="76200">
                      <a:tailEnd type="triangle"/>
                    </a:ln>
                  </p:spPr>
                  <p:style>
                    <a:lnRef idx="1">
                      <a:schemeClr val="accent1"/>
                    </a:lnRef>
                    <a:fillRef idx="0">
                      <a:schemeClr val="accent1"/>
                    </a:fillRef>
                    <a:effectRef idx="0">
                      <a:schemeClr val="accent1"/>
                    </a:effectRef>
                    <a:fontRef idx="minor">
                      <a:schemeClr val="tx1"/>
                    </a:fontRef>
                  </p:style>
                </p:cxnSp>
                <p:cxnSp>
                  <p:nvCxnSpPr>
                    <p:cNvPr id="27" name="直線矢印コネクタ 26"/>
                    <p:cNvCxnSpPr>
                      <a:stCxn id="37" idx="7"/>
                      <a:endCxn id="33" idx="3"/>
                    </p:cNvCxnSpPr>
                    <p:nvPr/>
                  </p:nvCxnSpPr>
                  <p:spPr>
                    <a:xfrm flipV="1">
                      <a:off x="5426762" y="3824729"/>
                      <a:ext cx="1438075" cy="603854"/>
                    </a:xfrm>
                    <a:prstGeom prst="straightConnector1">
                      <a:avLst/>
                    </a:prstGeom>
                    <a:ln w="76200">
                      <a:tailEnd type="triangle"/>
                    </a:ln>
                  </p:spPr>
                  <p:style>
                    <a:lnRef idx="1">
                      <a:schemeClr val="accent1"/>
                    </a:lnRef>
                    <a:fillRef idx="0">
                      <a:schemeClr val="accent1"/>
                    </a:fillRef>
                    <a:effectRef idx="0">
                      <a:schemeClr val="accent1"/>
                    </a:effectRef>
                    <a:fontRef idx="minor">
                      <a:schemeClr val="tx1"/>
                    </a:fontRef>
                  </p:style>
                </p:cxnSp>
                <p:cxnSp>
                  <p:nvCxnSpPr>
                    <p:cNvPr id="28" name="直線矢印コネクタ 27"/>
                    <p:cNvCxnSpPr>
                      <a:stCxn id="33" idx="5"/>
                      <a:endCxn id="34" idx="2"/>
                    </p:cNvCxnSpPr>
                    <p:nvPr/>
                  </p:nvCxnSpPr>
                  <p:spPr>
                    <a:xfrm>
                      <a:off x="8066926" y="3824729"/>
                      <a:ext cx="1189114" cy="926793"/>
                    </a:xfrm>
                    <a:prstGeom prst="straightConnector1">
                      <a:avLst/>
                    </a:prstGeom>
                    <a:ln w="76200">
                      <a:tailEnd type="triangle"/>
                    </a:ln>
                  </p:spPr>
                  <p:style>
                    <a:lnRef idx="1">
                      <a:schemeClr val="accent1"/>
                    </a:lnRef>
                    <a:fillRef idx="0">
                      <a:schemeClr val="accent1"/>
                    </a:fillRef>
                    <a:effectRef idx="0">
                      <a:schemeClr val="accent1"/>
                    </a:effectRef>
                    <a:fontRef idx="minor">
                      <a:schemeClr val="tx1"/>
                    </a:fontRef>
                  </p:style>
                </p:cxnSp>
              </p:grpSp>
              <p:cxnSp>
                <p:nvCxnSpPr>
                  <p:cNvPr id="23" name="直線矢印コネクタ 22"/>
                  <p:cNvCxnSpPr>
                    <a:stCxn id="33" idx="6"/>
                    <a:endCxn id="35" idx="2"/>
                  </p:cNvCxnSpPr>
                  <p:nvPr/>
                </p:nvCxnSpPr>
                <p:spPr>
                  <a:xfrm>
                    <a:off x="8315887" y="3496887"/>
                    <a:ext cx="940154" cy="0"/>
                  </a:xfrm>
                  <a:prstGeom prst="straightConnector1">
                    <a:avLst/>
                  </a:prstGeom>
                  <a:ln w="76200">
                    <a:tailEnd type="triangle"/>
                  </a:ln>
                </p:spPr>
                <p:style>
                  <a:lnRef idx="1">
                    <a:schemeClr val="accent1"/>
                  </a:lnRef>
                  <a:fillRef idx="0">
                    <a:schemeClr val="accent1"/>
                  </a:fillRef>
                  <a:effectRef idx="0">
                    <a:schemeClr val="accent1"/>
                  </a:effectRef>
                  <a:fontRef idx="minor">
                    <a:schemeClr val="tx1"/>
                  </a:fontRef>
                </p:style>
              </p:cxnSp>
            </p:grpSp>
            <p:sp>
              <p:nvSpPr>
                <p:cNvPr id="20" name="円/楕円 19"/>
                <p:cNvSpPr/>
                <p:nvPr/>
              </p:nvSpPr>
              <p:spPr>
                <a:xfrm>
                  <a:off x="4007481" y="2475980"/>
                  <a:ext cx="1700010" cy="927279"/>
                </a:xfrm>
                <a:prstGeom prst="ellipse">
                  <a:avLst/>
                </a:prstGeom>
                <a:solidFill>
                  <a:srgbClr val="EEC8CD"/>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400" dirty="0">
                      <a:solidFill>
                        <a:srgbClr val="242852"/>
                      </a:solidFill>
                    </a:rPr>
                    <a:t>記事への満足</a:t>
                  </a:r>
                </a:p>
              </p:txBody>
            </p:sp>
            <p:sp>
              <p:nvSpPr>
                <p:cNvPr id="21" name="円/楕円 20"/>
                <p:cNvSpPr/>
                <p:nvPr/>
              </p:nvSpPr>
              <p:spPr>
                <a:xfrm>
                  <a:off x="1180684" y="4306027"/>
                  <a:ext cx="1700011" cy="927279"/>
                </a:xfrm>
                <a:prstGeom prst="ellipse">
                  <a:avLst/>
                </a:prstGeom>
                <a:solidFill>
                  <a:srgbClr val="EEC8CD"/>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400" dirty="0">
                      <a:solidFill>
                        <a:srgbClr val="242852"/>
                      </a:solidFill>
                    </a:rPr>
                    <a:t>企業</a:t>
                  </a:r>
                  <a:r>
                    <a:rPr lang="ja-JP" altLang="en-US" sz="1400" dirty="0" smtClean="0">
                      <a:solidFill>
                        <a:srgbClr val="242852"/>
                      </a:solidFill>
                    </a:rPr>
                    <a:t>の</a:t>
                  </a:r>
                  <a:endParaRPr lang="en-US" altLang="ja-JP" sz="1400" dirty="0" smtClean="0">
                    <a:solidFill>
                      <a:srgbClr val="242852"/>
                    </a:solidFill>
                  </a:endParaRPr>
                </a:p>
                <a:p>
                  <a:pPr algn="ctr"/>
                  <a:r>
                    <a:rPr lang="ja-JP" altLang="en-US" sz="1400" dirty="0" smtClean="0">
                      <a:solidFill>
                        <a:srgbClr val="242852"/>
                      </a:solidFill>
                    </a:rPr>
                    <a:t>専門性</a:t>
                  </a:r>
                  <a:endParaRPr lang="en-US" altLang="ja-JP" sz="1400" dirty="0">
                    <a:solidFill>
                      <a:srgbClr val="242852"/>
                    </a:solidFill>
                  </a:endParaRPr>
                </a:p>
                <a:p>
                  <a:pPr algn="ctr"/>
                  <a:r>
                    <a:rPr lang="ja-JP" altLang="en-US" sz="1400" dirty="0" smtClean="0">
                      <a:solidFill>
                        <a:srgbClr val="242852"/>
                      </a:solidFill>
                    </a:rPr>
                    <a:t>確実性</a:t>
                  </a:r>
                  <a:endParaRPr lang="ja-JP" altLang="en-US" sz="1400" dirty="0">
                    <a:solidFill>
                      <a:srgbClr val="242852"/>
                    </a:solidFill>
                  </a:endParaRPr>
                </a:p>
              </p:txBody>
            </p:sp>
          </p:grpSp>
          <p:sp>
            <p:nvSpPr>
              <p:cNvPr id="16" name="角丸四角形 15"/>
              <p:cNvSpPr/>
              <p:nvPr/>
            </p:nvSpPr>
            <p:spPr>
              <a:xfrm>
                <a:off x="547257" y="916727"/>
                <a:ext cx="1642897" cy="552364"/>
              </a:xfrm>
              <a:prstGeom prst="roundRect">
                <a:avLst/>
              </a:prstGeom>
              <a:solidFill>
                <a:srgbClr val="FED78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500" dirty="0" smtClean="0">
                    <a:solidFill>
                      <a:schemeClr val="tx2"/>
                    </a:solidFill>
                  </a:rPr>
                  <a:t>自分も悩みが</a:t>
                </a:r>
                <a:endParaRPr lang="en-US" altLang="ja-JP" sz="1500" dirty="0" smtClean="0">
                  <a:solidFill>
                    <a:schemeClr val="tx2"/>
                  </a:solidFill>
                </a:endParaRPr>
              </a:p>
              <a:p>
                <a:pPr algn="ctr"/>
                <a:r>
                  <a:rPr lang="ja-JP" altLang="en-US" sz="1500" dirty="0" smtClean="0">
                    <a:solidFill>
                      <a:schemeClr val="tx2"/>
                    </a:solidFill>
                  </a:rPr>
                  <a:t>解決できると思う</a:t>
                </a:r>
                <a:endParaRPr lang="ja-JP" altLang="en-US" sz="1500" dirty="0">
                  <a:solidFill>
                    <a:schemeClr val="tx2"/>
                  </a:solidFill>
                </a:endParaRPr>
              </a:p>
            </p:txBody>
          </p:sp>
          <p:sp>
            <p:nvSpPr>
              <p:cNvPr id="17" name="角丸四角形 16"/>
              <p:cNvSpPr/>
              <p:nvPr/>
            </p:nvSpPr>
            <p:spPr>
              <a:xfrm>
                <a:off x="442422" y="1508045"/>
                <a:ext cx="1731639" cy="596107"/>
              </a:xfrm>
              <a:prstGeom prst="roundRect">
                <a:avLst/>
              </a:prstGeom>
              <a:solidFill>
                <a:srgbClr val="FED78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dirty="0" smtClean="0">
                    <a:solidFill>
                      <a:schemeClr val="tx2"/>
                    </a:solidFill>
                  </a:rPr>
                  <a:t>読むことは</a:t>
                </a:r>
                <a:endParaRPr kumimoji="1" lang="en-US" altLang="ja-JP" sz="1400" dirty="0" smtClean="0">
                  <a:solidFill>
                    <a:schemeClr val="tx2"/>
                  </a:solidFill>
                </a:endParaRPr>
              </a:p>
              <a:p>
                <a:pPr algn="ctr"/>
                <a:r>
                  <a:rPr kumimoji="1" lang="ja-JP" altLang="en-US" sz="1400" dirty="0" smtClean="0">
                    <a:solidFill>
                      <a:schemeClr val="tx2"/>
                    </a:solidFill>
                  </a:rPr>
                  <a:t>悩みを解決するのに重要だ</a:t>
                </a:r>
                <a:endParaRPr kumimoji="1" lang="ja-JP" altLang="en-US" sz="1400" dirty="0">
                  <a:solidFill>
                    <a:schemeClr val="tx2"/>
                  </a:solidFill>
                </a:endParaRPr>
              </a:p>
            </p:txBody>
          </p:sp>
        </p:grpSp>
        <p:cxnSp>
          <p:nvCxnSpPr>
            <p:cNvPr id="13" name="直線矢印コネクタ 12"/>
            <p:cNvCxnSpPr>
              <a:stCxn id="17" idx="3"/>
              <a:endCxn id="20" idx="3"/>
            </p:cNvCxnSpPr>
            <p:nvPr/>
          </p:nvCxnSpPr>
          <p:spPr>
            <a:xfrm flipV="1">
              <a:off x="2174061" y="1736436"/>
              <a:ext cx="852243" cy="69662"/>
            </a:xfrm>
            <a:prstGeom prst="straightConnector1">
              <a:avLst/>
            </a:prstGeom>
            <a:ln w="76200">
              <a:tailEnd type="triangle"/>
            </a:ln>
          </p:spPr>
          <p:style>
            <a:lnRef idx="1">
              <a:schemeClr val="accent1"/>
            </a:lnRef>
            <a:fillRef idx="0">
              <a:schemeClr val="accent1"/>
            </a:fillRef>
            <a:effectRef idx="0">
              <a:schemeClr val="accent1"/>
            </a:effectRef>
            <a:fontRef idx="minor">
              <a:schemeClr val="tx1"/>
            </a:fontRef>
          </p:style>
        </p:cxnSp>
        <p:cxnSp>
          <p:nvCxnSpPr>
            <p:cNvPr id="14" name="直線矢印コネクタ 13"/>
            <p:cNvCxnSpPr>
              <a:stCxn id="17" idx="3"/>
              <a:endCxn id="37" idx="1"/>
            </p:cNvCxnSpPr>
            <p:nvPr/>
          </p:nvCxnSpPr>
          <p:spPr>
            <a:xfrm>
              <a:off x="2174061" y="1806099"/>
              <a:ext cx="852243" cy="1023482"/>
            </a:xfrm>
            <a:prstGeom prst="straightConnector1">
              <a:avLst/>
            </a:prstGeom>
            <a:ln w="76200">
              <a:tailEnd type="triangle"/>
            </a:ln>
          </p:spPr>
          <p:style>
            <a:lnRef idx="1">
              <a:schemeClr val="accent1"/>
            </a:lnRef>
            <a:fillRef idx="0">
              <a:schemeClr val="accent1"/>
            </a:fillRef>
            <a:effectRef idx="0">
              <a:schemeClr val="accent1"/>
            </a:effectRef>
            <a:fontRef idx="minor">
              <a:schemeClr val="tx1"/>
            </a:fontRef>
          </p:style>
        </p:cxnSp>
      </p:grpSp>
      <p:sp>
        <p:nvSpPr>
          <p:cNvPr id="38" name="雲形吹き出し 37"/>
          <p:cNvSpPr/>
          <p:nvPr/>
        </p:nvSpPr>
        <p:spPr>
          <a:xfrm>
            <a:off x="4932061" y="4916127"/>
            <a:ext cx="5245039" cy="1172513"/>
          </a:xfrm>
          <a:prstGeom prst="cloudCallout">
            <a:avLst>
              <a:gd name="adj1" fmla="val 45003"/>
              <a:gd name="adj2" fmla="val 49928"/>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1600" dirty="0"/>
              <a:t>それぞれ差が見られたパスを見ていく</a:t>
            </a:r>
          </a:p>
        </p:txBody>
      </p:sp>
      <p:pic>
        <p:nvPicPr>
          <p:cNvPr id="39" name="図 38"/>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113900" y="5128137"/>
            <a:ext cx="885139" cy="1169788"/>
          </a:xfrm>
          <a:prstGeom prst="rect">
            <a:avLst/>
          </a:prstGeom>
        </p:spPr>
      </p:pic>
    </p:spTree>
    <p:extLst>
      <p:ext uri="{BB962C8B-B14F-4D97-AF65-F5344CB8AC3E}">
        <p14:creationId xmlns:p14="http://schemas.microsoft.com/office/powerpoint/2010/main" val="2436734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8"/>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 grpId="0" animBg="1"/>
    </p:bld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正方形/長方形 2"/>
          <p:cNvSpPr/>
          <p:nvPr/>
        </p:nvSpPr>
        <p:spPr>
          <a:xfrm>
            <a:off x="286114" y="582097"/>
            <a:ext cx="3842719" cy="646331"/>
          </a:xfrm>
          <a:prstGeom prst="rect">
            <a:avLst/>
          </a:prstGeom>
        </p:spPr>
        <p:txBody>
          <a:bodyPr wrap="none">
            <a:spAutoFit/>
          </a:bodyPr>
          <a:lstStyle/>
          <a:p>
            <a:r>
              <a:rPr lang="ja-JP" altLang="en-US" sz="3600" dirty="0"/>
              <a:t>多</a:t>
            </a:r>
            <a:r>
              <a:rPr lang="ja-JP" altLang="en-US" sz="3600" dirty="0" smtClean="0"/>
              <a:t>母集団</a:t>
            </a:r>
            <a:r>
              <a:rPr lang="ja-JP" altLang="en-US" sz="3600" dirty="0"/>
              <a:t>同時分析</a:t>
            </a:r>
          </a:p>
        </p:txBody>
      </p:sp>
      <p:sp>
        <p:nvSpPr>
          <p:cNvPr id="34" name="角丸四角形 33"/>
          <p:cNvSpPr/>
          <p:nvPr/>
        </p:nvSpPr>
        <p:spPr>
          <a:xfrm>
            <a:off x="985708" y="4839855"/>
            <a:ext cx="6716670" cy="136591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ja-JP" dirty="0" smtClean="0"/>
              <a:t>2.296</a:t>
            </a:r>
            <a:r>
              <a:rPr lang="ja-JP" altLang="en-US" dirty="0" smtClean="0"/>
              <a:t>＞</a:t>
            </a:r>
            <a:r>
              <a:rPr lang="en-US" altLang="ja-JP" dirty="0" smtClean="0"/>
              <a:t>1.96</a:t>
            </a:r>
            <a:r>
              <a:rPr lang="ja-JP" altLang="en-US" dirty="0" smtClean="0"/>
              <a:t>より</a:t>
            </a:r>
            <a:r>
              <a:rPr lang="ja-JP" altLang="en-US" dirty="0"/>
              <a:t>「</a:t>
            </a:r>
            <a:r>
              <a:rPr lang="ja-JP" altLang="en-US" dirty="0" smtClean="0"/>
              <a:t>記事への満足→記事への態度」に差がある。</a:t>
            </a:r>
            <a:endParaRPr lang="en-US" altLang="ja-JP" dirty="0" smtClean="0"/>
          </a:p>
          <a:p>
            <a:r>
              <a:rPr lang="ja-JP" altLang="en-US" dirty="0" smtClean="0"/>
              <a:t>スライド</a:t>
            </a:r>
            <a:r>
              <a:rPr lang="en-US" altLang="ja-JP" dirty="0" smtClean="0"/>
              <a:t>56.57</a:t>
            </a:r>
            <a:r>
              <a:rPr lang="ja-JP" altLang="en-US" dirty="0" smtClean="0"/>
              <a:t>より</a:t>
            </a:r>
            <a:r>
              <a:rPr lang="ja-JP" altLang="en-US" dirty="0" smtClean="0"/>
              <a:t>、</a:t>
            </a:r>
            <a:endParaRPr lang="en-US" altLang="ja-JP" dirty="0" smtClean="0"/>
          </a:p>
          <a:p>
            <a:r>
              <a:rPr lang="ja-JP" altLang="en-US" dirty="0" smtClean="0"/>
              <a:t>推定値は（</a:t>
            </a:r>
            <a:r>
              <a:rPr lang="en-US" altLang="ja-JP" dirty="0" smtClean="0"/>
              <a:t>A</a:t>
            </a:r>
            <a:r>
              <a:rPr lang="ja-JP" altLang="en-US" dirty="0" smtClean="0"/>
              <a:t>）</a:t>
            </a:r>
            <a:r>
              <a:rPr lang="en-US" altLang="ja-JP" dirty="0" smtClean="0"/>
              <a:t>.78, </a:t>
            </a:r>
            <a:r>
              <a:rPr lang="ja-JP" altLang="en-US" dirty="0" smtClean="0"/>
              <a:t>（</a:t>
            </a:r>
            <a:r>
              <a:rPr lang="en-US" altLang="ja-JP" dirty="0" smtClean="0"/>
              <a:t>B</a:t>
            </a:r>
            <a:r>
              <a:rPr lang="ja-JP" altLang="en-US" dirty="0" smtClean="0"/>
              <a:t>）</a:t>
            </a:r>
            <a:r>
              <a:rPr lang="en-US" altLang="ja-JP" dirty="0" smtClean="0"/>
              <a:t>.96</a:t>
            </a:r>
            <a:r>
              <a:rPr lang="ja-JP" altLang="en-US" dirty="0" smtClean="0"/>
              <a:t>なので（</a:t>
            </a:r>
            <a:r>
              <a:rPr lang="en-US" altLang="ja-JP" dirty="0" smtClean="0"/>
              <a:t>B</a:t>
            </a:r>
            <a:r>
              <a:rPr lang="ja-JP" altLang="en-US" dirty="0" smtClean="0"/>
              <a:t>）の</a:t>
            </a:r>
            <a:r>
              <a:rPr lang="ja-JP" altLang="en-US" dirty="0"/>
              <a:t>方</a:t>
            </a:r>
            <a:r>
              <a:rPr lang="ja-JP" altLang="en-US" dirty="0" smtClean="0"/>
              <a:t>が影響力が大きいといえる。</a:t>
            </a:r>
            <a:endParaRPr lang="en-US" altLang="ja-JP" dirty="0" smtClean="0"/>
          </a:p>
        </p:txBody>
      </p:sp>
      <p:sp>
        <p:nvSpPr>
          <p:cNvPr id="99" name="正方形/長方形 98"/>
          <p:cNvSpPr/>
          <p:nvPr/>
        </p:nvSpPr>
        <p:spPr>
          <a:xfrm>
            <a:off x="239619" y="1454779"/>
            <a:ext cx="4916731" cy="369332"/>
          </a:xfrm>
          <a:prstGeom prst="rect">
            <a:avLst/>
          </a:prstGeom>
        </p:spPr>
        <p:txBody>
          <a:bodyPr wrap="none">
            <a:spAutoFit/>
          </a:bodyPr>
          <a:lstStyle/>
          <a:p>
            <a:r>
              <a:rPr lang="en-US" altLang="ja-JP" dirty="0"/>
              <a:t>A:</a:t>
            </a:r>
            <a:r>
              <a:rPr lang="ja-JP" altLang="en-US" dirty="0"/>
              <a:t>一般的な商品</a:t>
            </a:r>
            <a:r>
              <a:rPr lang="ja-JP" altLang="en-US" dirty="0" smtClean="0"/>
              <a:t>紹介とＢ：バナーがある商品紹介</a:t>
            </a:r>
            <a:endParaRPr lang="ja-JP" altLang="en-US" dirty="0"/>
          </a:p>
        </p:txBody>
      </p:sp>
      <p:cxnSp>
        <p:nvCxnSpPr>
          <p:cNvPr id="101" name="直線矢印コネクタ 100"/>
          <p:cNvCxnSpPr>
            <a:stCxn id="107" idx="3"/>
            <a:endCxn id="110" idx="1"/>
          </p:cNvCxnSpPr>
          <p:nvPr/>
        </p:nvCxnSpPr>
        <p:spPr>
          <a:xfrm>
            <a:off x="3366650" y="2327078"/>
            <a:ext cx="1094645" cy="26324"/>
          </a:xfrm>
          <a:prstGeom prst="straightConnector1">
            <a:avLst/>
          </a:prstGeom>
          <a:ln w="38100">
            <a:prstDash val="sysDot"/>
            <a:tailEnd type="triangle"/>
          </a:ln>
        </p:spPr>
        <p:style>
          <a:lnRef idx="1">
            <a:schemeClr val="accent1"/>
          </a:lnRef>
          <a:fillRef idx="0">
            <a:schemeClr val="accent1"/>
          </a:fillRef>
          <a:effectRef idx="0">
            <a:schemeClr val="accent1"/>
          </a:effectRef>
          <a:fontRef idx="minor">
            <a:schemeClr val="tx1"/>
          </a:fontRef>
        </p:style>
      </p:cxnSp>
      <p:cxnSp>
        <p:nvCxnSpPr>
          <p:cNvPr id="102" name="直線矢印コネクタ 101"/>
          <p:cNvCxnSpPr>
            <a:stCxn id="110" idx="6"/>
            <a:endCxn id="123" idx="1"/>
          </p:cNvCxnSpPr>
          <p:nvPr/>
        </p:nvCxnSpPr>
        <p:spPr>
          <a:xfrm>
            <a:off x="5395635" y="2634046"/>
            <a:ext cx="834334" cy="271045"/>
          </a:xfrm>
          <a:prstGeom prst="straightConnector1">
            <a:avLst/>
          </a:prstGeom>
          <a:ln w="76200">
            <a:tailEnd type="triangle"/>
          </a:ln>
        </p:spPr>
        <p:style>
          <a:lnRef idx="1">
            <a:schemeClr val="accent1"/>
          </a:lnRef>
          <a:fillRef idx="0">
            <a:schemeClr val="accent1"/>
          </a:fillRef>
          <a:effectRef idx="0">
            <a:schemeClr val="accent1"/>
          </a:effectRef>
          <a:fontRef idx="minor">
            <a:schemeClr val="tx1"/>
          </a:fontRef>
        </p:style>
      </p:cxnSp>
      <p:sp>
        <p:nvSpPr>
          <p:cNvPr id="126" name="テキスト ボックス 125"/>
          <p:cNvSpPr txBox="1"/>
          <p:nvPr/>
        </p:nvSpPr>
        <p:spPr>
          <a:xfrm>
            <a:off x="3553094" y="2108117"/>
            <a:ext cx="273662" cy="408372"/>
          </a:xfrm>
          <a:prstGeom prst="rect">
            <a:avLst/>
          </a:prstGeom>
          <a:noFill/>
        </p:spPr>
        <p:txBody>
          <a:bodyPr wrap="square" rtlCol="0">
            <a:spAutoFit/>
          </a:bodyPr>
          <a:lstStyle/>
          <a:p>
            <a:endParaRPr lang="ja-JP" altLang="en-US" sz="2500" dirty="0">
              <a:solidFill>
                <a:srgbClr val="EA506A"/>
              </a:solidFill>
            </a:endParaRPr>
          </a:p>
        </p:txBody>
      </p:sp>
      <p:sp>
        <p:nvSpPr>
          <p:cNvPr id="127" name="円/楕円 126"/>
          <p:cNvSpPr/>
          <p:nvPr/>
        </p:nvSpPr>
        <p:spPr>
          <a:xfrm>
            <a:off x="4300987" y="3738094"/>
            <a:ext cx="1094648" cy="793779"/>
          </a:xfrm>
          <a:prstGeom prst="ellipse">
            <a:avLst/>
          </a:prstGeom>
          <a:solidFill>
            <a:srgbClr val="EEC8CD"/>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200" dirty="0">
                <a:solidFill>
                  <a:srgbClr val="242852"/>
                </a:solidFill>
              </a:rPr>
              <a:t>記事への信頼</a:t>
            </a:r>
          </a:p>
        </p:txBody>
      </p:sp>
      <p:sp>
        <p:nvSpPr>
          <p:cNvPr id="123" name="円/楕円 122"/>
          <p:cNvSpPr/>
          <p:nvPr/>
        </p:nvSpPr>
        <p:spPr>
          <a:xfrm>
            <a:off x="6069662" y="2788845"/>
            <a:ext cx="1094647" cy="793779"/>
          </a:xfrm>
          <a:prstGeom prst="ellipse">
            <a:avLst/>
          </a:prstGeom>
          <a:solidFill>
            <a:srgbClr val="EEC8CD"/>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200" dirty="0">
                <a:solidFill>
                  <a:srgbClr val="242852"/>
                </a:solidFill>
              </a:rPr>
              <a:t>記事への態度</a:t>
            </a:r>
          </a:p>
        </p:txBody>
      </p:sp>
      <p:sp>
        <p:nvSpPr>
          <p:cNvPr id="124" name="円/楕円 123"/>
          <p:cNvSpPr/>
          <p:nvPr/>
        </p:nvSpPr>
        <p:spPr>
          <a:xfrm>
            <a:off x="8309024" y="3756603"/>
            <a:ext cx="973294" cy="793780"/>
          </a:xfrm>
          <a:prstGeom prst="ellipse">
            <a:avLst/>
          </a:prstGeom>
          <a:solidFill>
            <a:srgbClr val="EEC8CD"/>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200" dirty="0">
                <a:solidFill>
                  <a:srgbClr val="242852"/>
                </a:solidFill>
              </a:rPr>
              <a:t>購買意図</a:t>
            </a:r>
          </a:p>
        </p:txBody>
      </p:sp>
      <p:sp>
        <p:nvSpPr>
          <p:cNvPr id="125" name="円/楕円 124"/>
          <p:cNvSpPr/>
          <p:nvPr/>
        </p:nvSpPr>
        <p:spPr>
          <a:xfrm>
            <a:off x="8187671" y="2635695"/>
            <a:ext cx="1094647" cy="793779"/>
          </a:xfrm>
          <a:prstGeom prst="ellipse">
            <a:avLst/>
          </a:prstGeom>
          <a:solidFill>
            <a:srgbClr val="EEC8CD"/>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200" dirty="0">
                <a:solidFill>
                  <a:srgbClr val="242852"/>
                </a:solidFill>
              </a:rPr>
              <a:t>商品への態度</a:t>
            </a:r>
          </a:p>
        </p:txBody>
      </p:sp>
      <p:sp>
        <p:nvSpPr>
          <p:cNvPr id="122" name="テキスト ボックス 121"/>
          <p:cNvSpPr txBox="1"/>
          <p:nvPr/>
        </p:nvSpPr>
        <p:spPr>
          <a:xfrm>
            <a:off x="5598011" y="2455705"/>
            <a:ext cx="273662" cy="408372"/>
          </a:xfrm>
          <a:prstGeom prst="rect">
            <a:avLst/>
          </a:prstGeom>
          <a:noFill/>
        </p:spPr>
        <p:txBody>
          <a:bodyPr wrap="square" rtlCol="0">
            <a:spAutoFit/>
          </a:bodyPr>
          <a:lstStyle/>
          <a:p>
            <a:endParaRPr lang="ja-JP" altLang="en-US" sz="2500" dirty="0">
              <a:solidFill>
                <a:srgbClr val="EA506A"/>
              </a:solidFill>
            </a:endParaRPr>
          </a:p>
        </p:txBody>
      </p:sp>
      <p:cxnSp>
        <p:nvCxnSpPr>
          <p:cNvPr id="115" name="直線矢印コネクタ 114"/>
          <p:cNvCxnSpPr>
            <a:stCxn id="107" idx="3"/>
            <a:endCxn id="127" idx="0"/>
          </p:cNvCxnSpPr>
          <p:nvPr/>
        </p:nvCxnSpPr>
        <p:spPr>
          <a:xfrm>
            <a:off x="3366651" y="2327078"/>
            <a:ext cx="1481660" cy="1411016"/>
          </a:xfrm>
          <a:prstGeom prst="straightConnector1">
            <a:avLst/>
          </a:prstGeom>
          <a:ln w="38100">
            <a:prstDash val="sysDot"/>
            <a:tailEnd type="triangle"/>
          </a:ln>
        </p:spPr>
        <p:style>
          <a:lnRef idx="1">
            <a:schemeClr val="accent1"/>
          </a:lnRef>
          <a:fillRef idx="0">
            <a:schemeClr val="accent1"/>
          </a:fillRef>
          <a:effectRef idx="0">
            <a:schemeClr val="accent1"/>
          </a:effectRef>
          <a:fontRef idx="minor">
            <a:schemeClr val="tx1"/>
          </a:fontRef>
        </p:style>
      </p:cxnSp>
      <p:cxnSp>
        <p:nvCxnSpPr>
          <p:cNvPr id="116" name="直線矢印コネクタ 115"/>
          <p:cNvCxnSpPr>
            <a:stCxn id="111" idx="6"/>
            <a:endCxn id="127" idx="2"/>
          </p:cNvCxnSpPr>
          <p:nvPr/>
        </p:nvCxnSpPr>
        <p:spPr>
          <a:xfrm>
            <a:off x="3203937" y="4130785"/>
            <a:ext cx="1097050" cy="4199"/>
          </a:xfrm>
          <a:prstGeom prst="straightConnector1">
            <a:avLst/>
          </a:prstGeom>
          <a:ln w="38100">
            <a:prstDash val="sysDot"/>
            <a:tailEnd type="triangle"/>
          </a:ln>
        </p:spPr>
        <p:style>
          <a:lnRef idx="1">
            <a:schemeClr val="accent1"/>
          </a:lnRef>
          <a:fillRef idx="0">
            <a:schemeClr val="accent1"/>
          </a:fillRef>
          <a:effectRef idx="0">
            <a:schemeClr val="accent1"/>
          </a:effectRef>
          <a:fontRef idx="minor">
            <a:schemeClr val="tx1"/>
          </a:fontRef>
        </p:style>
      </p:cxnSp>
      <p:cxnSp>
        <p:nvCxnSpPr>
          <p:cNvPr id="117" name="直線矢印コネクタ 116"/>
          <p:cNvCxnSpPr>
            <a:stCxn id="127" idx="7"/>
            <a:endCxn id="123" idx="3"/>
          </p:cNvCxnSpPr>
          <p:nvPr/>
        </p:nvCxnSpPr>
        <p:spPr>
          <a:xfrm flipV="1">
            <a:off x="5235328" y="3466378"/>
            <a:ext cx="994641" cy="387962"/>
          </a:xfrm>
          <a:prstGeom prst="straightConnector1">
            <a:avLst/>
          </a:prstGeom>
          <a:ln w="38100">
            <a:prstDash val="sysDot"/>
            <a:tailEnd type="triangle"/>
          </a:ln>
        </p:spPr>
        <p:style>
          <a:lnRef idx="1">
            <a:schemeClr val="accent1"/>
          </a:lnRef>
          <a:fillRef idx="0">
            <a:schemeClr val="accent1"/>
          </a:fillRef>
          <a:effectRef idx="0">
            <a:schemeClr val="accent1"/>
          </a:effectRef>
          <a:fontRef idx="minor">
            <a:schemeClr val="tx1"/>
          </a:fontRef>
        </p:style>
      </p:cxnSp>
      <p:cxnSp>
        <p:nvCxnSpPr>
          <p:cNvPr id="118" name="直線矢印コネクタ 117"/>
          <p:cNvCxnSpPr>
            <a:stCxn id="123" idx="5"/>
            <a:endCxn id="124" idx="2"/>
          </p:cNvCxnSpPr>
          <p:nvPr/>
        </p:nvCxnSpPr>
        <p:spPr>
          <a:xfrm>
            <a:off x="7004002" y="3466378"/>
            <a:ext cx="1305022" cy="687115"/>
          </a:xfrm>
          <a:prstGeom prst="straightConnector1">
            <a:avLst/>
          </a:prstGeom>
          <a:ln w="38100">
            <a:prstDash val="sysDot"/>
            <a:tailEnd type="triangle"/>
          </a:ln>
        </p:spPr>
        <p:style>
          <a:lnRef idx="1">
            <a:schemeClr val="accent1"/>
          </a:lnRef>
          <a:fillRef idx="0">
            <a:schemeClr val="accent1"/>
          </a:fillRef>
          <a:effectRef idx="0">
            <a:schemeClr val="accent1"/>
          </a:effectRef>
          <a:fontRef idx="minor">
            <a:schemeClr val="tx1"/>
          </a:fontRef>
        </p:style>
      </p:cxnSp>
      <p:cxnSp>
        <p:nvCxnSpPr>
          <p:cNvPr id="113" name="直線矢印コネクタ 112"/>
          <p:cNvCxnSpPr>
            <a:stCxn id="123" idx="6"/>
            <a:endCxn id="125" idx="2"/>
          </p:cNvCxnSpPr>
          <p:nvPr/>
        </p:nvCxnSpPr>
        <p:spPr>
          <a:xfrm flipV="1">
            <a:off x="7164309" y="3032585"/>
            <a:ext cx="1023362" cy="153150"/>
          </a:xfrm>
          <a:prstGeom prst="straightConnector1">
            <a:avLst/>
          </a:prstGeom>
          <a:ln w="38100">
            <a:prstDash val="sysDot"/>
            <a:tailEnd type="triangle"/>
          </a:ln>
        </p:spPr>
        <p:style>
          <a:lnRef idx="1">
            <a:schemeClr val="accent1"/>
          </a:lnRef>
          <a:fillRef idx="0">
            <a:schemeClr val="accent1"/>
          </a:fillRef>
          <a:effectRef idx="0">
            <a:schemeClr val="accent1"/>
          </a:effectRef>
          <a:fontRef idx="minor">
            <a:schemeClr val="tx1"/>
          </a:fontRef>
        </p:style>
      </p:cxnSp>
      <p:sp>
        <p:nvSpPr>
          <p:cNvPr id="110" name="円/楕円 109"/>
          <p:cNvSpPr/>
          <p:nvPr/>
        </p:nvSpPr>
        <p:spPr>
          <a:xfrm>
            <a:off x="4300988" y="2237156"/>
            <a:ext cx="1094647" cy="793780"/>
          </a:xfrm>
          <a:prstGeom prst="ellipse">
            <a:avLst/>
          </a:prstGeom>
          <a:solidFill>
            <a:srgbClr val="EEC8CD"/>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100" dirty="0">
                <a:solidFill>
                  <a:srgbClr val="242852"/>
                </a:solidFill>
              </a:rPr>
              <a:t>記事への満足</a:t>
            </a:r>
          </a:p>
        </p:txBody>
      </p:sp>
      <p:sp>
        <p:nvSpPr>
          <p:cNvPr id="111" name="円/楕円 110"/>
          <p:cNvSpPr/>
          <p:nvPr/>
        </p:nvSpPr>
        <p:spPr>
          <a:xfrm>
            <a:off x="2109290" y="3733895"/>
            <a:ext cx="1094647" cy="793780"/>
          </a:xfrm>
          <a:prstGeom prst="ellipse">
            <a:avLst/>
          </a:prstGeom>
          <a:solidFill>
            <a:srgbClr val="EEC8CD"/>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000" dirty="0">
                <a:solidFill>
                  <a:srgbClr val="242852"/>
                </a:solidFill>
              </a:rPr>
              <a:t>企業</a:t>
            </a:r>
            <a:r>
              <a:rPr lang="ja-JP" altLang="en-US" sz="1000" dirty="0" smtClean="0">
                <a:solidFill>
                  <a:srgbClr val="242852"/>
                </a:solidFill>
              </a:rPr>
              <a:t>の</a:t>
            </a:r>
            <a:endParaRPr lang="en-US" altLang="ja-JP" sz="1000" dirty="0" smtClean="0">
              <a:solidFill>
                <a:srgbClr val="242852"/>
              </a:solidFill>
            </a:endParaRPr>
          </a:p>
          <a:p>
            <a:pPr algn="ctr"/>
            <a:r>
              <a:rPr lang="ja-JP" altLang="en-US" sz="1000" dirty="0" smtClean="0">
                <a:solidFill>
                  <a:srgbClr val="242852"/>
                </a:solidFill>
              </a:rPr>
              <a:t>専門性</a:t>
            </a:r>
            <a:endParaRPr lang="en-US" altLang="ja-JP" sz="1000" dirty="0">
              <a:solidFill>
                <a:srgbClr val="242852"/>
              </a:solidFill>
            </a:endParaRPr>
          </a:p>
          <a:p>
            <a:pPr algn="ctr"/>
            <a:r>
              <a:rPr lang="ja-JP" altLang="en-US" sz="1000" dirty="0" smtClean="0">
                <a:solidFill>
                  <a:srgbClr val="242852"/>
                </a:solidFill>
              </a:rPr>
              <a:t>確実性</a:t>
            </a:r>
            <a:endParaRPr lang="ja-JP" altLang="en-US" sz="1000" dirty="0">
              <a:solidFill>
                <a:srgbClr val="242852"/>
              </a:solidFill>
            </a:endParaRPr>
          </a:p>
        </p:txBody>
      </p:sp>
      <p:sp>
        <p:nvSpPr>
          <p:cNvPr id="107" name="角丸四角形 106"/>
          <p:cNvSpPr/>
          <p:nvPr/>
        </p:nvSpPr>
        <p:spPr>
          <a:xfrm>
            <a:off x="1946577" y="2072031"/>
            <a:ext cx="1420073" cy="510093"/>
          </a:xfrm>
          <a:prstGeom prst="roundRect">
            <a:avLst/>
          </a:prstGeom>
          <a:solidFill>
            <a:srgbClr val="FED78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000" dirty="0" smtClean="0">
                <a:solidFill>
                  <a:schemeClr val="tx2"/>
                </a:solidFill>
              </a:rPr>
              <a:t>自分も悩みが</a:t>
            </a:r>
            <a:endParaRPr lang="en-US" altLang="ja-JP" sz="1000" dirty="0" smtClean="0">
              <a:solidFill>
                <a:schemeClr val="tx2"/>
              </a:solidFill>
            </a:endParaRPr>
          </a:p>
          <a:p>
            <a:pPr algn="ctr"/>
            <a:r>
              <a:rPr lang="ja-JP" altLang="en-US" sz="1000" dirty="0" smtClean="0">
                <a:solidFill>
                  <a:schemeClr val="tx2"/>
                </a:solidFill>
              </a:rPr>
              <a:t>解決できると思う</a:t>
            </a:r>
            <a:endParaRPr lang="ja-JP" altLang="en-US" sz="1000" dirty="0">
              <a:solidFill>
                <a:schemeClr val="tx2"/>
              </a:solidFill>
            </a:endParaRPr>
          </a:p>
        </p:txBody>
      </p:sp>
      <p:sp>
        <p:nvSpPr>
          <p:cNvPr id="108" name="角丸四角形 107"/>
          <p:cNvSpPr/>
          <p:nvPr/>
        </p:nvSpPr>
        <p:spPr>
          <a:xfrm>
            <a:off x="1988202" y="2635247"/>
            <a:ext cx="1336821" cy="550488"/>
          </a:xfrm>
          <a:prstGeom prst="roundRect">
            <a:avLst/>
          </a:prstGeom>
          <a:solidFill>
            <a:srgbClr val="FED78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050" dirty="0" smtClean="0">
                <a:solidFill>
                  <a:schemeClr val="tx2"/>
                </a:solidFill>
              </a:rPr>
              <a:t>読むことは</a:t>
            </a:r>
            <a:endParaRPr kumimoji="1" lang="en-US" altLang="ja-JP" sz="1050" dirty="0" smtClean="0">
              <a:solidFill>
                <a:schemeClr val="tx2"/>
              </a:solidFill>
            </a:endParaRPr>
          </a:p>
          <a:p>
            <a:pPr algn="ctr"/>
            <a:r>
              <a:rPr kumimoji="1" lang="ja-JP" altLang="en-US" sz="1050" dirty="0" smtClean="0">
                <a:solidFill>
                  <a:schemeClr val="tx2"/>
                </a:solidFill>
              </a:rPr>
              <a:t>悩みを解決するのに重要だ</a:t>
            </a:r>
            <a:endParaRPr kumimoji="1" lang="ja-JP" altLang="en-US" sz="1050" dirty="0">
              <a:solidFill>
                <a:schemeClr val="tx2"/>
              </a:solidFill>
            </a:endParaRPr>
          </a:p>
        </p:txBody>
      </p:sp>
      <p:cxnSp>
        <p:nvCxnSpPr>
          <p:cNvPr id="104" name="直線矢印コネクタ 103"/>
          <p:cNvCxnSpPr>
            <a:stCxn id="108" idx="3"/>
            <a:endCxn id="110" idx="3"/>
          </p:cNvCxnSpPr>
          <p:nvPr/>
        </p:nvCxnSpPr>
        <p:spPr>
          <a:xfrm>
            <a:off x="3325023" y="2910491"/>
            <a:ext cx="1136272" cy="4199"/>
          </a:xfrm>
          <a:prstGeom prst="straightConnector1">
            <a:avLst/>
          </a:prstGeom>
          <a:ln w="38100">
            <a:prstDash val="sysDot"/>
            <a:tailEnd type="triangle"/>
          </a:ln>
        </p:spPr>
        <p:style>
          <a:lnRef idx="1">
            <a:schemeClr val="accent1"/>
          </a:lnRef>
          <a:fillRef idx="0">
            <a:schemeClr val="accent1"/>
          </a:fillRef>
          <a:effectRef idx="0">
            <a:schemeClr val="accent1"/>
          </a:effectRef>
          <a:fontRef idx="minor">
            <a:schemeClr val="tx1"/>
          </a:fontRef>
        </p:style>
      </p:cxnSp>
      <p:cxnSp>
        <p:nvCxnSpPr>
          <p:cNvPr id="105" name="直線矢印コネクタ 104"/>
          <p:cNvCxnSpPr>
            <a:stCxn id="108" idx="3"/>
            <a:endCxn id="127" idx="1"/>
          </p:cNvCxnSpPr>
          <p:nvPr/>
        </p:nvCxnSpPr>
        <p:spPr>
          <a:xfrm>
            <a:off x="3325023" y="2910491"/>
            <a:ext cx="1136270" cy="943849"/>
          </a:xfrm>
          <a:prstGeom prst="straightConnector1">
            <a:avLst/>
          </a:prstGeom>
          <a:ln w="38100">
            <a:prstDash val="sysDot"/>
            <a:tailEnd type="triangle"/>
          </a:ln>
        </p:spPr>
        <p:style>
          <a:lnRef idx="1">
            <a:schemeClr val="accent1"/>
          </a:lnRef>
          <a:fillRef idx="0">
            <a:schemeClr val="accent1"/>
          </a:fillRef>
          <a:effectRef idx="0">
            <a:schemeClr val="accent1"/>
          </a:effectRef>
          <a:fontRef idx="minor">
            <a:schemeClr val="tx1"/>
          </a:fontRef>
        </p:style>
      </p:cxnSp>
      <p:sp>
        <p:nvSpPr>
          <p:cNvPr id="131" name="正方形/長方形 130"/>
          <p:cNvSpPr/>
          <p:nvPr/>
        </p:nvSpPr>
        <p:spPr>
          <a:xfrm>
            <a:off x="3453648" y="2004190"/>
            <a:ext cx="710451" cy="369332"/>
          </a:xfrm>
          <a:prstGeom prst="rect">
            <a:avLst/>
          </a:prstGeom>
        </p:spPr>
        <p:txBody>
          <a:bodyPr wrap="none">
            <a:spAutoFit/>
          </a:bodyPr>
          <a:lstStyle/>
          <a:p>
            <a:r>
              <a:rPr lang="en-US" altLang="ja-JP" smtClean="0"/>
              <a:t>1.267</a:t>
            </a:r>
            <a:endParaRPr lang="ja-JP" altLang="en-US" dirty="0"/>
          </a:p>
        </p:txBody>
      </p:sp>
      <p:sp>
        <p:nvSpPr>
          <p:cNvPr id="132" name="正方形/長方形 131"/>
          <p:cNvSpPr/>
          <p:nvPr/>
        </p:nvSpPr>
        <p:spPr>
          <a:xfrm>
            <a:off x="3262707" y="2569612"/>
            <a:ext cx="476412" cy="369332"/>
          </a:xfrm>
          <a:prstGeom prst="rect">
            <a:avLst/>
          </a:prstGeom>
        </p:spPr>
        <p:txBody>
          <a:bodyPr wrap="none">
            <a:spAutoFit/>
          </a:bodyPr>
          <a:lstStyle/>
          <a:p>
            <a:r>
              <a:rPr lang="en-US" altLang="ja-JP" dirty="0" smtClean="0"/>
              <a:t>.2</a:t>
            </a:r>
            <a:r>
              <a:rPr lang="en-US" altLang="ja-JP" dirty="0"/>
              <a:t>2</a:t>
            </a:r>
            <a:endParaRPr lang="ja-JP" altLang="en-US" dirty="0"/>
          </a:p>
        </p:txBody>
      </p:sp>
      <p:sp>
        <p:nvSpPr>
          <p:cNvPr id="133" name="正方形/長方形 132"/>
          <p:cNvSpPr/>
          <p:nvPr/>
        </p:nvSpPr>
        <p:spPr>
          <a:xfrm>
            <a:off x="3295896" y="4082800"/>
            <a:ext cx="593432" cy="369332"/>
          </a:xfrm>
          <a:prstGeom prst="rect">
            <a:avLst/>
          </a:prstGeom>
        </p:spPr>
        <p:txBody>
          <a:bodyPr wrap="none">
            <a:spAutoFit/>
          </a:bodyPr>
          <a:lstStyle/>
          <a:p>
            <a:r>
              <a:rPr lang="en-US" altLang="ja-JP" dirty="0" smtClean="0"/>
              <a:t>.338</a:t>
            </a:r>
            <a:endParaRPr lang="ja-JP" altLang="en-US" dirty="0"/>
          </a:p>
        </p:txBody>
      </p:sp>
      <p:sp>
        <p:nvSpPr>
          <p:cNvPr id="134" name="正方形/長方形 133"/>
          <p:cNvSpPr/>
          <p:nvPr/>
        </p:nvSpPr>
        <p:spPr>
          <a:xfrm>
            <a:off x="3225364" y="3213292"/>
            <a:ext cx="663964" cy="369332"/>
          </a:xfrm>
          <a:prstGeom prst="rect">
            <a:avLst/>
          </a:prstGeom>
        </p:spPr>
        <p:txBody>
          <a:bodyPr wrap="none">
            <a:spAutoFit/>
          </a:bodyPr>
          <a:lstStyle/>
          <a:p>
            <a:r>
              <a:rPr lang="en-US" altLang="ja-JP" dirty="0" smtClean="0"/>
              <a:t>-.67</a:t>
            </a:r>
            <a:r>
              <a:rPr lang="en-US" altLang="ja-JP" dirty="0"/>
              <a:t>6</a:t>
            </a:r>
            <a:endParaRPr lang="ja-JP" altLang="en-US" dirty="0"/>
          </a:p>
        </p:txBody>
      </p:sp>
      <p:sp>
        <p:nvSpPr>
          <p:cNvPr id="135" name="正方形/長方形 134"/>
          <p:cNvSpPr/>
          <p:nvPr/>
        </p:nvSpPr>
        <p:spPr>
          <a:xfrm>
            <a:off x="5336343" y="3660929"/>
            <a:ext cx="780983" cy="369332"/>
          </a:xfrm>
          <a:prstGeom prst="rect">
            <a:avLst/>
          </a:prstGeom>
        </p:spPr>
        <p:txBody>
          <a:bodyPr wrap="none">
            <a:spAutoFit/>
          </a:bodyPr>
          <a:lstStyle/>
          <a:p>
            <a:r>
              <a:rPr lang="en-US" altLang="ja-JP" dirty="0" smtClean="0"/>
              <a:t>-1.13</a:t>
            </a:r>
            <a:r>
              <a:rPr lang="en-US" altLang="ja-JP" dirty="0"/>
              <a:t>8</a:t>
            </a:r>
            <a:endParaRPr lang="ja-JP" altLang="en-US" dirty="0"/>
          </a:p>
        </p:txBody>
      </p:sp>
      <p:sp>
        <p:nvSpPr>
          <p:cNvPr id="136" name="正方形/長方形 135"/>
          <p:cNvSpPr/>
          <p:nvPr/>
        </p:nvSpPr>
        <p:spPr>
          <a:xfrm>
            <a:off x="5410180" y="2373002"/>
            <a:ext cx="710451" cy="369332"/>
          </a:xfrm>
          <a:prstGeom prst="rect">
            <a:avLst/>
          </a:prstGeom>
        </p:spPr>
        <p:txBody>
          <a:bodyPr wrap="none">
            <a:spAutoFit/>
          </a:bodyPr>
          <a:lstStyle/>
          <a:p>
            <a:r>
              <a:rPr lang="en-US" altLang="ja-JP" dirty="0" smtClean="0"/>
              <a:t>2.29</a:t>
            </a:r>
            <a:r>
              <a:rPr lang="en-US" altLang="ja-JP" dirty="0"/>
              <a:t>6</a:t>
            </a:r>
            <a:endParaRPr lang="ja-JP" altLang="en-US" dirty="0"/>
          </a:p>
        </p:txBody>
      </p:sp>
      <p:sp>
        <p:nvSpPr>
          <p:cNvPr id="137" name="正方形/長方形 136"/>
          <p:cNvSpPr/>
          <p:nvPr/>
        </p:nvSpPr>
        <p:spPr>
          <a:xfrm>
            <a:off x="7164309" y="2788845"/>
            <a:ext cx="780983" cy="369332"/>
          </a:xfrm>
          <a:prstGeom prst="rect">
            <a:avLst/>
          </a:prstGeom>
        </p:spPr>
        <p:txBody>
          <a:bodyPr wrap="none">
            <a:spAutoFit/>
          </a:bodyPr>
          <a:lstStyle/>
          <a:p>
            <a:r>
              <a:rPr lang="en-US" altLang="ja-JP" dirty="0" smtClean="0"/>
              <a:t>-1.33</a:t>
            </a:r>
            <a:r>
              <a:rPr lang="en-US" altLang="ja-JP" dirty="0"/>
              <a:t>9</a:t>
            </a:r>
            <a:endParaRPr lang="ja-JP" altLang="en-US" dirty="0"/>
          </a:p>
        </p:txBody>
      </p:sp>
      <p:sp>
        <p:nvSpPr>
          <p:cNvPr id="138" name="正方形/長方形 137"/>
          <p:cNvSpPr/>
          <p:nvPr/>
        </p:nvSpPr>
        <p:spPr>
          <a:xfrm>
            <a:off x="7528041" y="3535033"/>
            <a:ext cx="780983" cy="369332"/>
          </a:xfrm>
          <a:prstGeom prst="rect">
            <a:avLst/>
          </a:prstGeom>
        </p:spPr>
        <p:txBody>
          <a:bodyPr wrap="none">
            <a:spAutoFit/>
          </a:bodyPr>
          <a:lstStyle/>
          <a:p>
            <a:r>
              <a:rPr lang="en-US" altLang="ja-JP" dirty="0" smtClean="0"/>
              <a:t>-1.142</a:t>
            </a:r>
            <a:endParaRPr lang="ja-JP" altLang="en-US" dirty="0"/>
          </a:p>
        </p:txBody>
      </p:sp>
      <p:sp>
        <p:nvSpPr>
          <p:cNvPr id="139" name="正方形/長方形 138"/>
          <p:cNvSpPr/>
          <p:nvPr/>
        </p:nvSpPr>
        <p:spPr>
          <a:xfrm>
            <a:off x="4492987" y="3174134"/>
            <a:ext cx="593432" cy="369332"/>
          </a:xfrm>
          <a:prstGeom prst="rect">
            <a:avLst/>
          </a:prstGeom>
        </p:spPr>
        <p:txBody>
          <a:bodyPr wrap="none">
            <a:spAutoFit/>
          </a:bodyPr>
          <a:lstStyle/>
          <a:p>
            <a:r>
              <a:rPr lang="en-US" altLang="ja-JP" dirty="0" smtClean="0"/>
              <a:t>.31</a:t>
            </a:r>
            <a:r>
              <a:rPr lang="en-US" altLang="ja-JP" dirty="0"/>
              <a:t>2</a:t>
            </a:r>
            <a:endParaRPr lang="ja-JP" altLang="en-US" dirty="0"/>
          </a:p>
        </p:txBody>
      </p:sp>
      <p:grpSp>
        <p:nvGrpSpPr>
          <p:cNvPr id="35" name="グループ化 34"/>
          <p:cNvGrpSpPr/>
          <p:nvPr/>
        </p:nvGrpSpPr>
        <p:grpSpPr>
          <a:xfrm>
            <a:off x="8047006" y="5855054"/>
            <a:ext cx="4324942" cy="323165"/>
            <a:chOff x="7694723" y="4937394"/>
            <a:chExt cx="4324942" cy="323165"/>
          </a:xfrm>
        </p:grpSpPr>
        <p:cxnSp>
          <p:nvCxnSpPr>
            <p:cNvPr id="36" name="直線矢印コネクタ 35"/>
            <p:cNvCxnSpPr/>
            <p:nvPr/>
          </p:nvCxnSpPr>
          <p:spPr>
            <a:xfrm>
              <a:off x="9497174" y="5122060"/>
              <a:ext cx="704565" cy="0"/>
            </a:xfrm>
            <a:prstGeom prst="straightConnector1">
              <a:avLst/>
            </a:prstGeom>
            <a:ln w="38100">
              <a:prstDash val="sysDot"/>
              <a:tailEnd type="triangle"/>
            </a:ln>
          </p:spPr>
          <p:style>
            <a:lnRef idx="1">
              <a:schemeClr val="accent1"/>
            </a:lnRef>
            <a:fillRef idx="0">
              <a:schemeClr val="accent1"/>
            </a:fillRef>
            <a:effectRef idx="0">
              <a:schemeClr val="accent1"/>
            </a:effectRef>
            <a:fontRef idx="minor">
              <a:schemeClr val="tx1"/>
            </a:fontRef>
          </p:style>
        </p:cxnSp>
        <p:grpSp>
          <p:nvGrpSpPr>
            <p:cNvPr id="37" name="グループ化 36"/>
            <p:cNvGrpSpPr/>
            <p:nvPr/>
          </p:nvGrpSpPr>
          <p:grpSpPr>
            <a:xfrm>
              <a:off x="7694723" y="4937394"/>
              <a:ext cx="4324942" cy="323165"/>
              <a:chOff x="7702291" y="5628572"/>
              <a:chExt cx="4324942" cy="323165"/>
            </a:xfrm>
          </p:grpSpPr>
          <p:cxnSp>
            <p:nvCxnSpPr>
              <p:cNvPr id="38" name="直線矢印コネクタ 37"/>
              <p:cNvCxnSpPr/>
              <p:nvPr/>
            </p:nvCxnSpPr>
            <p:spPr>
              <a:xfrm>
                <a:off x="7702291" y="5813238"/>
                <a:ext cx="723960" cy="2675"/>
              </a:xfrm>
              <a:prstGeom prst="straightConnector1">
                <a:avLst/>
              </a:prstGeom>
              <a:ln w="76200">
                <a:tailEnd type="triangle"/>
              </a:ln>
            </p:spPr>
            <p:style>
              <a:lnRef idx="1">
                <a:schemeClr val="accent1"/>
              </a:lnRef>
              <a:fillRef idx="0">
                <a:schemeClr val="accent1"/>
              </a:fillRef>
              <a:effectRef idx="0">
                <a:schemeClr val="accent1"/>
              </a:effectRef>
              <a:fontRef idx="minor">
                <a:schemeClr val="tx1"/>
              </a:fontRef>
            </p:style>
          </p:cxnSp>
          <p:sp>
            <p:nvSpPr>
              <p:cNvPr id="39" name="テキスト ボックス 38"/>
              <p:cNvSpPr txBox="1"/>
              <p:nvPr/>
            </p:nvSpPr>
            <p:spPr>
              <a:xfrm>
                <a:off x="8391720" y="5628572"/>
                <a:ext cx="3635513" cy="323165"/>
              </a:xfrm>
              <a:prstGeom prst="rect">
                <a:avLst/>
              </a:prstGeom>
              <a:noFill/>
            </p:spPr>
            <p:txBody>
              <a:bodyPr wrap="square" rtlCol="0">
                <a:spAutoFit/>
              </a:bodyPr>
              <a:lstStyle/>
              <a:p>
                <a:r>
                  <a:rPr kumimoji="1" lang="ja-JP" altLang="en-US" sz="1500" dirty="0" smtClean="0"/>
                  <a:t>差がある　　　　　　　　差がない</a:t>
                </a:r>
                <a:endParaRPr kumimoji="1" lang="ja-JP" altLang="en-US" sz="1500" dirty="0"/>
              </a:p>
            </p:txBody>
          </p:sp>
        </p:grpSp>
      </p:grpSp>
      <p:sp>
        <p:nvSpPr>
          <p:cNvPr id="40" name="テキスト ボックス 39"/>
          <p:cNvSpPr txBox="1"/>
          <p:nvPr/>
        </p:nvSpPr>
        <p:spPr>
          <a:xfrm>
            <a:off x="8047006" y="5494634"/>
            <a:ext cx="3181167" cy="338554"/>
          </a:xfrm>
          <a:prstGeom prst="rect">
            <a:avLst/>
          </a:prstGeom>
          <a:noFill/>
        </p:spPr>
        <p:txBody>
          <a:bodyPr wrap="square" rtlCol="0">
            <a:spAutoFit/>
          </a:bodyPr>
          <a:lstStyle/>
          <a:p>
            <a:r>
              <a:rPr kumimoji="1" lang="en-US" altLang="ja-JP" sz="1600" dirty="0" smtClean="0"/>
              <a:t>1.96</a:t>
            </a:r>
            <a:r>
              <a:rPr lang="ja-JP" altLang="en-US" sz="1600" dirty="0" smtClean="0"/>
              <a:t>以上＝</a:t>
            </a:r>
            <a:r>
              <a:rPr lang="en-US" altLang="ja-JP" sz="1600" dirty="0" smtClean="0"/>
              <a:t>5</a:t>
            </a:r>
            <a:r>
              <a:rPr lang="ja-JP" altLang="en-US" sz="1600" dirty="0" smtClean="0"/>
              <a:t>％水準で有意</a:t>
            </a:r>
            <a:endParaRPr kumimoji="1" lang="ja-JP" altLang="en-US" sz="1600" dirty="0"/>
          </a:p>
        </p:txBody>
      </p:sp>
      <p:sp>
        <p:nvSpPr>
          <p:cNvPr id="2" name="スライド番号プレースホルダー 1"/>
          <p:cNvSpPr>
            <a:spLocks noGrp="1"/>
          </p:cNvSpPr>
          <p:nvPr>
            <p:ph type="sldNum" sz="quarter" idx="12"/>
          </p:nvPr>
        </p:nvSpPr>
        <p:spPr/>
        <p:txBody>
          <a:bodyPr/>
          <a:lstStyle/>
          <a:p>
            <a:fld id="{F46A3120-87D5-48FE-95FF-B9D32DB3470B}" type="slidenum">
              <a:rPr kumimoji="1" lang="ja-JP" altLang="en-US" smtClean="0"/>
              <a:t>61</a:t>
            </a:fld>
            <a:endParaRPr kumimoji="1" lang="ja-JP" altLang="en-US"/>
          </a:p>
        </p:txBody>
      </p:sp>
    </p:spTree>
    <p:extLst>
      <p:ext uri="{BB962C8B-B14F-4D97-AF65-F5344CB8AC3E}">
        <p14:creationId xmlns:p14="http://schemas.microsoft.com/office/powerpoint/2010/main" val="2717861602"/>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正方形/長方形 2"/>
          <p:cNvSpPr/>
          <p:nvPr/>
        </p:nvSpPr>
        <p:spPr>
          <a:xfrm>
            <a:off x="286114" y="582097"/>
            <a:ext cx="3842719" cy="646331"/>
          </a:xfrm>
          <a:prstGeom prst="rect">
            <a:avLst/>
          </a:prstGeom>
        </p:spPr>
        <p:txBody>
          <a:bodyPr wrap="none">
            <a:spAutoFit/>
          </a:bodyPr>
          <a:lstStyle/>
          <a:p>
            <a:r>
              <a:rPr lang="ja-JP" altLang="en-US" sz="3600" dirty="0"/>
              <a:t>多</a:t>
            </a:r>
            <a:r>
              <a:rPr lang="ja-JP" altLang="en-US" sz="3600" dirty="0" smtClean="0"/>
              <a:t>母集団</a:t>
            </a:r>
            <a:r>
              <a:rPr lang="ja-JP" altLang="en-US" sz="3600" dirty="0"/>
              <a:t>同時分析</a:t>
            </a:r>
          </a:p>
        </p:txBody>
      </p:sp>
      <p:sp>
        <p:nvSpPr>
          <p:cNvPr id="37" name="角丸四角形 36"/>
          <p:cNvSpPr/>
          <p:nvPr/>
        </p:nvSpPr>
        <p:spPr>
          <a:xfrm>
            <a:off x="5901497" y="4530629"/>
            <a:ext cx="5137205" cy="104145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ja-JP" sz="1600" dirty="0" smtClean="0"/>
              <a:t>1.67</a:t>
            </a:r>
            <a:r>
              <a:rPr lang="en-US" altLang="ja-JP" sz="1600" dirty="0"/>
              <a:t>7</a:t>
            </a:r>
            <a:r>
              <a:rPr lang="ja-JP" altLang="en-US" sz="1600" dirty="0" smtClean="0"/>
              <a:t>＞</a:t>
            </a:r>
            <a:r>
              <a:rPr lang="en-US" altLang="ja-JP" sz="1600" dirty="0" smtClean="0"/>
              <a:t>1.64</a:t>
            </a:r>
            <a:r>
              <a:rPr lang="ja-JP" altLang="en-US" sz="1600" dirty="0" smtClean="0"/>
              <a:t>より「記事への信頼→記事への態度」に差がある。推定値</a:t>
            </a:r>
            <a:r>
              <a:rPr lang="ja-JP" altLang="en-US" sz="1600" dirty="0"/>
              <a:t>は</a:t>
            </a:r>
            <a:r>
              <a:rPr lang="ja-JP" altLang="en-US" sz="1600" dirty="0" smtClean="0"/>
              <a:t>（</a:t>
            </a:r>
            <a:r>
              <a:rPr lang="en-US" altLang="ja-JP" sz="1600" dirty="0" smtClean="0"/>
              <a:t>B</a:t>
            </a:r>
            <a:r>
              <a:rPr lang="ja-JP" altLang="en-US" sz="1600" dirty="0" smtClean="0"/>
              <a:t>）</a:t>
            </a:r>
            <a:r>
              <a:rPr lang="ja-JP" altLang="en-US" sz="1600" dirty="0"/>
              <a:t>*</a:t>
            </a:r>
            <a:r>
              <a:rPr lang="en-US" altLang="ja-JP" sz="1600" dirty="0" smtClean="0"/>
              <a:t>, </a:t>
            </a:r>
            <a:r>
              <a:rPr lang="ja-JP" altLang="en-US" sz="1600" dirty="0" smtClean="0"/>
              <a:t>（</a:t>
            </a:r>
            <a:r>
              <a:rPr lang="en-US" altLang="ja-JP" sz="1600" dirty="0" smtClean="0"/>
              <a:t>C</a:t>
            </a:r>
            <a:r>
              <a:rPr lang="ja-JP" altLang="en-US" sz="1600" dirty="0" smtClean="0"/>
              <a:t>）</a:t>
            </a:r>
            <a:r>
              <a:rPr lang="en-US" altLang="ja-JP" sz="1600" dirty="0" smtClean="0"/>
              <a:t>.36</a:t>
            </a:r>
            <a:r>
              <a:rPr lang="ja-JP" altLang="en-US" sz="1600" dirty="0" smtClean="0"/>
              <a:t>なの</a:t>
            </a:r>
            <a:r>
              <a:rPr lang="ja-JP" altLang="en-US" sz="1600" dirty="0"/>
              <a:t>で</a:t>
            </a:r>
            <a:r>
              <a:rPr lang="ja-JP" altLang="en-US" sz="1600" dirty="0" smtClean="0"/>
              <a:t>（</a:t>
            </a:r>
            <a:r>
              <a:rPr lang="en-US" altLang="ja-JP" sz="1600" dirty="0" smtClean="0"/>
              <a:t>C</a:t>
            </a:r>
            <a:r>
              <a:rPr lang="ja-JP" altLang="en-US" sz="1600" dirty="0" smtClean="0"/>
              <a:t>）</a:t>
            </a:r>
            <a:r>
              <a:rPr lang="ja-JP" altLang="en-US" sz="1600" dirty="0"/>
              <a:t>の方が影響力が大きいといえる</a:t>
            </a:r>
            <a:r>
              <a:rPr lang="ja-JP" altLang="en-US" sz="1600" dirty="0" smtClean="0"/>
              <a:t>。</a:t>
            </a:r>
            <a:endParaRPr lang="en-US" altLang="ja-JP" sz="1600" dirty="0" smtClean="0"/>
          </a:p>
          <a:p>
            <a:r>
              <a:rPr lang="ja-JP" altLang="en-US" sz="1200" dirty="0" smtClean="0"/>
              <a:t>*</a:t>
            </a:r>
            <a:r>
              <a:rPr lang="en-US" altLang="ja-JP" sz="1200" dirty="0" smtClean="0"/>
              <a:t>B</a:t>
            </a:r>
            <a:r>
              <a:rPr lang="ja-JP" altLang="en-US" sz="1200" dirty="0"/>
              <a:t>は「記事への信頼→記事への態度</a:t>
            </a:r>
            <a:r>
              <a:rPr lang="ja-JP" altLang="en-US" sz="1200" dirty="0" smtClean="0"/>
              <a:t>」のパスが非有意であった</a:t>
            </a:r>
            <a:endParaRPr lang="en-US" altLang="ja-JP" sz="1200" dirty="0"/>
          </a:p>
        </p:txBody>
      </p:sp>
      <p:sp>
        <p:nvSpPr>
          <p:cNvPr id="38" name="角丸四角形 37"/>
          <p:cNvSpPr/>
          <p:nvPr/>
        </p:nvSpPr>
        <p:spPr>
          <a:xfrm>
            <a:off x="97127" y="5644094"/>
            <a:ext cx="5570503" cy="103755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ja-JP" sz="1600" dirty="0" smtClean="0"/>
              <a:t>l-1.857l </a:t>
            </a:r>
            <a:r>
              <a:rPr lang="ja-JP" altLang="en-US" sz="1600" dirty="0" smtClean="0"/>
              <a:t>＞</a:t>
            </a:r>
            <a:r>
              <a:rPr lang="en-US" altLang="ja-JP" sz="1600" dirty="0" smtClean="0"/>
              <a:t>1.64</a:t>
            </a:r>
            <a:r>
              <a:rPr lang="ja-JP" altLang="en-US" sz="1600" dirty="0" smtClean="0"/>
              <a:t>より</a:t>
            </a:r>
            <a:r>
              <a:rPr lang="ja-JP" altLang="en-US" sz="1600" dirty="0"/>
              <a:t>「</a:t>
            </a:r>
            <a:r>
              <a:rPr lang="ja-JP" altLang="en-US" sz="1600" dirty="0" smtClean="0"/>
              <a:t>記事への満足→記事への態度」に差がある。推定値</a:t>
            </a:r>
            <a:r>
              <a:rPr lang="ja-JP" altLang="en-US" sz="1600" dirty="0"/>
              <a:t>は</a:t>
            </a:r>
            <a:r>
              <a:rPr lang="ja-JP" altLang="en-US" sz="1600" dirty="0" smtClean="0"/>
              <a:t>（</a:t>
            </a:r>
            <a:r>
              <a:rPr lang="en-US" altLang="ja-JP" sz="1600" dirty="0" smtClean="0"/>
              <a:t>B</a:t>
            </a:r>
            <a:r>
              <a:rPr lang="ja-JP" altLang="en-US" sz="1600" dirty="0" smtClean="0"/>
              <a:t>）</a:t>
            </a:r>
            <a:r>
              <a:rPr lang="en-US" altLang="ja-JP" sz="1600" dirty="0" smtClean="0"/>
              <a:t>.96, </a:t>
            </a:r>
            <a:r>
              <a:rPr lang="ja-JP" altLang="en-US" sz="1600" dirty="0" smtClean="0"/>
              <a:t>（</a:t>
            </a:r>
            <a:r>
              <a:rPr lang="en-US" altLang="ja-JP" sz="1600" dirty="0" smtClean="0"/>
              <a:t>C</a:t>
            </a:r>
            <a:r>
              <a:rPr lang="ja-JP" altLang="en-US" sz="1600" dirty="0" smtClean="0"/>
              <a:t>）</a:t>
            </a:r>
            <a:r>
              <a:rPr lang="en-US" altLang="ja-JP" sz="1600" dirty="0" smtClean="0"/>
              <a:t>.7</a:t>
            </a:r>
            <a:r>
              <a:rPr lang="en-US" altLang="ja-JP" sz="1600" dirty="0"/>
              <a:t>0</a:t>
            </a:r>
            <a:r>
              <a:rPr lang="ja-JP" altLang="en-US" sz="1600" dirty="0" smtClean="0"/>
              <a:t>なの</a:t>
            </a:r>
            <a:r>
              <a:rPr lang="ja-JP" altLang="en-US" sz="1600" dirty="0"/>
              <a:t>で</a:t>
            </a:r>
            <a:r>
              <a:rPr lang="ja-JP" altLang="en-US" sz="1600" dirty="0" smtClean="0"/>
              <a:t>（</a:t>
            </a:r>
            <a:r>
              <a:rPr lang="en-US" altLang="ja-JP" sz="1600" dirty="0" smtClean="0"/>
              <a:t>B</a:t>
            </a:r>
            <a:r>
              <a:rPr lang="ja-JP" altLang="en-US" sz="1600" dirty="0" smtClean="0"/>
              <a:t>）</a:t>
            </a:r>
            <a:r>
              <a:rPr lang="ja-JP" altLang="en-US" sz="1600" dirty="0"/>
              <a:t>の方が影響力が大きいといえる</a:t>
            </a:r>
            <a:r>
              <a:rPr lang="ja-JP" altLang="en-US" sz="1600" dirty="0" smtClean="0"/>
              <a:t>。</a:t>
            </a:r>
            <a:endParaRPr lang="en-US" altLang="ja-JP" sz="1600" dirty="0"/>
          </a:p>
        </p:txBody>
      </p:sp>
      <p:sp>
        <p:nvSpPr>
          <p:cNvPr id="39" name="角丸四角形 38"/>
          <p:cNvSpPr/>
          <p:nvPr/>
        </p:nvSpPr>
        <p:spPr>
          <a:xfrm>
            <a:off x="97128" y="4551396"/>
            <a:ext cx="5570503" cy="1018029"/>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ja-JP" sz="1600" dirty="0" smtClean="0"/>
              <a:t>l-1.72l </a:t>
            </a:r>
            <a:r>
              <a:rPr lang="ja-JP" altLang="en-US" sz="1600" dirty="0" smtClean="0"/>
              <a:t>＞</a:t>
            </a:r>
            <a:r>
              <a:rPr lang="en-US" altLang="ja-JP" sz="1600" dirty="0" smtClean="0"/>
              <a:t>1.64</a:t>
            </a:r>
            <a:r>
              <a:rPr lang="ja-JP" altLang="en-US" sz="1600" dirty="0" smtClean="0"/>
              <a:t>より「</a:t>
            </a:r>
            <a:r>
              <a:rPr lang="ja-JP" altLang="en-US" sz="1600" dirty="0"/>
              <a:t>記事への共感</a:t>
            </a:r>
            <a:r>
              <a:rPr lang="ja-JP" altLang="en-US" sz="1600" dirty="0" smtClean="0"/>
              <a:t>→記事への信頼」に差が</a:t>
            </a:r>
            <a:r>
              <a:rPr lang="ja-JP" altLang="en-US" sz="1600" dirty="0"/>
              <a:t>ある。推定値は</a:t>
            </a:r>
            <a:r>
              <a:rPr lang="ja-JP" altLang="en-US" sz="1600" dirty="0" smtClean="0"/>
              <a:t>（</a:t>
            </a:r>
            <a:r>
              <a:rPr lang="en-US" altLang="ja-JP" sz="1600" dirty="0" smtClean="0"/>
              <a:t>B</a:t>
            </a:r>
            <a:r>
              <a:rPr lang="ja-JP" altLang="en-US" sz="1600" dirty="0" smtClean="0"/>
              <a:t>）</a:t>
            </a:r>
            <a:r>
              <a:rPr lang="en-US" altLang="ja-JP" sz="1600" dirty="0" smtClean="0"/>
              <a:t>.37, </a:t>
            </a:r>
            <a:r>
              <a:rPr lang="ja-JP" altLang="en-US" sz="1600" dirty="0" smtClean="0"/>
              <a:t>（</a:t>
            </a:r>
            <a:r>
              <a:rPr lang="en-US" altLang="ja-JP" sz="1600" dirty="0" smtClean="0"/>
              <a:t>C</a:t>
            </a:r>
            <a:r>
              <a:rPr lang="ja-JP" altLang="en-US" sz="1600" dirty="0" smtClean="0"/>
              <a:t>）</a:t>
            </a:r>
            <a:r>
              <a:rPr lang="en-US" altLang="ja-JP" sz="1600" dirty="0" smtClean="0"/>
              <a:t>.21</a:t>
            </a:r>
            <a:r>
              <a:rPr lang="ja-JP" altLang="en-US" sz="1600" dirty="0" smtClean="0"/>
              <a:t>なの</a:t>
            </a:r>
            <a:r>
              <a:rPr lang="ja-JP" altLang="en-US" sz="1600" dirty="0"/>
              <a:t>で</a:t>
            </a:r>
            <a:r>
              <a:rPr lang="ja-JP" altLang="en-US" sz="1600" dirty="0" smtClean="0"/>
              <a:t>（</a:t>
            </a:r>
            <a:r>
              <a:rPr lang="en-US" altLang="ja-JP" sz="1600" dirty="0" smtClean="0"/>
              <a:t>B</a:t>
            </a:r>
            <a:r>
              <a:rPr lang="ja-JP" altLang="en-US" sz="1600" dirty="0" smtClean="0"/>
              <a:t>）</a:t>
            </a:r>
            <a:r>
              <a:rPr lang="ja-JP" altLang="en-US" sz="1600" dirty="0"/>
              <a:t>の方が影響力が大きいといえる</a:t>
            </a:r>
            <a:r>
              <a:rPr lang="ja-JP" altLang="en-US" sz="1600" dirty="0" smtClean="0"/>
              <a:t>。</a:t>
            </a:r>
            <a:endParaRPr lang="en-US" altLang="ja-JP" sz="1600" dirty="0"/>
          </a:p>
        </p:txBody>
      </p:sp>
      <p:sp>
        <p:nvSpPr>
          <p:cNvPr id="99" name="正方形/長方形 98"/>
          <p:cNvSpPr/>
          <p:nvPr/>
        </p:nvSpPr>
        <p:spPr>
          <a:xfrm>
            <a:off x="286114" y="1483824"/>
            <a:ext cx="5585559" cy="646331"/>
          </a:xfrm>
          <a:prstGeom prst="rect">
            <a:avLst/>
          </a:prstGeom>
        </p:spPr>
        <p:txBody>
          <a:bodyPr wrap="square">
            <a:spAutoFit/>
          </a:bodyPr>
          <a:lstStyle/>
          <a:p>
            <a:r>
              <a:rPr lang="ja-JP" altLang="en-US" dirty="0" smtClean="0"/>
              <a:t>Ｂ：バナーがある商品紹介とＣ：</a:t>
            </a:r>
            <a:r>
              <a:rPr lang="ja-JP" altLang="en-US" dirty="0">
                <a:solidFill>
                  <a:schemeClr val="tx2"/>
                </a:solidFill>
              </a:rPr>
              <a:t>他社商品並列商品紹介</a:t>
            </a:r>
            <a:endParaRPr lang="ja-JP" altLang="en-US" dirty="0"/>
          </a:p>
          <a:p>
            <a:endParaRPr lang="ja-JP" altLang="en-US" dirty="0"/>
          </a:p>
        </p:txBody>
      </p:sp>
      <p:cxnSp>
        <p:nvCxnSpPr>
          <p:cNvPr id="73" name="直線矢印コネクタ 72"/>
          <p:cNvCxnSpPr>
            <a:stCxn id="81" idx="6"/>
            <a:endCxn id="94" idx="1"/>
          </p:cNvCxnSpPr>
          <p:nvPr/>
        </p:nvCxnSpPr>
        <p:spPr>
          <a:xfrm>
            <a:off x="5395635" y="2634046"/>
            <a:ext cx="834334" cy="271045"/>
          </a:xfrm>
          <a:prstGeom prst="straightConnector1">
            <a:avLst/>
          </a:prstGeom>
          <a:ln w="76200">
            <a:tailEnd type="triangle"/>
          </a:ln>
        </p:spPr>
        <p:style>
          <a:lnRef idx="1">
            <a:schemeClr val="accent1"/>
          </a:lnRef>
          <a:fillRef idx="0">
            <a:schemeClr val="accent1"/>
          </a:fillRef>
          <a:effectRef idx="0">
            <a:schemeClr val="accent1"/>
          </a:effectRef>
          <a:fontRef idx="minor">
            <a:schemeClr val="tx1"/>
          </a:fontRef>
        </p:style>
      </p:cxnSp>
      <p:sp>
        <p:nvSpPr>
          <p:cNvPr id="97" name="テキスト ボックス 96"/>
          <p:cNvSpPr txBox="1"/>
          <p:nvPr/>
        </p:nvSpPr>
        <p:spPr>
          <a:xfrm>
            <a:off x="3553094" y="2108117"/>
            <a:ext cx="273662" cy="408372"/>
          </a:xfrm>
          <a:prstGeom prst="rect">
            <a:avLst/>
          </a:prstGeom>
          <a:noFill/>
        </p:spPr>
        <p:txBody>
          <a:bodyPr wrap="square" rtlCol="0">
            <a:spAutoFit/>
          </a:bodyPr>
          <a:lstStyle/>
          <a:p>
            <a:endParaRPr lang="ja-JP" altLang="en-US" sz="2500" dirty="0">
              <a:solidFill>
                <a:srgbClr val="EA506A"/>
              </a:solidFill>
            </a:endParaRPr>
          </a:p>
        </p:txBody>
      </p:sp>
      <p:sp>
        <p:nvSpPr>
          <p:cNvPr id="98" name="円/楕円 97"/>
          <p:cNvSpPr/>
          <p:nvPr/>
        </p:nvSpPr>
        <p:spPr>
          <a:xfrm>
            <a:off x="4300987" y="3738094"/>
            <a:ext cx="1094648" cy="793779"/>
          </a:xfrm>
          <a:prstGeom prst="ellipse">
            <a:avLst/>
          </a:prstGeom>
          <a:solidFill>
            <a:srgbClr val="EEC8CD"/>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200" dirty="0">
                <a:solidFill>
                  <a:srgbClr val="242852"/>
                </a:solidFill>
              </a:rPr>
              <a:t>記事への信頼</a:t>
            </a:r>
          </a:p>
        </p:txBody>
      </p:sp>
      <p:sp>
        <p:nvSpPr>
          <p:cNvPr id="94" name="円/楕円 93"/>
          <p:cNvSpPr/>
          <p:nvPr/>
        </p:nvSpPr>
        <p:spPr>
          <a:xfrm>
            <a:off x="6069662" y="2788845"/>
            <a:ext cx="1094647" cy="793779"/>
          </a:xfrm>
          <a:prstGeom prst="ellipse">
            <a:avLst/>
          </a:prstGeom>
          <a:solidFill>
            <a:srgbClr val="EEC8CD"/>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200" dirty="0">
                <a:solidFill>
                  <a:srgbClr val="242852"/>
                </a:solidFill>
              </a:rPr>
              <a:t>記事への態度</a:t>
            </a:r>
          </a:p>
        </p:txBody>
      </p:sp>
      <p:sp>
        <p:nvSpPr>
          <p:cNvPr id="95" name="円/楕円 94"/>
          <p:cNvSpPr/>
          <p:nvPr/>
        </p:nvSpPr>
        <p:spPr>
          <a:xfrm>
            <a:off x="8309024" y="3756603"/>
            <a:ext cx="973294" cy="793780"/>
          </a:xfrm>
          <a:prstGeom prst="ellipse">
            <a:avLst/>
          </a:prstGeom>
          <a:solidFill>
            <a:srgbClr val="EEC8CD"/>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200" dirty="0">
                <a:solidFill>
                  <a:srgbClr val="242852"/>
                </a:solidFill>
              </a:rPr>
              <a:t>購買意図</a:t>
            </a:r>
          </a:p>
        </p:txBody>
      </p:sp>
      <p:sp>
        <p:nvSpPr>
          <p:cNvPr id="96" name="円/楕円 95"/>
          <p:cNvSpPr/>
          <p:nvPr/>
        </p:nvSpPr>
        <p:spPr>
          <a:xfrm>
            <a:off x="8187671" y="2635695"/>
            <a:ext cx="1094647" cy="793779"/>
          </a:xfrm>
          <a:prstGeom prst="ellipse">
            <a:avLst/>
          </a:prstGeom>
          <a:solidFill>
            <a:srgbClr val="EEC8CD"/>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200" dirty="0">
                <a:solidFill>
                  <a:srgbClr val="242852"/>
                </a:solidFill>
              </a:rPr>
              <a:t>商品への態度</a:t>
            </a:r>
          </a:p>
        </p:txBody>
      </p:sp>
      <p:sp>
        <p:nvSpPr>
          <p:cNvPr id="93" name="テキスト ボックス 92"/>
          <p:cNvSpPr txBox="1"/>
          <p:nvPr/>
        </p:nvSpPr>
        <p:spPr>
          <a:xfrm>
            <a:off x="5598011" y="2455705"/>
            <a:ext cx="273662" cy="408372"/>
          </a:xfrm>
          <a:prstGeom prst="rect">
            <a:avLst/>
          </a:prstGeom>
          <a:noFill/>
        </p:spPr>
        <p:txBody>
          <a:bodyPr wrap="square" rtlCol="0">
            <a:spAutoFit/>
          </a:bodyPr>
          <a:lstStyle/>
          <a:p>
            <a:endParaRPr lang="ja-JP" altLang="en-US" sz="2500" dirty="0">
              <a:solidFill>
                <a:srgbClr val="EA506A"/>
              </a:solidFill>
            </a:endParaRPr>
          </a:p>
        </p:txBody>
      </p:sp>
      <p:cxnSp>
        <p:nvCxnSpPr>
          <p:cNvPr id="86" name="直線矢印コネクタ 85"/>
          <p:cNvCxnSpPr>
            <a:stCxn id="78" idx="3"/>
            <a:endCxn id="98" idx="0"/>
          </p:cNvCxnSpPr>
          <p:nvPr/>
        </p:nvCxnSpPr>
        <p:spPr>
          <a:xfrm>
            <a:off x="3366651" y="2327078"/>
            <a:ext cx="1481660" cy="1411016"/>
          </a:xfrm>
          <a:prstGeom prst="straightConnector1">
            <a:avLst/>
          </a:prstGeom>
          <a:ln w="76200">
            <a:prstDash val="solid"/>
            <a:tailEnd type="triangle"/>
          </a:ln>
        </p:spPr>
        <p:style>
          <a:lnRef idx="1">
            <a:schemeClr val="accent1"/>
          </a:lnRef>
          <a:fillRef idx="0">
            <a:schemeClr val="accent1"/>
          </a:fillRef>
          <a:effectRef idx="0">
            <a:schemeClr val="accent1"/>
          </a:effectRef>
          <a:fontRef idx="minor">
            <a:schemeClr val="tx1"/>
          </a:fontRef>
        </p:style>
      </p:cxnSp>
      <p:cxnSp>
        <p:nvCxnSpPr>
          <p:cNvPr id="87" name="直線矢印コネクタ 86"/>
          <p:cNvCxnSpPr>
            <a:stCxn id="82" idx="6"/>
            <a:endCxn id="98" idx="2"/>
          </p:cNvCxnSpPr>
          <p:nvPr/>
        </p:nvCxnSpPr>
        <p:spPr>
          <a:xfrm>
            <a:off x="3203937" y="4130785"/>
            <a:ext cx="1097050" cy="4199"/>
          </a:xfrm>
          <a:prstGeom prst="straightConnector1">
            <a:avLst/>
          </a:prstGeom>
          <a:ln w="38100">
            <a:prstDash val="sysDot"/>
            <a:tailEnd type="triangle"/>
          </a:ln>
        </p:spPr>
        <p:style>
          <a:lnRef idx="1">
            <a:schemeClr val="accent1"/>
          </a:lnRef>
          <a:fillRef idx="0">
            <a:schemeClr val="accent1"/>
          </a:fillRef>
          <a:effectRef idx="0">
            <a:schemeClr val="accent1"/>
          </a:effectRef>
          <a:fontRef idx="minor">
            <a:schemeClr val="tx1"/>
          </a:fontRef>
        </p:style>
      </p:cxnSp>
      <p:cxnSp>
        <p:nvCxnSpPr>
          <p:cNvPr id="88" name="直線矢印コネクタ 87"/>
          <p:cNvCxnSpPr>
            <a:stCxn id="98" idx="7"/>
            <a:endCxn id="94" idx="3"/>
          </p:cNvCxnSpPr>
          <p:nvPr/>
        </p:nvCxnSpPr>
        <p:spPr>
          <a:xfrm flipV="1">
            <a:off x="5235328" y="3466378"/>
            <a:ext cx="994641" cy="387962"/>
          </a:xfrm>
          <a:prstGeom prst="straightConnector1">
            <a:avLst/>
          </a:prstGeom>
          <a:ln w="76200">
            <a:tailEnd type="triangle"/>
          </a:ln>
        </p:spPr>
        <p:style>
          <a:lnRef idx="1">
            <a:schemeClr val="accent1"/>
          </a:lnRef>
          <a:fillRef idx="0">
            <a:schemeClr val="accent1"/>
          </a:fillRef>
          <a:effectRef idx="0">
            <a:schemeClr val="accent1"/>
          </a:effectRef>
          <a:fontRef idx="minor">
            <a:schemeClr val="tx1"/>
          </a:fontRef>
        </p:style>
      </p:cxnSp>
      <p:sp>
        <p:nvSpPr>
          <p:cNvPr id="81" name="円/楕円 80"/>
          <p:cNvSpPr/>
          <p:nvPr/>
        </p:nvSpPr>
        <p:spPr>
          <a:xfrm>
            <a:off x="4300988" y="2237156"/>
            <a:ext cx="1094647" cy="793780"/>
          </a:xfrm>
          <a:prstGeom prst="ellipse">
            <a:avLst/>
          </a:prstGeom>
          <a:solidFill>
            <a:srgbClr val="EEC8CD"/>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100" dirty="0">
                <a:solidFill>
                  <a:srgbClr val="242852"/>
                </a:solidFill>
              </a:rPr>
              <a:t>記事への満足</a:t>
            </a:r>
          </a:p>
        </p:txBody>
      </p:sp>
      <p:sp>
        <p:nvSpPr>
          <p:cNvPr id="82" name="円/楕円 81"/>
          <p:cNvSpPr/>
          <p:nvPr/>
        </p:nvSpPr>
        <p:spPr>
          <a:xfrm>
            <a:off x="2109290" y="3733895"/>
            <a:ext cx="1094647" cy="793780"/>
          </a:xfrm>
          <a:prstGeom prst="ellipse">
            <a:avLst/>
          </a:prstGeom>
          <a:solidFill>
            <a:srgbClr val="EEC8CD"/>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000" dirty="0">
                <a:solidFill>
                  <a:srgbClr val="242852"/>
                </a:solidFill>
              </a:rPr>
              <a:t>企業</a:t>
            </a:r>
            <a:r>
              <a:rPr lang="ja-JP" altLang="en-US" sz="1000" dirty="0" smtClean="0">
                <a:solidFill>
                  <a:srgbClr val="242852"/>
                </a:solidFill>
              </a:rPr>
              <a:t>の</a:t>
            </a:r>
            <a:endParaRPr lang="en-US" altLang="ja-JP" sz="1000" dirty="0" smtClean="0">
              <a:solidFill>
                <a:srgbClr val="242852"/>
              </a:solidFill>
            </a:endParaRPr>
          </a:p>
          <a:p>
            <a:pPr algn="ctr"/>
            <a:r>
              <a:rPr lang="ja-JP" altLang="en-US" sz="1000" dirty="0" smtClean="0">
                <a:solidFill>
                  <a:srgbClr val="242852"/>
                </a:solidFill>
              </a:rPr>
              <a:t>専門性</a:t>
            </a:r>
            <a:endParaRPr lang="en-US" altLang="ja-JP" sz="1000" dirty="0">
              <a:solidFill>
                <a:srgbClr val="242852"/>
              </a:solidFill>
            </a:endParaRPr>
          </a:p>
          <a:p>
            <a:pPr algn="ctr"/>
            <a:r>
              <a:rPr lang="ja-JP" altLang="en-US" sz="1000" dirty="0" smtClean="0">
                <a:solidFill>
                  <a:srgbClr val="242852"/>
                </a:solidFill>
              </a:rPr>
              <a:t>確実性</a:t>
            </a:r>
            <a:endParaRPr lang="ja-JP" altLang="en-US" sz="1000" dirty="0">
              <a:solidFill>
                <a:srgbClr val="242852"/>
              </a:solidFill>
            </a:endParaRPr>
          </a:p>
        </p:txBody>
      </p:sp>
      <p:sp>
        <p:nvSpPr>
          <p:cNvPr id="78" name="角丸四角形 77"/>
          <p:cNvSpPr/>
          <p:nvPr/>
        </p:nvSpPr>
        <p:spPr>
          <a:xfrm>
            <a:off x="1946577" y="2072031"/>
            <a:ext cx="1420073" cy="510093"/>
          </a:xfrm>
          <a:prstGeom prst="roundRect">
            <a:avLst/>
          </a:prstGeom>
          <a:solidFill>
            <a:srgbClr val="FED78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000" dirty="0" smtClean="0">
                <a:solidFill>
                  <a:schemeClr val="tx2"/>
                </a:solidFill>
              </a:rPr>
              <a:t>自分も悩みが</a:t>
            </a:r>
            <a:endParaRPr lang="en-US" altLang="ja-JP" sz="1000" dirty="0" smtClean="0">
              <a:solidFill>
                <a:schemeClr val="tx2"/>
              </a:solidFill>
            </a:endParaRPr>
          </a:p>
          <a:p>
            <a:pPr algn="ctr"/>
            <a:r>
              <a:rPr lang="ja-JP" altLang="en-US" sz="1000" dirty="0" smtClean="0">
                <a:solidFill>
                  <a:schemeClr val="tx2"/>
                </a:solidFill>
              </a:rPr>
              <a:t>解決できると思う</a:t>
            </a:r>
            <a:endParaRPr lang="ja-JP" altLang="en-US" sz="1000" dirty="0">
              <a:solidFill>
                <a:schemeClr val="tx2"/>
              </a:solidFill>
            </a:endParaRPr>
          </a:p>
        </p:txBody>
      </p:sp>
      <p:sp>
        <p:nvSpPr>
          <p:cNvPr id="79" name="角丸四角形 78"/>
          <p:cNvSpPr/>
          <p:nvPr/>
        </p:nvSpPr>
        <p:spPr>
          <a:xfrm>
            <a:off x="1988202" y="2635247"/>
            <a:ext cx="1336821" cy="550488"/>
          </a:xfrm>
          <a:prstGeom prst="roundRect">
            <a:avLst/>
          </a:prstGeom>
          <a:solidFill>
            <a:srgbClr val="FED78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050" dirty="0" smtClean="0">
                <a:solidFill>
                  <a:schemeClr val="tx2"/>
                </a:solidFill>
              </a:rPr>
              <a:t>読むことは</a:t>
            </a:r>
            <a:endParaRPr kumimoji="1" lang="en-US" altLang="ja-JP" sz="1050" dirty="0" smtClean="0">
              <a:solidFill>
                <a:schemeClr val="tx2"/>
              </a:solidFill>
            </a:endParaRPr>
          </a:p>
          <a:p>
            <a:pPr algn="ctr"/>
            <a:r>
              <a:rPr kumimoji="1" lang="ja-JP" altLang="en-US" sz="1050" dirty="0" smtClean="0">
                <a:solidFill>
                  <a:schemeClr val="tx2"/>
                </a:solidFill>
              </a:rPr>
              <a:t>悩みを解決するのに重要だ</a:t>
            </a:r>
            <a:endParaRPr kumimoji="1" lang="ja-JP" altLang="en-US" sz="1050" dirty="0">
              <a:solidFill>
                <a:schemeClr val="tx2"/>
              </a:solidFill>
            </a:endParaRPr>
          </a:p>
        </p:txBody>
      </p:sp>
      <p:cxnSp>
        <p:nvCxnSpPr>
          <p:cNvPr id="76" name="直線矢印コネクタ 75"/>
          <p:cNvCxnSpPr>
            <a:stCxn id="79" idx="3"/>
            <a:endCxn id="98" idx="1"/>
          </p:cNvCxnSpPr>
          <p:nvPr/>
        </p:nvCxnSpPr>
        <p:spPr>
          <a:xfrm>
            <a:off x="3325023" y="2910491"/>
            <a:ext cx="1136270" cy="943849"/>
          </a:xfrm>
          <a:prstGeom prst="straightConnector1">
            <a:avLst/>
          </a:prstGeom>
          <a:ln w="38100">
            <a:prstDash val="sysDot"/>
            <a:tailEnd type="triangle"/>
          </a:ln>
        </p:spPr>
        <p:style>
          <a:lnRef idx="1">
            <a:schemeClr val="accent1"/>
          </a:lnRef>
          <a:fillRef idx="0">
            <a:schemeClr val="accent1"/>
          </a:fillRef>
          <a:effectRef idx="0">
            <a:schemeClr val="accent1"/>
          </a:effectRef>
          <a:fontRef idx="minor">
            <a:schemeClr val="tx1"/>
          </a:fontRef>
        </p:style>
      </p:cxnSp>
      <p:sp>
        <p:nvSpPr>
          <p:cNvPr id="109" name="正方形/長方形 108"/>
          <p:cNvSpPr/>
          <p:nvPr/>
        </p:nvSpPr>
        <p:spPr>
          <a:xfrm>
            <a:off x="3505180" y="1982656"/>
            <a:ext cx="593432" cy="369332"/>
          </a:xfrm>
          <a:prstGeom prst="rect">
            <a:avLst/>
          </a:prstGeom>
        </p:spPr>
        <p:txBody>
          <a:bodyPr wrap="none">
            <a:spAutoFit/>
          </a:bodyPr>
          <a:lstStyle/>
          <a:p>
            <a:r>
              <a:rPr lang="en-US" altLang="ja-JP" dirty="0" smtClean="0"/>
              <a:t>.448</a:t>
            </a:r>
            <a:endParaRPr lang="ja-JP" altLang="en-US" dirty="0"/>
          </a:p>
        </p:txBody>
      </p:sp>
      <p:sp>
        <p:nvSpPr>
          <p:cNvPr id="110" name="正方形/長方形 109"/>
          <p:cNvSpPr/>
          <p:nvPr/>
        </p:nvSpPr>
        <p:spPr>
          <a:xfrm>
            <a:off x="3279404" y="2654994"/>
            <a:ext cx="593432" cy="369332"/>
          </a:xfrm>
          <a:prstGeom prst="rect">
            <a:avLst/>
          </a:prstGeom>
        </p:spPr>
        <p:txBody>
          <a:bodyPr wrap="none">
            <a:spAutoFit/>
          </a:bodyPr>
          <a:lstStyle/>
          <a:p>
            <a:r>
              <a:rPr lang="en-US" altLang="ja-JP" dirty="0" smtClean="0"/>
              <a:t>.58</a:t>
            </a:r>
            <a:r>
              <a:rPr lang="en-US" altLang="ja-JP" dirty="0"/>
              <a:t>1</a:t>
            </a:r>
            <a:endParaRPr lang="ja-JP" altLang="en-US" dirty="0"/>
          </a:p>
        </p:txBody>
      </p:sp>
      <p:sp>
        <p:nvSpPr>
          <p:cNvPr id="111" name="正方形/長方形 110"/>
          <p:cNvSpPr/>
          <p:nvPr/>
        </p:nvSpPr>
        <p:spPr>
          <a:xfrm>
            <a:off x="3090288" y="4101588"/>
            <a:ext cx="476412" cy="369332"/>
          </a:xfrm>
          <a:prstGeom prst="rect">
            <a:avLst/>
          </a:prstGeom>
        </p:spPr>
        <p:txBody>
          <a:bodyPr wrap="none">
            <a:spAutoFit/>
          </a:bodyPr>
          <a:lstStyle/>
          <a:p>
            <a:r>
              <a:rPr lang="en-US" altLang="ja-JP" dirty="0" smtClean="0"/>
              <a:t>.3</a:t>
            </a:r>
            <a:r>
              <a:rPr lang="en-US" altLang="ja-JP" dirty="0"/>
              <a:t>5</a:t>
            </a:r>
            <a:endParaRPr lang="ja-JP" altLang="en-US" dirty="0"/>
          </a:p>
        </p:txBody>
      </p:sp>
      <p:sp>
        <p:nvSpPr>
          <p:cNvPr id="112" name="正方形/長方形 111"/>
          <p:cNvSpPr/>
          <p:nvPr/>
        </p:nvSpPr>
        <p:spPr>
          <a:xfrm>
            <a:off x="3203587" y="3175596"/>
            <a:ext cx="593432" cy="369332"/>
          </a:xfrm>
          <a:prstGeom prst="rect">
            <a:avLst/>
          </a:prstGeom>
        </p:spPr>
        <p:txBody>
          <a:bodyPr wrap="none">
            <a:spAutoFit/>
          </a:bodyPr>
          <a:lstStyle/>
          <a:p>
            <a:r>
              <a:rPr lang="en-US" altLang="ja-JP" dirty="0" smtClean="0"/>
              <a:t>.956</a:t>
            </a:r>
            <a:endParaRPr lang="ja-JP" altLang="en-US" dirty="0"/>
          </a:p>
        </p:txBody>
      </p:sp>
      <p:sp>
        <p:nvSpPr>
          <p:cNvPr id="113" name="正方形/長方形 112"/>
          <p:cNvSpPr/>
          <p:nvPr/>
        </p:nvSpPr>
        <p:spPr>
          <a:xfrm>
            <a:off x="5512214" y="3683392"/>
            <a:ext cx="710451" cy="369332"/>
          </a:xfrm>
          <a:prstGeom prst="rect">
            <a:avLst/>
          </a:prstGeom>
        </p:spPr>
        <p:txBody>
          <a:bodyPr wrap="none">
            <a:spAutoFit/>
          </a:bodyPr>
          <a:lstStyle/>
          <a:p>
            <a:r>
              <a:rPr lang="en-US" altLang="ja-JP" dirty="0" smtClean="0"/>
              <a:t>1.67</a:t>
            </a:r>
            <a:r>
              <a:rPr lang="en-US" altLang="ja-JP" dirty="0"/>
              <a:t>7</a:t>
            </a:r>
            <a:endParaRPr lang="ja-JP" altLang="en-US" dirty="0"/>
          </a:p>
        </p:txBody>
      </p:sp>
      <p:sp>
        <p:nvSpPr>
          <p:cNvPr id="114" name="正方形/長方形 113"/>
          <p:cNvSpPr/>
          <p:nvPr/>
        </p:nvSpPr>
        <p:spPr>
          <a:xfrm>
            <a:off x="5415056" y="2385551"/>
            <a:ext cx="780983" cy="369332"/>
          </a:xfrm>
          <a:prstGeom prst="rect">
            <a:avLst/>
          </a:prstGeom>
        </p:spPr>
        <p:txBody>
          <a:bodyPr wrap="none">
            <a:spAutoFit/>
          </a:bodyPr>
          <a:lstStyle/>
          <a:p>
            <a:r>
              <a:rPr lang="en-US" altLang="ja-JP" dirty="0" smtClean="0"/>
              <a:t>-1.85</a:t>
            </a:r>
            <a:r>
              <a:rPr lang="en-US" altLang="ja-JP" dirty="0"/>
              <a:t>7</a:t>
            </a:r>
            <a:endParaRPr lang="ja-JP" altLang="en-US" dirty="0"/>
          </a:p>
        </p:txBody>
      </p:sp>
      <p:sp>
        <p:nvSpPr>
          <p:cNvPr id="115" name="正方形/長方形 114"/>
          <p:cNvSpPr/>
          <p:nvPr/>
        </p:nvSpPr>
        <p:spPr>
          <a:xfrm>
            <a:off x="7174755" y="2745677"/>
            <a:ext cx="710451" cy="369332"/>
          </a:xfrm>
          <a:prstGeom prst="rect">
            <a:avLst/>
          </a:prstGeom>
        </p:spPr>
        <p:txBody>
          <a:bodyPr wrap="none">
            <a:spAutoFit/>
          </a:bodyPr>
          <a:lstStyle/>
          <a:p>
            <a:r>
              <a:rPr lang="en-US" altLang="ja-JP" dirty="0" smtClean="0"/>
              <a:t>1.32</a:t>
            </a:r>
            <a:r>
              <a:rPr lang="en-US" altLang="ja-JP" dirty="0"/>
              <a:t>1</a:t>
            </a:r>
            <a:endParaRPr lang="ja-JP" altLang="en-US" dirty="0"/>
          </a:p>
        </p:txBody>
      </p:sp>
      <p:sp>
        <p:nvSpPr>
          <p:cNvPr id="116" name="正方形/長方形 115"/>
          <p:cNvSpPr/>
          <p:nvPr/>
        </p:nvSpPr>
        <p:spPr>
          <a:xfrm>
            <a:off x="7174755" y="3794321"/>
            <a:ext cx="710451" cy="369332"/>
          </a:xfrm>
          <a:prstGeom prst="rect">
            <a:avLst/>
          </a:prstGeom>
        </p:spPr>
        <p:txBody>
          <a:bodyPr wrap="none">
            <a:spAutoFit/>
          </a:bodyPr>
          <a:lstStyle/>
          <a:p>
            <a:r>
              <a:rPr lang="en-US" altLang="ja-JP" dirty="0" smtClean="0"/>
              <a:t>1.45</a:t>
            </a:r>
            <a:r>
              <a:rPr lang="en-US" altLang="ja-JP" dirty="0"/>
              <a:t>5</a:t>
            </a:r>
            <a:endParaRPr lang="ja-JP" altLang="en-US" dirty="0"/>
          </a:p>
        </p:txBody>
      </p:sp>
      <p:sp>
        <p:nvSpPr>
          <p:cNvPr id="117" name="正方形/長方形 116"/>
          <p:cNvSpPr/>
          <p:nvPr/>
        </p:nvSpPr>
        <p:spPr>
          <a:xfrm>
            <a:off x="4399688" y="3149967"/>
            <a:ext cx="663964" cy="369332"/>
          </a:xfrm>
          <a:prstGeom prst="rect">
            <a:avLst/>
          </a:prstGeom>
        </p:spPr>
        <p:txBody>
          <a:bodyPr wrap="none">
            <a:spAutoFit/>
          </a:bodyPr>
          <a:lstStyle/>
          <a:p>
            <a:r>
              <a:rPr lang="en-US" altLang="ja-JP" dirty="0" smtClean="0"/>
              <a:t>-1.7</a:t>
            </a:r>
            <a:r>
              <a:rPr lang="en-US" altLang="ja-JP" dirty="0"/>
              <a:t>2</a:t>
            </a:r>
            <a:endParaRPr lang="ja-JP" altLang="en-US" dirty="0"/>
          </a:p>
        </p:txBody>
      </p:sp>
      <p:cxnSp>
        <p:nvCxnSpPr>
          <p:cNvPr id="118" name="直線矢印コネクタ 117"/>
          <p:cNvCxnSpPr/>
          <p:nvPr/>
        </p:nvCxnSpPr>
        <p:spPr>
          <a:xfrm>
            <a:off x="3359213" y="2366943"/>
            <a:ext cx="1094645" cy="26324"/>
          </a:xfrm>
          <a:prstGeom prst="straightConnector1">
            <a:avLst/>
          </a:prstGeom>
          <a:ln w="38100">
            <a:prstDash val="sysDot"/>
            <a:tailEnd type="triangle"/>
          </a:ln>
        </p:spPr>
        <p:style>
          <a:lnRef idx="1">
            <a:schemeClr val="accent1"/>
          </a:lnRef>
          <a:fillRef idx="0">
            <a:schemeClr val="accent1"/>
          </a:fillRef>
          <a:effectRef idx="0">
            <a:schemeClr val="accent1"/>
          </a:effectRef>
          <a:fontRef idx="minor">
            <a:schemeClr val="tx1"/>
          </a:fontRef>
        </p:style>
      </p:cxnSp>
      <p:cxnSp>
        <p:nvCxnSpPr>
          <p:cNvPr id="119" name="直線矢印コネクタ 118"/>
          <p:cNvCxnSpPr/>
          <p:nvPr/>
        </p:nvCxnSpPr>
        <p:spPr>
          <a:xfrm>
            <a:off x="6996565" y="3506243"/>
            <a:ext cx="1305022" cy="687115"/>
          </a:xfrm>
          <a:prstGeom prst="straightConnector1">
            <a:avLst/>
          </a:prstGeom>
          <a:ln w="38100">
            <a:prstDash val="sysDot"/>
            <a:tailEnd type="triangle"/>
          </a:ln>
        </p:spPr>
        <p:style>
          <a:lnRef idx="1">
            <a:schemeClr val="accent1"/>
          </a:lnRef>
          <a:fillRef idx="0">
            <a:schemeClr val="accent1"/>
          </a:fillRef>
          <a:effectRef idx="0">
            <a:schemeClr val="accent1"/>
          </a:effectRef>
          <a:fontRef idx="minor">
            <a:schemeClr val="tx1"/>
          </a:fontRef>
        </p:style>
      </p:cxnSp>
      <p:cxnSp>
        <p:nvCxnSpPr>
          <p:cNvPr id="120" name="直線矢印コネクタ 119"/>
          <p:cNvCxnSpPr/>
          <p:nvPr/>
        </p:nvCxnSpPr>
        <p:spPr>
          <a:xfrm flipV="1">
            <a:off x="7156872" y="3072450"/>
            <a:ext cx="1023362" cy="153150"/>
          </a:xfrm>
          <a:prstGeom prst="straightConnector1">
            <a:avLst/>
          </a:prstGeom>
          <a:ln w="38100">
            <a:prstDash val="sysDot"/>
            <a:tailEnd type="triangle"/>
          </a:ln>
        </p:spPr>
        <p:style>
          <a:lnRef idx="1">
            <a:schemeClr val="accent1"/>
          </a:lnRef>
          <a:fillRef idx="0">
            <a:schemeClr val="accent1"/>
          </a:fillRef>
          <a:effectRef idx="0">
            <a:schemeClr val="accent1"/>
          </a:effectRef>
          <a:fontRef idx="minor">
            <a:schemeClr val="tx1"/>
          </a:fontRef>
        </p:style>
      </p:cxnSp>
      <p:cxnSp>
        <p:nvCxnSpPr>
          <p:cNvPr id="121" name="直線矢印コネクタ 120"/>
          <p:cNvCxnSpPr/>
          <p:nvPr/>
        </p:nvCxnSpPr>
        <p:spPr>
          <a:xfrm>
            <a:off x="3317586" y="2950356"/>
            <a:ext cx="1136272" cy="4199"/>
          </a:xfrm>
          <a:prstGeom prst="straightConnector1">
            <a:avLst/>
          </a:prstGeom>
          <a:ln w="38100">
            <a:prstDash val="sysDot"/>
            <a:tailEnd type="triangle"/>
          </a:ln>
        </p:spPr>
        <p:style>
          <a:lnRef idx="1">
            <a:schemeClr val="accent1"/>
          </a:lnRef>
          <a:fillRef idx="0">
            <a:schemeClr val="accent1"/>
          </a:fillRef>
          <a:effectRef idx="0">
            <a:schemeClr val="accent1"/>
          </a:effectRef>
          <a:fontRef idx="minor">
            <a:schemeClr val="tx1"/>
          </a:fontRef>
        </p:style>
      </p:cxnSp>
      <p:grpSp>
        <p:nvGrpSpPr>
          <p:cNvPr id="36" name="グループ化 35"/>
          <p:cNvGrpSpPr/>
          <p:nvPr/>
        </p:nvGrpSpPr>
        <p:grpSpPr>
          <a:xfrm>
            <a:off x="8047559" y="5951976"/>
            <a:ext cx="4324942" cy="323165"/>
            <a:chOff x="7694723" y="4937394"/>
            <a:chExt cx="4324942" cy="323165"/>
          </a:xfrm>
        </p:grpSpPr>
        <p:cxnSp>
          <p:nvCxnSpPr>
            <p:cNvPr id="40" name="直線矢印コネクタ 39"/>
            <p:cNvCxnSpPr/>
            <p:nvPr/>
          </p:nvCxnSpPr>
          <p:spPr>
            <a:xfrm>
              <a:off x="9497174" y="5122060"/>
              <a:ext cx="704565" cy="0"/>
            </a:xfrm>
            <a:prstGeom prst="straightConnector1">
              <a:avLst/>
            </a:prstGeom>
            <a:ln w="38100">
              <a:prstDash val="sysDot"/>
              <a:tailEnd type="triangle"/>
            </a:ln>
          </p:spPr>
          <p:style>
            <a:lnRef idx="1">
              <a:schemeClr val="accent1"/>
            </a:lnRef>
            <a:fillRef idx="0">
              <a:schemeClr val="accent1"/>
            </a:fillRef>
            <a:effectRef idx="0">
              <a:schemeClr val="accent1"/>
            </a:effectRef>
            <a:fontRef idx="minor">
              <a:schemeClr val="tx1"/>
            </a:fontRef>
          </p:style>
        </p:cxnSp>
        <p:grpSp>
          <p:nvGrpSpPr>
            <p:cNvPr id="41" name="グループ化 40"/>
            <p:cNvGrpSpPr/>
            <p:nvPr/>
          </p:nvGrpSpPr>
          <p:grpSpPr>
            <a:xfrm>
              <a:off x="7694723" y="4937394"/>
              <a:ext cx="4324942" cy="323165"/>
              <a:chOff x="7702291" y="5628572"/>
              <a:chExt cx="4324942" cy="323165"/>
            </a:xfrm>
          </p:grpSpPr>
          <p:cxnSp>
            <p:nvCxnSpPr>
              <p:cNvPr id="42" name="直線矢印コネクタ 41"/>
              <p:cNvCxnSpPr/>
              <p:nvPr/>
            </p:nvCxnSpPr>
            <p:spPr>
              <a:xfrm>
                <a:off x="7702291" y="5813238"/>
                <a:ext cx="723960" cy="2675"/>
              </a:xfrm>
              <a:prstGeom prst="straightConnector1">
                <a:avLst/>
              </a:prstGeom>
              <a:ln w="76200">
                <a:tailEnd type="triangle"/>
              </a:ln>
            </p:spPr>
            <p:style>
              <a:lnRef idx="1">
                <a:schemeClr val="accent1"/>
              </a:lnRef>
              <a:fillRef idx="0">
                <a:schemeClr val="accent1"/>
              </a:fillRef>
              <a:effectRef idx="0">
                <a:schemeClr val="accent1"/>
              </a:effectRef>
              <a:fontRef idx="minor">
                <a:schemeClr val="tx1"/>
              </a:fontRef>
            </p:style>
          </p:cxnSp>
          <p:sp>
            <p:nvSpPr>
              <p:cNvPr id="43" name="テキスト ボックス 42"/>
              <p:cNvSpPr txBox="1"/>
              <p:nvPr/>
            </p:nvSpPr>
            <p:spPr>
              <a:xfrm>
                <a:off x="8391720" y="5628572"/>
                <a:ext cx="3635513" cy="323165"/>
              </a:xfrm>
              <a:prstGeom prst="rect">
                <a:avLst/>
              </a:prstGeom>
              <a:noFill/>
            </p:spPr>
            <p:txBody>
              <a:bodyPr wrap="square" rtlCol="0">
                <a:spAutoFit/>
              </a:bodyPr>
              <a:lstStyle/>
              <a:p>
                <a:r>
                  <a:rPr kumimoji="1" lang="ja-JP" altLang="en-US" sz="1500" dirty="0" smtClean="0"/>
                  <a:t>差がある　　　　　　　　差がない</a:t>
                </a:r>
                <a:endParaRPr kumimoji="1" lang="ja-JP" altLang="en-US" sz="1500" dirty="0"/>
              </a:p>
            </p:txBody>
          </p:sp>
        </p:grpSp>
      </p:grpSp>
      <p:sp>
        <p:nvSpPr>
          <p:cNvPr id="44" name="テキスト ボックス 43"/>
          <p:cNvSpPr txBox="1"/>
          <p:nvPr/>
        </p:nvSpPr>
        <p:spPr>
          <a:xfrm>
            <a:off x="8047559" y="5644094"/>
            <a:ext cx="3181167" cy="338554"/>
          </a:xfrm>
          <a:prstGeom prst="rect">
            <a:avLst/>
          </a:prstGeom>
          <a:noFill/>
        </p:spPr>
        <p:txBody>
          <a:bodyPr wrap="square" rtlCol="0">
            <a:spAutoFit/>
          </a:bodyPr>
          <a:lstStyle/>
          <a:p>
            <a:r>
              <a:rPr kumimoji="1" lang="en-US" altLang="ja-JP" sz="1600" dirty="0" smtClean="0"/>
              <a:t>1.64</a:t>
            </a:r>
            <a:r>
              <a:rPr lang="ja-JP" altLang="en-US" sz="1600" dirty="0" smtClean="0"/>
              <a:t>以上＝</a:t>
            </a:r>
            <a:r>
              <a:rPr lang="en-US" altLang="ja-JP" sz="1600" dirty="0" smtClean="0"/>
              <a:t>1</a:t>
            </a:r>
            <a:r>
              <a:rPr lang="en-US" altLang="ja-JP" sz="1600" dirty="0"/>
              <a:t>0</a:t>
            </a:r>
            <a:r>
              <a:rPr lang="ja-JP" altLang="en-US" sz="1600" dirty="0" smtClean="0"/>
              <a:t>％水準で有意</a:t>
            </a:r>
            <a:endParaRPr kumimoji="1" lang="ja-JP" altLang="en-US" sz="1600" dirty="0"/>
          </a:p>
        </p:txBody>
      </p:sp>
      <p:sp>
        <p:nvSpPr>
          <p:cNvPr id="2" name="スライド番号プレースホルダー 1"/>
          <p:cNvSpPr>
            <a:spLocks noGrp="1"/>
          </p:cNvSpPr>
          <p:nvPr>
            <p:ph type="sldNum" sz="quarter" idx="12"/>
          </p:nvPr>
        </p:nvSpPr>
        <p:spPr/>
        <p:txBody>
          <a:bodyPr/>
          <a:lstStyle/>
          <a:p>
            <a:fld id="{F46A3120-87D5-48FE-95FF-B9D32DB3470B}" type="slidenum">
              <a:rPr kumimoji="1" lang="ja-JP" altLang="en-US" smtClean="0"/>
              <a:t>62</a:t>
            </a:fld>
            <a:endParaRPr kumimoji="1" lang="ja-JP" altLang="en-US"/>
          </a:p>
        </p:txBody>
      </p:sp>
    </p:spTree>
    <p:extLst>
      <p:ext uri="{BB962C8B-B14F-4D97-AF65-F5344CB8AC3E}">
        <p14:creationId xmlns:p14="http://schemas.microsoft.com/office/powerpoint/2010/main" val="942379052"/>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検証結果　まとめ</a:t>
            </a:r>
            <a:endParaRPr kumimoji="1" lang="ja-JP" altLang="en-US" dirty="0"/>
          </a:p>
        </p:txBody>
      </p:sp>
      <p:sp>
        <p:nvSpPr>
          <p:cNvPr id="4" name="スライド番号プレースホルダー 3"/>
          <p:cNvSpPr>
            <a:spLocks noGrp="1"/>
          </p:cNvSpPr>
          <p:nvPr>
            <p:ph type="sldNum" sz="quarter" idx="12"/>
          </p:nvPr>
        </p:nvSpPr>
        <p:spPr/>
        <p:txBody>
          <a:bodyPr/>
          <a:lstStyle/>
          <a:p>
            <a:fld id="{F46A3120-87D5-48FE-95FF-B9D32DB3470B}" type="slidenum">
              <a:rPr kumimoji="1" lang="ja-JP" altLang="en-US" smtClean="0"/>
              <a:t>63</a:t>
            </a:fld>
            <a:endParaRPr kumimoji="1" lang="ja-JP" altLang="en-US"/>
          </a:p>
        </p:txBody>
      </p:sp>
      <p:graphicFrame>
        <p:nvGraphicFramePr>
          <p:cNvPr id="10" name="コンテンツ プレースホルダー 9"/>
          <p:cNvGraphicFramePr>
            <a:graphicFrameLocks noGrp="1"/>
          </p:cNvGraphicFramePr>
          <p:nvPr>
            <p:ph idx="1"/>
            <p:extLst>
              <p:ext uri="{D42A27DB-BD31-4B8C-83A1-F6EECF244321}">
                <p14:modId xmlns:p14="http://schemas.microsoft.com/office/powerpoint/2010/main" val="1227699922"/>
              </p:ext>
            </p:extLst>
          </p:nvPr>
        </p:nvGraphicFramePr>
        <p:xfrm>
          <a:off x="1097280" y="2211775"/>
          <a:ext cx="10058400" cy="3069307"/>
        </p:xfrm>
        <a:graphic>
          <a:graphicData uri="http://schemas.openxmlformats.org/drawingml/2006/table">
            <a:tbl>
              <a:tblPr firstRow="1" bandRow="1">
                <a:tableStyleId>{5C22544A-7EE6-4342-B048-85BDC9FD1C3A}</a:tableStyleId>
              </a:tblPr>
              <a:tblGrid>
                <a:gridCol w="2011680"/>
                <a:gridCol w="2011680"/>
                <a:gridCol w="2011680"/>
                <a:gridCol w="2011680"/>
                <a:gridCol w="2011680"/>
              </a:tblGrid>
              <a:tr h="753487">
                <a:tc>
                  <a:txBody>
                    <a:bodyPr/>
                    <a:lstStyle/>
                    <a:p>
                      <a:pPr algn="ctr"/>
                      <a:endParaRPr kumimoji="1" lang="ja-JP" altLang="en-US" dirty="0"/>
                    </a:p>
                  </a:txBody>
                  <a:tcPr anchor="ctr"/>
                </a:tc>
                <a:tc>
                  <a:txBody>
                    <a:bodyPr/>
                    <a:lstStyle/>
                    <a:p>
                      <a:pPr algn="ctr"/>
                      <a:r>
                        <a:rPr kumimoji="1" lang="ja-JP" altLang="en-US" dirty="0" smtClean="0"/>
                        <a:t>（</a:t>
                      </a:r>
                      <a:r>
                        <a:rPr kumimoji="1" lang="en-US" altLang="ja-JP" dirty="0" smtClean="0"/>
                        <a:t>A</a:t>
                      </a:r>
                      <a:r>
                        <a:rPr kumimoji="1" lang="ja-JP" altLang="en-US" dirty="0" smtClean="0"/>
                        <a:t>）</a:t>
                      </a:r>
                      <a:endParaRPr kumimoji="1" lang="ja-JP" altLang="en-US" dirty="0"/>
                    </a:p>
                  </a:txBody>
                  <a:tcPr anchor="ctr"/>
                </a:tc>
                <a:tc>
                  <a:txBody>
                    <a:bodyPr/>
                    <a:lstStyle/>
                    <a:p>
                      <a:pPr algn="ctr"/>
                      <a:r>
                        <a:rPr kumimoji="1" lang="ja-JP" altLang="en-US" dirty="0" smtClean="0"/>
                        <a:t>（</a:t>
                      </a:r>
                      <a:r>
                        <a:rPr kumimoji="1" lang="en-US" altLang="ja-JP" dirty="0" smtClean="0"/>
                        <a:t>B</a:t>
                      </a:r>
                      <a:r>
                        <a:rPr kumimoji="1" lang="ja-JP" altLang="en-US" dirty="0" smtClean="0"/>
                        <a:t>）</a:t>
                      </a:r>
                      <a:endParaRPr kumimoji="1" lang="ja-JP" altLang="en-US" dirty="0"/>
                    </a:p>
                  </a:txBody>
                  <a:tcPr anchor="ctr"/>
                </a:tc>
                <a:tc>
                  <a:txBody>
                    <a:bodyPr/>
                    <a:lstStyle/>
                    <a:p>
                      <a:pPr algn="ctr"/>
                      <a:r>
                        <a:rPr kumimoji="1" lang="ja-JP" altLang="en-US" dirty="0" smtClean="0"/>
                        <a:t>（</a:t>
                      </a:r>
                      <a:r>
                        <a:rPr kumimoji="1" lang="en-US" altLang="ja-JP" dirty="0" smtClean="0"/>
                        <a:t>C</a:t>
                      </a:r>
                      <a:r>
                        <a:rPr kumimoji="1" lang="ja-JP" altLang="en-US" dirty="0" smtClean="0"/>
                        <a:t>）</a:t>
                      </a:r>
                      <a:endParaRPr kumimoji="1" lang="ja-JP" altLang="en-US" dirty="0"/>
                    </a:p>
                  </a:txBody>
                  <a:tcPr anchor="ctr"/>
                </a:tc>
                <a:tc>
                  <a:txBody>
                    <a:bodyPr/>
                    <a:lstStyle/>
                    <a:p>
                      <a:pPr algn="ctr"/>
                      <a:r>
                        <a:rPr kumimoji="1" lang="ja-JP" altLang="en-US" dirty="0" smtClean="0"/>
                        <a:t>（</a:t>
                      </a:r>
                      <a:r>
                        <a:rPr kumimoji="1" lang="en-US" altLang="ja-JP" dirty="0" smtClean="0"/>
                        <a:t>D</a:t>
                      </a:r>
                      <a:r>
                        <a:rPr kumimoji="1" lang="ja-JP" altLang="en-US" dirty="0" smtClean="0"/>
                        <a:t>）</a:t>
                      </a:r>
                      <a:endParaRPr kumimoji="1" lang="ja-JP" altLang="en-US" dirty="0"/>
                    </a:p>
                  </a:txBody>
                  <a:tcPr anchor="ctr"/>
                </a:tc>
              </a:tr>
              <a:tr h="771940">
                <a:tc>
                  <a:txBody>
                    <a:bodyPr/>
                    <a:lstStyle/>
                    <a:p>
                      <a:pPr algn="ctr"/>
                      <a:r>
                        <a:rPr kumimoji="1" lang="ja-JP" altLang="en-US" dirty="0" smtClean="0"/>
                        <a:t>仮説</a:t>
                      </a:r>
                      <a:r>
                        <a:rPr kumimoji="1" lang="en-US" altLang="ja-JP" dirty="0" smtClean="0"/>
                        <a:t>1</a:t>
                      </a:r>
                      <a:endParaRPr kumimoji="1" lang="ja-JP" altLang="en-US" dirty="0"/>
                    </a:p>
                  </a:txBody>
                  <a:tcPr anchor="ctr"/>
                </a:tc>
                <a:tc>
                  <a:txBody>
                    <a:bodyPr/>
                    <a:lstStyle/>
                    <a:p>
                      <a:pPr algn="ctr"/>
                      <a:r>
                        <a:rPr kumimoji="1" lang="ja-JP" altLang="en-US" dirty="0" smtClean="0"/>
                        <a:t>〇</a:t>
                      </a:r>
                      <a:endParaRPr kumimoji="1" lang="en-US" altLang="ja-JP" dirty="0" smtClean="0"/>
                    </a:p>
                    <a:p>
                      <a:pPr algn="ctr"/>
                      <a:r>
                        <a:rPr kumimoji="1" lang="ja-JP" altLang="en-US" sz="1500" dirty="0" smtClean="0"/>
                        <a:t>（</a:t>
                      </a:r>
                      <a:r>
                        <a:rPr kumimoji="1" lang="ja-JP" altLang="en-US" sz="1500" dirty="0" smtClean="0"/>
                        <a:t>スライド</a:t>
                      </a:r>
                      <a:r>
                        <a:rPr kumimoji="1" lang="en-US" altLang="ja-JP" sz="1500" dirty="0" smtClean="0"/>
                        <a:t>51</a:t>
                      </a:r>
                      <a:r>
                        <a:rPr kumimoji="1" lang="ja-JP" altLang="en-US" sz="1500" dirty="0" smtClean="0"/>
                        <a:t>）</a:t>
                      </a:r>
                      <a:endParaRPr kumimoji="1" lang="ja-JP" altLang="en-US" sz="1500" dirty="0"/>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1" lang="ja-JP" altLang="en-US" dirty="0" smtClean="0"/>
                        <a:t>△（*</a:t>
                      </a:r>
                      <a:r>
                        <a:rPr kumimoji="1" lang="en-US" altLang="ja-JP" dirty="0" smtClean="0"/>
                        <a:t>1</a:t>
                      </a:r>
                      <a:r>
                        <a:rPr kumimoji="1" lang="ja-JP" altLang="en-US" dirty="0" smtClean="0"/>
                        <a:t>）</a:t>
                      </a:r>
                      <a:endParaRPr kumimoji="1" lang="en-US" altLang="ja-JP" dirty="0" smtClean="0"/>
                    </a:p>
                    <a:p>
                      <a:pPr marL="0" marR="0" indent="0" algn="ctr" defTabSz="914400" rtl="0" eaLnBrk="1" fontAlgn="auto" latinLnBrk="0" hangingPunct="1">
                        <a:lnSpc>
                          <a:spcPct val="100000"/>
                        </a:lnSpc>
                        <a:spcBef>
                          <a:spcPts val="0"/>
                        </a:spcBef>
                        <a:spcAft>
                          <a:spcPts val="0"/>
                        </a:spcAft>
                        <a:buClrTx/>
                        <a:buSzTx/>
                        <a:buFontTx/>
                        <a:buNone/>
                        <a:tabLst/>
                        <a:defRPr/>
                      </a:pPr>
                      <a:r>
                        <a:rPr kumimoji="1" lang="ja-JP" altLang="en-US" sz="1500" dirty="0" smtClean="0"/>
                        <a:t>（</a:t>
                      </a:r>
                      <a:r>
                        <a:rPr kumimoji="1" lang="ja-JP" altLang="en-US" sz="1500" dirty="0" smtClean="0"/>
                        <a:t>スライド</a:t>
                      </a:r>
                      <a:r>
                        <a:rPr kumimoji="1" lang="en-US" altLang="ja-JP" sz="1500" dirty="0" smtClean="0"/>
                        <a:t>52</a:t>
                      </a:r>
                      <a:r>
                        <a:rPr kumimoji="1" lang="ja-JP" altLang="en-US" sz="1500" dirty="0" smtClean="0"/>
                        <a:t>）</a:t>
                      </a:r>
                      <a:endParaRPr kumimoji="1" lang="ja-JP" altLang="en-US" sz="1500" dirty="0" smtClean="0"/>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1" lang="ja-JP" altLang="en-US" dirty="0" smtClean="0"/>
                        <a:t>〇</a:t>
                      </a:r>
                      <a:endParaRPr kumimoji="1" lang="en-US" altLang="ja-JP" dirty="0" smtClean="0"/>
                    </a:p>
                    <a:p>
                      <a:pPr marL="0" marR="0" indent="0" algn="ctr" defTabSz="914400" rtl="0" eaLnBrk="1" fontAlgn="auto" latinLnBrk="0" hangingPunct="1">
                        <a:lnSpc>
                          <a:spcPct val="100000"/>
                        </a:lnSpc>
                        <a:spcBef>
                          <a:spcPts val="0"/>
                        </a:spcBef>
                        <a:spcAft>
                          <a:spcPts val="0"/>
                        </a:spcAft>
                        <a:buClrTx/>
                        <a:buSzTx/>
                        <a:buFontTx/>
                        <a:buNone/>
                        <a:tabLst/>
                        <a:defRPr/>
                      </a:pPr>
                      <a:r>
                        <a:rPr kumimoji="1" lang="ja-JP" altLang="en-US" sz="1500" dirty="0" smtClean="0"/>
                        <a:t>（</a:t>
                      </a:r>
                      <a:r>
                        <a:rPr kumimoji="1" lang="ja-JP" altLang="en-US" sz="1500" dirty="0" smtClean="0"/>
                        <a:t>スライド</a:t>
                      </a:r>
                      <a:r>
                        <a:rPr kumimoji="1" lang="en-US" altLang="ja-JP" sz="1500" dirty="0" smtClean="0"/>
                        <a:t>53</a:t>
                      </a:r>
                      <a:r>
                        <a:rPr kumimoji="1" lang="ja-JP" altLang="en-US" sz="1500" dirty="0" smtClean="0"/>
                        <a:t>）</a:t>
                      </a:r>
                      <a:endParaRPr kumimoji="1" lang="ja-JP" altLang="en-US" sz="1500" dirty="0" smtClean="0"/>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1" lang="ja-JP" altLang="en-US" dirty="0" smtClean="0"/>
                        <a:t>〇</a:t>
                      </a:r>
                      <a:endParaRPr kumimoji="1" lang="en-US" altLang="ja-JP" dirty="0" smtClean="0"/>
                    </a:p>
                    <a:p>
                      <a:pPr marL="0" marR="0" indent="0" algn="ctr" defTabSz="914400" rtl="0" eaLnBrk="1" fontAlgn="auto" latinLnBrk="0" hangingPunct="1">
                        <a:lnSpc>
                          <a:spcPct val="100000"/>
                        </a:lnSpc>
                        <a:spcBef>
                          <a:spcPts val="0"/>
                        </a:spcBef>
                        <a:spcAft>
                          <a:spcPts val="0"/>
                        </a:spcAft>
                        <a:buClrTx/>
                        <a:buSzTx/>
                        <a:buFontTx/>
                        <a:buNone/>
                        <a:tabLst/>
                        <a:defRPr/>
                      </a:pPr>
                      <a:r>
                        <a:rPr kumimoji="1" lang="ja-JP" altLang="en-US" sz="1500" dirty="0" smtClean="0"/>
                        <a:t>（スライド</a:t>
                      </a:r>
                      <a:r>
                        <a:rPr kumimoji="1" lang="en-US" altLang="ja-JP" sz="1500" dirty="0" smtClean="0"/>
                        <a:t>54</a:t>
                      </a:r>
                      <a:r>
                        <a:rPr kumimoji="1" lang="ja-JP" altLang="en-US" sz="1500" dirty="0" smtClean="0"/>
                        <a:t>）</a:t>
                      </a:r>
                      <a:endParaRPr kumimoji="1" lang="ja-JP" altLang="en-US" sz="1500" dirty="0" smtClean="0"/>
                    </a:p>
                  </a:txBody>
                  <a:tcPr anchor="ctr"/>
                </a:tc>
              </a:tr>
              <a:tr h="771940">
                <a:tc>
                  <a:txBody>
                    <a:bodyPr/>
                    <a:lstStyle/>
                    <a:p>
                      <a:pPr algn="ctr"/>
                      <a:r>
                        <a:rPr kumimoji="1" lang="ja-JP" altLang="en-US" dirty="0" smtClean="0"/>
                        <a:t>仮説</a:t>
                      </a:r>
                      <a:r>
                        <a:rPr kumimoji="1" lang="en-US" altLang="ja-JP" dirty="0" smtClean="0"/>
                        <a:t>2</a:t>
                      </a:r>
                      <a:endParaRPr kumimoji="1" lang="ja-JP" altLang="en-US" sz="1300" dirty="0"/>
                    </a:p>
                  </a:txBody>
                  <a:tcPr anchor="ctr"/>
                </a:tc>
                <a:tc gridSpan="4">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1" lang="ja-JP" altLang="en-US" dirty="0" smtClean="0"/>
                        <a:t>〇</a:t>
                      </a:r>
                      <a:endParaRPr kumimoji="1" lang="en-US" altLang="ja-JP" dirty="0" smtClean="0"/>
                    </a:p>
                    <a:p>
                      <a:pPr marL="0" marR="0" indent="0" algn="ctr" defTabSz="914400" rtl="0" eaLnBrk="1" fontAlgn="auto" latinLnBrk="0" hangingPunct="1">
                        <a:lnSpc>
                          <a:spcPct val="100000"/>
                        </a:lnSpc>
                        <a:spcBef>
                          <a:spcPts val="0"/>
                        </a:spcBef>
                        <a:spcAft>
                          <a:spcPts val="0"/>
                        </a:spcAft>
                        <a:buClrTx/>
                        <a:buSzTx/>
                        <a:buFontTx/>
                        <a:buNone/>
                        <a:tabLst/>
                        <a:defRPr/>
                      </a:pPr>
                      <a:r>
                        <a:rPr kumimoji="1" lang="ja-JP" altLang="en-US" sz="1500" dirty="0" smtClean="0"/>
                        <a:t>（</a:t>
                      </a:r>
                      <a:r>
                        <a:rPr kumimoji="1" lang="ja-JP" altLang="en-US" sz="1500" dirty="0" smtClean="0"/>
                        <a:t>スライド</a:t>
                      </a:r>
                      <a:r>
                        <a:rPr kumimoji="1" lang="en-US" altLang="ja-JP" sz="1500" dirty="0" smtClean="0"/>
                        <a:t>61.62</a:t>
                      </a:r>
                      <a:r>
                        <a:rPr kumimoji="1" lang="ja-JP" altLang="en-US" sz="1500" dirty="0" smtClean="0"/>
                        <a:t>）</a:t>
                      </a:r>
                      <a:endParaRPr kumimoji="1" lang="ja-JP" altLang="en-US" sz="1500" dirty="0" smtClean="0"/>
                    </a:p>
                  </a:txBody>
                  <a:tcPr anchor="ctr"/>
                </a:tc>
                <a:tc hMerge="1">
                  <a:txBody>
                    <a:bodyPr/>
                    <a:lstStyle/>
                    <a:p>
                      <a:pPr algn="ctr"/>
                      <a:endParaRPr kumimoji="1" lang="ja-JP" altLang="en-US" dirty="0"/>
                    </a:p>
                  </a:txBody>
                  <a:tcPr anchor="ctr"/>
                </a:tc>
                <a:tc hMerge="1">
                  <a:txBody>
                    <a:bodyPr/>
                    <a:lstStyle/>
                    <a:p>
                      <a:pPr algn="ctr"/>
                      <a:endParaRPr kumimoji="1" lang="ja-JP" altLang="en-US" dirty="0"/>
                    </a:p>
                  </a:txBody>
                  <a:tcPr anchor="ctr"/>
                </a:tc>
                <a:tc hMerge="1">
                  <a:txBody>
                    <a:bodyPr/>
                    <a:lstStyle/>
                    <a:p>
                      <a:pPr algn="ctr"/>
                      <a:endParaRPr kumimoji="1" lang="ja-JP" altLang="en-US" dirty="0"/>
                    </a:p>
                  </a:txBody>
                  <a:tcPr anchor="ctr"/>
                </a:tc>
              </a:tr>
              <a:tr h="771940">
                <a:tc>
                  <a:txBody>
                    <a:bodyPr/>
                    <a:lstStyle/>
                    <a:p>
                      <a:pPr algn="ctr"/>
                      <a:r>
                        <a:rPr kumimoji="1" lang="ja-JP" altLang="en-US" dirty="0" smtClean="0"/>
                        <a:t>仮説</a:t>
                      </a:r>
                      <a:r>
                        <a:rPr kumimoji="1" lang="en-US" altLang="ja-JP" dirty="0" smtClean="0"/>
                        <a:t>3</a:t>
                      </a:r>
                      <a:endParaRPr kumimoji="1" lang="ja-JP" altLang="en-US" sz="1300" dirty="0"/>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1" lang="en-US" altLang="ja-JP" dirty="0" smtClean="0"/>
                        <a:t>×</a:t>
                      </a:r>
                    </a:p>
                    <a:p>
                      <a:pPr marL="0" marR="0" indent="0" algn="ctr" defTabSz="914400" rtl="0" eaLnBrk="1" fontAlgn="auto" latinLnBrk="0" hangingPunct="1">
                        <a:lnSpc>
                          <a:spcPct val="100000"/>
                        </a:lnSpc>
                        <a:spcBef>
                          <a:spcPts val="0"/>
                        </a:spcBef>
                        <a:spcAft>
                          <a:spcPts val="0"/>
                        </a:spcAft>
                        <a:buClrTx/>
                        <a:buSzTx/>
                        <a:buFontTx/>
                        <a:buNone/>
                        <a:tabLst/>
                        <a:defRPr/>
                      </a:pPr>
                      <a:r>
                        <a:rPr kumimoji="1" lang="ja-JP" altLang="en-US" sz="1500" dirty="0" smtClean="0"/>
                        <a:t>（</a:t>
                      </a:r>
                      <a:r>
                        <a:rPr kumimoji="1" lang="ja-JP" altLang="en-US" sz="1500" dirty="0" smtClean="0"/>
                        <a:t>スライド</a:t>
                      </a:r>
                      <a:r>
                        <a:rPr kumimoji="1" lang="en-US" altLang="ja-JP" sz="1500" dirty="0" smtClean="0"/>
                        <a:t>51</a:t>
                      </a:r>
                      <a:r>
                        <a:rPr kumimoji="1" lang="ja-JP" altLang="en-US" sz="1500" dirty="0" smtClean="0"/>
                        <a:t>）</a:t>
                      </a:r>
                      <a:endParaRPr kumimoji="1" lang="ja-JP" altLang="en-US" sz="1500" dirty="0" smtClean="0"/>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1" lang="en-US" altLang="ja-JP" dirty="0" smtClean="0"/>
                        <a:t>×</a:t>
                      </a:r>
                    </a:p>
                    <a:p>
                      <a:pPr marL="0" marR="0" indent="0" algn="ctr" defTabSz="914400" rtl="0" eaLnBrk="1" fontAlgn="auto" latinLnBrk="0" hangingPunct="1">
                        <a:lnSpc>
                          <a:spcPct val="100000"/>
                        </a:lnSpc>
                        <a:spcBef>
                          <a:spcPts val="0"/>
                        </a:spcBef>
                        <a:spcAft>
                          <a:spcPts val="0"/>
                        </a:spcAft>
                        <a:buClrTx/>
                        <a:buSzTx/>
                        <a:buFontTx/>
                        <a:buNone/>
                        <a:tabLst/>
                        <a:defRPr/>
                      </a:pPr>
                      <a:r>
                        <a:rPr kumimoji="1" lang="ja-JP" altLang="en-US" sz="1500" dirty="0" smtClean="0"/>
                        <a:t>（</a:t>
                      </a:r>
                      <a:r>
                        <a:rPr kumimoji="1" lang="ja-JP" altLang="en-US" sz="1500" dirty="0" smtClean="0"/>
                        <a:t>スライド</a:t>
                      </a:r>
                      <a:r>
                        <a:rPr kumimoji="1" lang="en-US" altLang="ja-JP" sz="1500" dirty="0" smtClean="0"/>
                        <a:t>52</a:t>
                      </a:r>
                      <a:r>
                        <a:rPr kumimoji="1" lang="ja-JP" altLang="en-US" sz="1500" dirty="0" smtClean="0"/>
                        <a:t>）</a:t>
                      </a:r>
                      <a:endParaRPr kumimoji="1" lang="ja-JP" altLang="en-US" sz="1500" dirty="0" smtClean="0"/>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1" lang="en-US" altLang="ja-JP" dirty="0" smtClean="0"/>
                        <a:t>×</a:t>
                      </a:r>
                    </a:p>
                    <a:p>
                      <a:pPr marL="0" marR="0" indent="0" algn="ctr" defTabSz="914400" rtl="0" eaLnBrk="1" fontAlgn="auto" latinLnBrk="0" hangingPunct="1">
                        <a:lnSpc>
                          <a:spcPct val="100000"/>
                        </a:lnSpc>
                        <a:spcBef>
                          <a:spcPts val="0"/>
                        </a:spcBef>
                        <a:spcAft>
                          <a:spcPts val="0"/>
                        </a:spcAft>
                        <a:buClrTx/>
                        <a:buSzTx/>
                        <a:buFontTx/>
                        <a:buNone/>
                        <a:tabLst/>
                        <a:defRPr/>
                      </a:pPr>
                      <a:r>
                        <a:rPr kumimoji="1" lang="ja-JP" altLang="en-US" sz="1500" dirty="0" smtClean="0"/>
                        <a:t>（スライド</a:t>
                      </a:r>
                      <a:r>
                        <a:rPr kumimoji="1" lang="en-US" altLang="ja-JP" sz="1500" dirty="0" smtClean="0"/>
                        <a:t>53</a:t>
                      </a:r>
                      <a:r>
                        <a:rPr kumimoji="1" lang="ja-JP" altLang="en-US" sz="1500" dirty="0" smtClean="0"/>
                        <a:t>）</a:t>
                      </a:r>
                      <a:endParaRPr kumimoji="1" lang="ja-JP" altLang="en-US" sz="1500" dirty="0" smtClean="0"/>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1" lang="en-US" altLang="ja-JP" dirty="0" smtClean="0"/>
                        <a:t>×</a:t>
                      </a:r>
                    </a:p>
                    <a:p>
                      <a:pPr marL="0" marR="0" indent="0" algn="ctr" defTabSz="914400" rtl="0" eaLnBrk="1" fontAlgn="auto" latinLnBrk="0" hangingPunct="1">
                        <a:lnSpc>
                          <a:spcPct val="100000"/>
                        </a:lnSpc>
                        <a:spcBef>
                          <a:spcPts val="0"/>
                        </a:spcBef>
                        <a:spcAft>
                          <a:spcPts val="0"/>
                        </a:spcAft>
                        <a:buClrTx/>
                        <a:buSzTx/>
                        <a:buFontTx/>
                        <a:buNone/>
                        <a:tabLst/>
                        <a:defRPr/>
                      </a:pPr>
                      <a:r>
                        <a:rPr kumimoji="1" lang="ja-JP" altLang="en-US" sz="1500" dirty="0" smtClean="0"/>
                        <a:t>（スライド</a:t>
                      </a:r>
                      <a:r>
                        <a:rPr kumimoji="1" lang="en-US" altLang="ja-JP" sz="1500" dirty="0" smtClean="0"/>
                        <a:t>54</a:t>
                      </a:r>
                      <a:r>
                        <a:rPr kumimoji="1" lang="ja-JP" altLang="en-US" sz="1500" dirty="0" smtClean="0"/>
                        <a:t>）</a:t>
                      </a:r>
                      <a:endParaRPr kumimoji="1" lang="ja-JP" altLang="en-US" sz="1500" dirty="0" smtClean="0"/>
                    </a:p>
                  </a:txBody>
                  <a:tcPr anchor="ctr"/>
                </a:tc>
              </a:tr>
            </a:tbl>
          </a:graphicData>
        </a:graphic>
      </p:graphicFrame>
      <p:sp>
        <p:nvSpPr>
          <p:cNvPr id="11" name="正方形/長方形 10"/>
          <p:cNvSpPr/>
          <p:nvPr/>
        </p:nvSpPr>
        <p:spPr>
          <a:xfrm>
            <a:off x="991408" y="5340423"/>
            <a:ext cx="5654113" cy="323165"/>
          </a:xfrm>
          <a:prstGeom prst="rect">
            <a:avLst/>
          </a:prstGeom>
        </p:spPr>
        <p:txBody>
          <a:bodyPr wrap="none">
            <a:spAutoFit/>
          </a:bodyPr>
          <a:lstStyle/>
          <a:p>
            <a:pPr algn="ctr"/>
            <a:r>
              <a:rPr lang="ja-JP" altLang="en-US" sz="1500" dirty="0"/>
              <a:t>（*</a:t>
            </a:r>
            <a:r>
              <a:rPr lang="en-US" altLang="ja-JP" sz="1500" dirty="0"/>
              <a:t>1</a:t>
            </a:r>
            <a:r>
              <a:rPr lang="ja-JP" altLang="en-US" sz="1500" dirty="0" smtClean="0"/>
              <a:t>）記事への</a:t>
            </a:r>
            <a:r>
              <a:rPr lang="ja-JP" altLang="en-US" sz="1500" dirty="0"/>
              <a:t>信頼</a:t>
            </a:r>
            <a:r>
              <a:rPr lang="ja-JP" altLang="en-US" sz="1500" dirty="0" smtClean="0"/>
              <a:t>から記事への態度（仮説</a:t>
            </a:r>
            <a:r>
              <a:rPr lang="en-US" altLang="ja-JP" sz="1500" dirty="0" smtClean="0"/>
              <a:t>1-</a:t>
            </a:r>
            <a:r>
              <a:rPr lang="ja-JP" altLang="en-US" sz="1500" dirty="0" smtClean="0"/>
              <a:t>①）が非有意であった </a:t>
            </a:r>
            <a:endParaRPr lang="ja-JP" altLang="en-US" sz="1500" dirty="0"/>
          </a:p>
        </p:txBody>
      </p:sp>
    </p:spTree>
    <p:extLst>
      <p:ext uri="{BB962C8B-B14F-4D97-AF65-F5344CB8AC3E}">
        <p14:creationId xmlns:p14="http://schemas.microsoft.com/office/powerpoint/2010/main" val="1761708959"/>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smtClean="0"/>
              <a:t>学術的インプリケーション</a:t>
            </a:r>
            <a:endParaRPr kumimoji="1" lang="ja-JP" altLang="en-US" dirty="0"/>
          </a:p>
        </p:txBody>
      </p:sp>
      <p:sp>
        <p:nvSpPr>
          <p:cNvPr id="4" name="スライド番号プレースホルダー 3"/>
          <p:cNvSpPr>
            <a:spLocks noGrp="1"/>
          </p:cNvSpPr>
          <p:nvPr>
            <p:ph type="sldNum" sz="quarter" idx="12"/>
          </p:nvPr>
        </p:nvSpPr>
        <p:spPr/>
        <p:txBody>
          <a:bodyPr/>
          <a:lstStyle/>
          <a:p>
            <a:fld id="{F46A3120-87D5-48FE-95FF-B9D32DB3470B}" type="slidenum">
              <a:rPr kumimoji="1" lang="ja-JP" altLang="en-US" smtClean="0"/>
              <a:t>64</a:t>
            </a:fld>
            <a:endParaRPr kumimoji="1" lang="ja-JP" altLang="en-US"/>
          </a:p>
        </p:txBody>
      </p:sp>
      <p:sp>
        <p:nvSpPr>
          <p:cNvPr id="8" name="角丸四角形 7"/>
          <p:cNvSpPr/>
          <p:nvPr/>
        </p:nvSpPr>
        <p:spPr>
          <a:xfrm>
            <a:off x="961813" y="2026508"/>
            <a:ext cx="10329333" cy="2275407"/>
          </a:xfrm>
          <a:prstGeom prst="roundRect">
            <a:avLst/>
          </a:prstGeom>
          <a:solidFill>
            <a:srgbClr val="FAE2DA"/>
          </a:solidFill>
          <a:ln w="12700" cap="flat" cmpd="sng" algn="ctr">
            <a:solidFill>
              <a:schemeClr val="accent1">
                <a:lumMod val="75000"/>
              </a:schemeClr>
            </a:solidFill>
            <a:prstDash val="solid"/>
            <a:miter lim="800000"/>
          </a:ln>
          <a:effectLst/>
        </p:spPr>
        <p:txBody>
          <a:bodyPr rtlCol="0" anchor="ctr"/>
          <a:lstStyle/>
          <a:p>
            <a:pPr>
              <a:buFont typeface="Wingdings" panose="05000000000000000000" pitchFamily="2" charset="2"/>
              <a:buChar char="Ø"/>
            </a:pPr>
            <a:r>
              <a:rPr lang="ja-JP" altLang="en-US" sz="2000" dirty="0">
                <a:solidFill>
                  <a:schemeClr val="tx1">
                    <a:lumMod val="75000"/>
                    <a:lumOff val="25000"/>
                  </a:schemeClr>
                </a:solidFill>
              </a:rPr>
              <a:t>コンテンツマーケティングにおいて、商品紹介について論じた研究はこれまでになかった</a:t>
            </a:r>
            <a:r>
              <a:rPr lang="ja-JP" altLang="en-US" sz="2000" dirty="0" smtClean="0">
                <a:solidFill>
                  <a:schemeClr val="tx1">
                    <a:lumMod val="75000"/>
                    <a:lumOff val="25000"/>
                  </a:schemeClr>
                </a:solidFill>
              </a:rPr>
              <a:t>。</a:t>
            </a:r>
            <a:endParaRPr lang="en-US" altLang="ja-JP" sz="2000" dirty="0">
              <a:solidFill>
                <a:schemeClr val="tx1">
                  <a:lumMod val="75000"/>
                  <a:lumOff val="25000"/>
                </a:schemeClr>
              </a:solidFill>
            </a:endParaRPr>
          </a:p>
          <a:p>
            <a:r>
              <a:rPr lang="ja-JP" altLang="en-US" sz="2000" dirty="0" smtClean="0">
                <a:solidFill>
                  <a:schemeClr val="tx1">
                    <a:lumMod val="75000"/>
                    <a:lumOff val="25000"/>
                  </a:schemeClr>
                </a:solidFill>
              </a:rPr>
              <a:t>本研究</a:t>
            </a:r>
            <a:r>
              <a:rPr lang="ja-JP" altLang="en-US" sz="2000" dirty="0">
                <a:solidFill>
                  <a:schemeClr val="tx1">
                    <a:lumMod val="75000"/>
                    <a:lumOff val="25000"/>
                  </a:schemeClr>
                </a:solidFill>
              </a:rPr>
              <a:t>によって、ノウハウ提供型の記事において、消費者の「記事への態度」が紹介された　「商品への態度」や「購買意図」に影響を与えるということが明らかになった</a:t>
            </a:r>
            <a:r>
              <a:rPr lang="ja-JP" altLang="en-US" sz="2000" dirty="0" smtClean="0">
                <a:solidFill>
                  <a:schemeClr val="tx1">
                    <a:lumMod val="75000"/>
                    <a:lumOff val="25000"/>
                  </a:schemeClr>
                </a:solidFill>
              </a:rPr>
              <a:t>。</a:t>
            </a:r>
            <a:endParaRPr lang="en-US" altLang="ja-JP" sz="2000" dirty="0" smtClean="0">
              <a:solidFill>
                <a:schemeClr val="tx1">
                  <a:lumMod val="75000"/>
                  <a:lumOff val="25000"/>
                </a:schemeClr>
              </a:solidFill>
            </a:endParaRPr>
          </a:p>
          <a:p>
            <a:endParaRPr lang="en-US" altLang="ja-JP" sz="2000" dirty="0">
              <a:solidFill>
                <a:schemeClr val="tx1">
                  <a:lumMod val="75000"/>
                  <a:lumOff val="25000"/>
                </a:schemeClr>
              </a:solidFill>
            </a:endParaRPr>
          </a:p>
          <a:p>
            <a:r>
              <a:rPr lang="ja-JP" altLang="en-US" sz="2000" dirty="0">
                <a:solidFill>
                  <a:schemeClr val="tx1">
                    <a:lumMod val="75000"/>
                    <a:lumOff val="25000"/>
                  </a:schemeClr>
                </a:solidFill>
              </a:rPr>
              <a:t>また、本研究では商品紹介の方法ごとのモデルを作成することができ、それらの商品紹介の方法の間に差が生じるパスが存在すると明らかになった</a:t>
            </a:r>
            <a:r>
              <a:rPr lang="ja-JP" altLang="en-US" sz="2000" dirty="0" smtClean="0">
                <a:solidFill>
                  <a:schemeClr val="tx1">
                    <a:lumMod val="75000"/>
                    <a:lumOff val="25000"/>
                  </a:schemeClr>
                </a:solidFill>
              </a:rPr>
              <a:t>。</a:t>
            </a:r>
            <a:endParaRPr lang="en-US" altLang="ja-JP" sz="2000" dirty="0">
              <a:solidFill>
                <a:schemeClr val="tx1">
                  <a:lumMod val="75000"/>
                  <a:lumOff val="25000"/>
                </a:schemeClr>
              </a:solidFill>
            </a:endParaRPr>
          </a:p>
        </p:txBody>
      </p:sp>
      <p:sp>
        <p:nvSpPr>
          <p:cNvPr id="9" name="角丸四角形 8"/>
          <p:cNvSpPr/>
          <p:nvPr/>
        </p:nvSpPr>
        <p:spPr>
          <a:xfrm>
            <a:off x="961812" y="4506097"/>
            <a:ext cx="10544981" cy="1335904"/>
          </a:xfrm>
          <a:prstGeom prst="roundRect">
            <a:avLst/>
          </a:prstGeom>
          <a:solidFill>
            <a:srgbClr val="FAE2DA"/>
          </a:solidFill>
          <a:ln w="12700" cap="flat" cmpd="sng" algn="ctr">
            <a:solidFill>
              <a:schemeClr val="accent1">
                <a:lumMod val="75000"/>
              </a:schemeClr>
            </a:solidFill>
            <a:prstDash val="solid"/>
            <a:miter lim="800000"/>
          </a:ln>
          <a:effectLst/>
        </p:spPr>
        <p:txBody>
          <a:bodyPr rtlCol="0" anchor="ctr"/>
          <a:lstStyle/>
          <a:p>
            <a:pPr>
              <a:buFont typeface="Wingdings" panose="05000000000000000000" pitchFamily="2" charset="2"/>
              <a:buChar char="Ø"/>
            </a:pPr>
            <a:r>
              <a:rPr lang="ja-JP" altLang="en-US" sz="2000" dirty="0">
                <a:solidFill>
                  <a:schemeClr val="tx1">
                    <a:lumMod val="75000"/>
                    <a:lumOff val="25000"/>
                  </a:schemeClr>
                </a:solidFill>
              </a:rPr>
              <a:t>これまでコンテンツマーケティングでは実務的な側面が注目されてきたが、本研究によってコンテンツマーケティングの学術的な側面も明らかに</a:t>
            </a:r>
            <a:r>
              <a:rPr lang="ja-JP" altLang="en-US" sz="2000" dirty="0" smtClean="0">
                <a:solidFill>
                  <a:schemeClr val="tx1">
                    <a:lumMod val="75000"/>
                    <a:lumOff val="25000"/>
                  </a:schemeClr>
                </a:solidFill>
              </a:rPr>
              <a:t>された</a:t>
            </a:r>
            <a:r>
              <a:rPr lang="ja-JP" altLang="en-US" sz="2000" dirty="0" smtClean="0">
                <a:solidFill>
                  <a:schemeClr val="tx1">
                    <a:lumMod val="75000"/>
                    <a:lumOff val="25000"/>
                  </a:schemeClr>
                </a:solidFill>
              </a:rPr>
              <a:t>。よって、</a:t>
            </a:r>
            <a:r>
              <a:rPr lang="ja-JP" altLang="en-US" sz="2000" dirty="0" smtClean="0">
                <a:solidFill>
                  <a:schemeClr val="tx1">
                    <a:lumMod val="75000"/>
                    <a:lumOff val="25000"/>
                  </a:schemeClr>
                </a:solidFill>
              </a:rPr>
              <a:t>今後コンテンツマーケティングにおける商品紹介に着目した研究</a:t>
            </a:r>
            <a:r>
              <a:rPr lang="ja-JP" altLang="en-US" sz="2000" dirty="0">
                <a:solidFill>
                  <a:schemeClr val="tx1">
                    <a:lumMod val="75000"/>
                    <a:lumOff val="25000"/>
                  </a:schemeClr>
                </a:solidFill>
              </a:rPr>
              <a:t>を始めるきっかけとなりうる</a:t>
            </a:r>
            <a:r>
              <a:rPr lang="ja-JP" altLang="en-US" sz="2000" dirty="0" smtClean="0">
                <a:solidFill>
                  <a:schemeClr val="tx1">
                    <a:lumMod val="75000"/>
                    <a:lumOff val="25000"/>
                  </a:schemeClr>
                </a:solidFill>
              </a:rPr>
              <a:t>。</a:t>
            </a:r>
            <a:endParaRPr lang="en-US" altLang="ja-JP" sz="2000" dirty="0">
              <a:solidFill>
                <a:schemeClr val="tx1">
                  <a:lumMod val="75000"/>
                  <a:lumOff val="25000"/>
                </a:schemeClr>
              </a:solidFill>
            </a:endParaRPr>
          </a:p>
        </p:txBody>
      </p:sp>
    </p:spTree>
    <p:extLst>
      <p:ext uri="{BB962C8B-B14F-4D97-AF65-F5344CB8AC3E}">
        <p14:creationId xmlns:p14="http://schemas.microsoft.com/office/powerpoint/2010/main" val="2555727520"/>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実務的インプリケーション</a:t>
            </a:r>
            <a:endParaRPr kumimoji="1" lang="ja-JP" altLang="en-US" dirty="0"/>
          </a:p>
        </p:txBody>
      </p:sp>
      <p:sp>
        <p:nvSpPr>
          <p:cNvPr id="4" name="スライド番号プレースホルダー 3"/>
          <p:cNvSpPr>
            <a:spLocks noGrp="1"/>
          </p:cNvSpPr>
          <p:nvPr>
            <p:ph type="sldNum" sz="quarter" idx="12"/>
          </p:nvPr>
        </p:nvSpPr>
        <p:spPr/>
        <p:txBody>
          <a:bodyPr/>
          <a:lstStyle/>
          <a:p>
            <a:fld id="{F46A3120-87D5-48FE-95FF-B9D32DB3470B}" type="slidenum">
              <a:rPr kumimoji="1" lang="ja-JP" altLang="en-US" smtClean="0"/>
              <a:t>65</a:t>
            </a:fld>
            <a:endParaRPr kumimoji="1" lang="ja-JP" altLang="en-US"/>
          </a:p>
        </p:txBody>
      </p:sp>
      <p:grpSp>
        <p:nvGrpSpPr>
          <p:cNvPr id="3" name="グループ化 2"/>
          <p:cNvGrpSpPr/>
          <p:nvPr/>
        </p:nvGrpSpPr>
        <p:grpSpPr>
          <a:xfrm>
            <a:off x="1097279" y="2265683"/>
            <a:ext cx="10346267" cy="3267564"/>
            <a:chOff x="1097279" y="2265683"/>
            <a:chExt cx="10346267" cy="3267564"/>
          </a:xfrm>
        </p:grpSpPr>
        <p:sp>
          <p:nvSpPr>
            <p:cNvPr id="6" name="角丸四角形 5"/>
            <p:cNvSpPr/>
            <p:nvPr/>
          </p:nvSpPr>
          <p:spPr>
            <a:xfrm>
              <a:off x="1097279" y="4517249"/>
              <a:ext cx="10329333" cy="1015998"/>
            </a:xfrm>
            <a:prstGeom prst="roundRect">
              <a:avLst/>
            </a:prstGeom>
            <a:solidFill>
              <a:srgbClr val="FFEECD"/>
            </a:solidFill>
            <a:ln w="12700" cap="flat" cmpd="sng" algn="ctr">
              <a:solidFill>
                <a:schemeClr val="accent1">
                  <a:lumMod val="75000"/>
                </a:schemeClr>
              </a:solidFill>
              <a:prstDash val="solid"/>
              <a:miter lim="800000"/>
            </a:ln>
            <a:effectLst/>
          </p:spPr>
          <p:txBody>
            <a:bodyPr rtlCol="0" anchor="ctr"/>
            <a:lstStyle/>
            <a:p>
              <a:pPr algn="ctr"/>
              <a:r>
                <a:rPr lang="ja-JP" altLang="en-US" sz="2500" dirty="0" smtClean="0">
                  <a:solidFill>
                    <a:schemeClr val="tx1">
                      <a:lumMod val="75000"/>
                      <a:lumOff val="25000"/>
                    </a:schemeClr>
                  </a:solidFill>
                </a:rPr>
                <a:t>③商品の紹介数は１つの記事につき</a:t>
              </a:r>
              <a:r>
                <a:rPr lang="ja-JP" altLang="en-US" sz="2500" dirty="0">
                  <a:solidFill>
                    <a:schemeClr val="tx1">
                      <a:lumMod val="75000"/>
                      <a:lumOff val="25000"/>
                    </a:schemeClr>
                  </a:solidFill>
                </a:rPr>
                <a:t>１</a:t>
              </a:r>
              <a:r>
                <a:rPr lang="ja-JP" altLang="en-US" sz="2500" dirty="0" smtClean="0">
                  <a:solidFill>
                    <a:schemeClr val="tx1">
                      <a:lumMod val="75000"/>
                      <a:lumOff val="25000"/>
                    </a:schemeClr>
                  </a:solidFill>
                </a:rPr>
                <a:t>つ</a:t>
              </a:r>
              <a:endParaRPr lang="en-US" altLang="ja-JP" sz="2500" dirty="0">
                <a:solidFill>
                  <a:schemeClr val="tx1">
                    <a:lumMod val="75000"/>
                    <a:lumOff val="25000"/>
                  </a:schemeClr>
                </a:solidFill>
              </a:endParaRPr>
            </a:p>
          </p:txBody>
        </p:sp>
        <p:sp>
          <p:nvSpPr>
            <p:cNvPr id="7" name="角丸四角形 6"/>
            <p:cNvSpPr/>
            <p:nvPr/>
          </p:nvSpPr>
          <p:spPr>
            <a:xfrm>
              <a:off x="1097280" y="3391466"/>
              <a:ext cx="10329333" cy="1015998"/>
            </a:xfrm>
            <a:prstGeom prst="roundRect">
              <a:avLst/>
            </a:prstGeom>
            <a:solidFill>
              <a:schemeClr val="accent5">
                <a:lumMod val="20000"/>
                <a:lumOff val="80000"/>
              </a:schemeClr>
            </a:solidFill>
            <a:ln w="12700" cap="flat" cmpd="sng" algn="ctr">
              <a:solidFill>
                <a:schemeClr val="accent1">
                  <a:lumMod val="75000"/>
                </a:schemeClr>
              </a:solidFill>
              <a:prstDash val="solid"/>
              <a:miter lim="800000"/>
            </a:ln>
            <a:effectLst/>
          </p:spPr>
          <p:txBody>
            <a:bodyPr rtlCol="0" anchor="ctr"/>
            <a:lstStyle/>
            <a:p>
              <a:pPr algn="ctr"/>
              <a:r>
                <a:rPr lang="ja-JP" altLang="en-US" sz="2500" dirty="0" smtClean="0">
                  <a:solidFill>
                    <a:schemeClr val="tx1">
                      <a:lumMod val="75000"/>
                      <a:lumOff val="25000"/>
                    </a:schemeClr>
                  </a:solidFill>
                </a:rPr>
                <a:t>②「記事に対する満足」は重要である</a:t>
              </a:r>
              <a:endParaRPr lang="en-US" altLang="ja-JP" sz="2500" dirty="0">
                <a:solidFill>
                  <a:schemeClr val="tx1">
                    <a:lumMod val="75000"/>
                    <a:lumOff val="25000"/>
                  </a:schemeClr>
                </a:solidFill>
              </a:endParaRPr>
            </a:p>
          </p:txBody>
        </p:sp>
        <p:sp>
          <p:nvSpPr>
            <p:cNvPr id="8" name="角丸四角形 7"/>
            <p:cNvSpPr/>
            <p:nvPr/>
          </p:nvSpPr>
          <p:spPr>
            <a:xfrm>
              <a:off x="1114213" y="2265683"/>
              <a:ext cx="10329333" cy="1015998"/>
            </a:xfrm>
            <a:prstGeom prst="roundRect">
              <a:avLst/>
            </a:prstGeom>
            <a:solidFill>
              <a:schemeClr val="accent2">
                <a:lumMod val="20000"/>
                <a:lumOff val="80000"/>
              </a:schemeClr>
            </a:solidFill>
            <a:ln w="12700" cap="flat" cmpd="sng" algn="ctr">
              <a:solidFill>
                <a:schemeClr val="accent1">
                  <a:lumMod val="75000"/>
                </a:schemeClr>
              </a:solidFill>
              <a:prstDash val="solid"/>
              <a:miter lim="800000"/>
            </a:ln>
            <a:effectLst/>
          </p:spPr>
          <p:txBody>
            <a:bodyPr rtlCol="0" anchor="ctr"/>
            <a:lstStyle/>
            <a:p>
              <a:pPr algn="ctr"/>
              <a:r>
                <a:rPr lang="ja-JP" altLang="en-US" sz="2500" dirty="0" smtClean="0">
                  <a:solidFill>
                    <a:schemeClr val="tx1">
                      <a:lumMod val="75000"/>
                      <a:lumOff val="25000"/>
                    </a:schemeClr>
                  </a:solidFill>
                </a:rPr>
                <a:t>①商品紹介は行った方が良い</a:t>
              </a:r>
              <a:endParaRPr lang="en-US" altLang="ja-JP" sz="2500" dirty="0">
                <a:solidFill>
                  <a:schemeClr val="tx1">
                    <a:lumMod val="75000"/>
                    <a:lumOff val="25000"/>
                  </a:schemeClr>
                </a:solidFill>
              </a:endParaRPr>
            </a:p>
          </p:txBody>
        </p:sp>
      </p:grpSp>
    </p:spTree>
    <p:extLst>
      <p:ext uri="{BB962C8B-B14F-4D97-AF65-F5344CB8AC3E}">
        <p14:creationId xmlns:p14="http://schemas.microsoft.com/office/powerpoint/2010/main" val="3236146987"/>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smtClean="0"/>
              <a:t>実務的インプリケーション①</a:t>
            </a:r>
            <a:endParaRPr kumimoji="1" lang="ja-JP" altLang="en-US" dirty="0"/>
          </a:p>
        </p:txBody>
      </p:sp>
      <p:sp>
        <p:nvSpPr>
          <p:cNvPr id="3" name="スライド番号プレースホルダー 2"/>
          <p:cNvSpPr>
            <a:spLocks noGrp="1"/>
          </p:cNvSpPr>
          <p:nvPr>
            <p:ph type="sldNum" sz="quarter" idx="12"/>
          </p:nvPr>
        </p:nvSpPr>
        <p:spPr>
          <a:xfrm>
            <a:off x="10724242" y="6436530"/>
            <a:ext cx="1312025" cy="365125"/>
          </a:xfrm>
        </p:spPr>
        <p:txBody>
          <a:bodyPr/>
          <a:lstStyle/>
          <a:p>
            <a:fld id="{F46A3120-87D5-48FE-95FF-B9D32DB3470B}" type="slidenum">
              <a:rPr kumimoji="1" lang="ja-JP" altLang="en-US" smtClean="0"/>
              <a:t>66</a:t>
            </a:fld>
            <a:endParaRPr kumimoji="1" lang="ja-JP" altLang="en-US" dirty="0"/>
          </a:p>
        </p:txBody>
      </p:sp>
      <p:sp>
        <p:nvSpPr>
          <p:cNvPr id="7" name="角丸四角形 6"/>
          <p:cNvSpPr/>
          <p:nvPr/>
        </p:nvSpPr>
        <p:spPr>
          <a:xfrm>
            <a:off x="6884225" y="5380773"/>
            <a:ext cx="4580696" cy="1055757"/>
          </a:xfrm>
          <a:prstGeom prst="roundRect">
            <a:avLst/>
          </a:prstGeom>
          <a:solidFill>
            <a:schemeClr val="accent2">
              <a:lumMod val="20000"/>
              <a:lumOff val="80000"/>
            </a:schemeClr>
          </a:solidFill>
          <a:ln w="12700" cap="flat" cmpd="sng" algn="ctr">
            <a:solidFill>
              <a:schemeClr val="accent1">
                <a:lumMod val="75000"/>
              </a:schemeClr>
            </a:solidFill>
            <a:prstDash val="solid"/>
            <a:miter lim="800000"/>
          </a:ln>
          <a:effectLst/>
        </p:spPr>
        <p:txBody>
          <a:bodyPr rtlCol="0" anchor="ctr"/>
          <a:lstStyle/>
          <a:p>
            <a:pPr algn="ctr"/>
            <a:r>
              <a:rPr lang="ja-JP" altLang="en-US" sz="2400" dirty="0" smtClean="0">
                <a:solidFill>
                  <a:schemeClr val="tx1">
                    <a:lumMod val="75000"/>
                    <a:lumOff val="25000"/>
                  </a:schemeClr>
                </a:solidFill>
              </a:rPr>
              <a:t>商品紹介は行った方が良い</a:t>
            </a:r>
            <a:endParaRPr lang="en-US" altLang="ja-JP" sz="2400" dirty="0">
              <a:solidFill>
                <a:schemeClr val="tx1">
                  <a:lumMod val="75000"/>
                  <a:lumOff val="25000"/>
                </a:schemeClr>
              </a:solidFill>
            </a:endParaRPr>
          </a:p>
        </p:txBody>
      </p:sp>
      <p:graphicFrame>
        <p:nvGraphicFramePr>
          <p:cNvPr id="17" name="表 16"/>
          <p:cNvGraphicFramePr>
            <a:graphicFrameLocks noGrp="1"/>
          </p:cNvGraphicFramePr>
          <p:nvPr>
            <p:extLst>
              <p:ext uri="{D42A27DB-BD31-4B8C-83A1-F6EECF244321}">
                <p14:modId xmlns:p14="http://schemas.microsoft.com/office/powerpoint/2010/main" val="2825804995"/>
              </p:ext>
            </p:extLst>
          </p:nvPr>
        </p:nvGraphicFramePr>
        <p:xfrm>
          <a:off x="1268627" y="1935895"/>
          <a:ext cx="3682314" cy="2875003"/>
        </p:xfrm>
        <a:graphic>
          <a:graphicData uri="http://schemas.openxmlformats.org/drawingml/2006/table">
            <a:tbl>
              <a:tblPr firstRow="1" bandRow="1">
                <a:tableStyleId>{5C22544A-7EE6-4342-B048-85BDC9FD1C3A}</a:tableStyleId>
              </a:tblPr>
              <a:tblGrid>
                <a:gridCol w="1202725"/>
                <a:gridCol w="2479589"/>
              </a:tblGrid>
              <a:tr h="576869">
                <a:tc>
                  <a:txBody>
                    <a:bodyPr/>
                    <a:lstStyle/>
                    <a:p>
                      <a:endParaRPr kumimoji="1" lang="ja-JP" altLang="en-US" dirty="0"/>
                    </a:p>
                  </a:txBody>
                  <a:tcPr>
                    <a:noFill/>
                  </a:tcPr>
                </a:tc>
                <a:tc>
                  <a:txBody>
                    <a:bodyPr/>
                    <a:lstStyle/>
                    <a:p>
                      <a:pPr algn="ctr"/>
                      <a:r>
                        <a:rPr kumimoji="1" lang="ja-JP" altLang="en-US" dirty="0" smtClean="0">
                          <a:solidFill>
                            <a:schemeClr val="tx2"/>
                          </a:solidFill>
                        </a:rPr>
                        <a:t>商品紹介あり</a:t>
                      </a:r>
                      <a:endParaRPr kumimoji="1" lang="en-US" altLang="ja-JP" dirty="0" smtClean="0">
                        <a:solidFill>
                          <a:schemeClr val="tx2"/>
                        </a:solidFill>
                      </a:endParaRPr>
                    </a:p>
                  </a:txBody>
                  <a:tcPr anchor="ctr">
                    <a:solidFill>
                      <a:srgbClr val="F4D934"/>
                    </a:solidFill>
                  </a:tcPr>
                </a:tc>
              </a:tr>
              <a:tr h="1149067">
                <a:tc>
                  <a:txBody>
                    <a:bodyPr/>
                    <a:lstStyle/>
                    <a:p>
                      <a:pPr algn="ctr"/>
                      <a:r>
                        <a:rPr kumimoji="1" lang="ja-JP" altLang="en-US" dirty="0" smtClean="0"/>
                        <a:t>メリット</a:t>
                      </a:r>
                      <a:endParaRPr kumimoji="1" lang="ja-JP" altLang="en-US" dirty="0"/>
                    </a:p>
                  </a:txBody>
                  <a:tcPr anchor="ctr"/>
                </a:tc>
                <a:tc>
                  <a:txBody>
                    <a:bodyPr/>
                    <a:lstStyle/>
                    <a:p>
                      <a:pPr algn="ctr"/>
                      <a:r>
                        <a:rPr kumimoji="1" lang="ja-JP" altLang="en-US" dirty="0" smtClean="0"/>
                        <a:t>商品に気づくきっかけ</a:t>
                      </a:r>
                      <a:endParaRPr kumimoji="1" lang="en-US" altLang="ja-JP" dirty="0" smtClean="0"/>
                    </a:p>
                    <a:p>
                      <a:pPr algn="ctr"/>
                      <a:r>
                        <a:rPr kumimoji="1" lang="ja-JP" altLang="en-US" dirty="0" smtClean="0"/>
                        <a:t>になる</a:t>
                      </a:r>
                      <a:endParaRPr kumimoji="1" lang="ja-JP" altLang="en-US" dirty="0"/>
                    </a:p>
                  </a:txBody>
                  <a:tcPr anchor="ctr"/>
                </a:tc>
              </a:tr>
              <a:tr h="1149067">
                <a:tc>
                  <a:txBody>
                    <a:bodyPr/>
                    <a:lstStyle/>
                    <a:p>
                      <a:pPr algn="ctr"/>
                      <a:r>
                        <a:rPr kumimoji="1" lang="ja-JP" altLang="en-US" dirty="0" smtClean="0"/>
                        <a:t>デメリット</a:t>
                      </a:r>
                      <a:endParaRPr kumimoji="1" lang="ja-JP" altLang="en-US" dirty="0"/>
                    </a:p>
                  </a:txBody>
                  <a:tcPr anchor="ctr"/>
                </a:tc>
                <a:tc>
                  <a:txBody>
                    <a:bodyPr/>
                    <a:lstStyle/>
                    <a:p>
                      <a:pPr algn="ctr"/>
                      <a:r>
                        <a:rPr kumimoji="1" lang="ja-JP" altLang="en-US" dirty="0" smtClean="0"/>
                        <a:t>売り込みと感じてしまう</a:t>
                      </a:r>
                      <a:endParaRPr kumimoji="1" lang="en-US" altLang="ja-JP" dirty="0" smtClean="0"/>
                    </a:p>
                    <a:p>
                      <a:pPr algn="ctr"/>
                      <a:r>
                        <a:rPr kumimoji="1" lang="ja-JP" altLang="en-US" dirty="0" smtClean="0"/>
                        <a:t>可能性がある</a:t>
                      </a:r>
                      <a:endParaRPr kumimoji="1" lang="ja-JP" altLang="en-US" dirty="0"/>
                    </a:p>
                  </a:txBody>
                  <a:tcPr anchor="ctr"/>
                </a:tc>
              </a:tr>
            </a:tbl>
          </a:graphicData>
        </a:graphic>
      </p:graphicFrame>
      <p:sp>
        <p:nvSpPr>
          <p:cNvPr id="18" name="角丸四角形 17"/>
          <p:cNvSpPr/>
          <p:nvPr/>
        </p:nvSpPr>
        <p:spPr>
          <a:xfrm>
            <a:off x="2504303" y="3690551"/>
            <a:ext cx="9374661" cy="1062681"/>
          </a:xfrm>
          <a:prstGeom prst="roundRect">
            <a:avLst/>
          </a:prstGeom>
          <a:noFill/>
          <a:ln>
            <a:solidFill>
              <a:schemeClr val="accent1">
                <a:lumMod val="50000"/>
              </a:schemeClr>
            </a:solidFill>
            <a:prstDash val="dash"/>
          </a:ln>
        </p:spPr>
        <p:style>
          <a:lnRef idx="2">
            <a:schemeClr val="accent5"/>
          </a:lnRef>
          <a:fillRef idx="1">
            <a:schemeClr val="lt1"/>
          </a:fillRef>
          <a:effectRef idx="0">
            <a:schemeClr val="accent5"/>
          </a:effectRef>
          <a:fontRef idx="minor">
            <a:schemeClr val="dk1"/>
          </a:fontRef>
        </p:style>
        <p:txBody>
          <a:bodyPr rtlCol="0" anchor="ctr"/>
          <a:lstStyle/>
          <a:p>
            <a:pPr marL="0" marR="0" indent="0" algn="ctr" defTabSz="914400" eaLnBrk="1" fontAlgn="auto" latinLnBrk="0" hangingPunct="1">
              <a:lnSpc>
                <a:spcPct val="100000"/>
              </a:lnSpc>
              <a:spcBef>
                <a:spcPts val="0"/>
              </a:spcBef>
              <a:spcAft>
                <a:spcPts val="0"/>
              </a:spcAft>
              <a:buClrTx/>
              <a:buSzTx/>
              <a:buFontTx/>
              <a:buNone/>
              <a:tabLst/>
            </a:pPr>
            <a:endParaRPr kumimoji="0" lang="ja-JP" altLang="en-US" sz="1800" b="0" i="0" u="none" strike="noStrike" kern="0" cap="none" spc="0" normalizeH="0" baseline="0" noProof="0" smtClean="0">
              <a:ln>
                <a:noFill/>
              </a:ln>
              <a:solidFill>
                <a:prstClr val="white"/>
              </a:solidFill>
              <a:effectLst/>
              <a:uLnTx/>
              <a:uFillTx/>
              <a:latin typeface="Calibri" panose="020F0502020204030204"/>
              <a:ea typeface="ＭＳ Ｐゴシック" panose="020B0600070205080204" pitchFamily="50" charset="-128"/>
              <a:cs typeface="+mn-cs"/>
            </a:endParaRPr>
          </a:p>
        </p:txBody>
      </p:sp>
      <p:sp>
        <p:nvSpPr>
          <p:cNvPr id="19" name="テキスト ボックス 18"/>
          <p:cNvSpPr txBox="1"/>
          <p:nvPr/>
        </p:nvSpPr>
        <p:spPr>
          <a:xfrm>
            <a:off x="4942701" y="3775822"/>
            <a:ext cx="6862119" cy="923330"/>
          </a:xfrm>
          <a:prstGeom prst="rect">
            <a:avLst/>
          </a:prstGeom>
          <a:noFill/>
        </p:spPr>
        <p:txBody>
          <a:bodyPr wrap="square" rtlCol="0">
            <a:spAutoFit/>
          </a:bodyPr>
          <a:lstStyle/>
          <a:p>
            <a:r>
              <a:rPr kumimoji="1" lang="ja-JP" altLang="en-US" sz="1500" dirty="0" smtClean="0">
                <a:solidFill>
                  <a:schemeClr val="tx1">
                    <a:lumMod val="75000"/>
                    <a:lumOff val="25000"/>
                  </a:schemeClr>
                </a:solidFill>
              </a:rPr>
              <a:t>（仮説</a:t>
            </a:r>
            <a:r>
              <a:rPr kumimoji="1" lang="en-US" altLang="ja-JP" sz="1500" dirty="0" smtClean="0">
                <a:solidFill>
                  <a:schemeClr val="tx1">
                    <a:lumMod val="75000"/>
                    <a:lumOff val="25000"/>
                  </a:schemeClr>
                </a:solidFill>
              </a:rPr>
              <a:t>3</a:t>
            </a:r>
            <a:r>
              <a:rPr kumimoji="1" lang="ja-JP" altLang="en-US" sz="1500" dirty="0" smtClean="0">
                <a:solidFill>
                  <a:schemeClr val="tx1">
                    <a:lumMod val="75000"/>
                    <a:lumOff val="25000"/>
                  </a:schemeClr>
                </a:solidFill>
              </a:rPr>
              <a:t>より）</a:t>
            </a:r>
            <a:r>
              <a:rPr kumimoji="1" lang="ja-JP" altLang="en-US" dirty="0" smtClean="0">
                <a:solidFill>
                  <a:schemeClr val="tx1">
                    <a:lumMod val="75000"/>
                    <a:lumOff val="25000"/>
                  </a:schemeClr>
                </a:solidFill>
              </a:rPr>
              <a:t>売り込みからのパスがすべて非有意であったということから、売り込みは私たちの予想に反してマイナスの影響を及ぼすものであるとはいえない。</a:t>
            </a:r>
            <a:endParaRPr kumimoji="1" lang="en-US" altLang="ja-JP" dirty="0" smtClean="0">
              <a:solidFill>
                <a:schemeClr val="tx1">
                  <a:lumMod val="75000"/>
                  <a:lumOff val="25000"/>
                </a:schemeClr>
              </a:solidFill>
            </a:endParaRPr>
          </a:p>
        </p:txBody>
      </p:sp>
      <p:sp>
        <p:nvSpPr>
          <p:cNvPr id="20" name="下矢印 19"/>
          <p:cNvSpPr/>
          <p:nvPr/>
        </p:nvSpPr>
        <p:spPr>
          <a:xfrm rot="16200000">
            <a:off x="7540125" y="4697238"/>
            <a:ext cx="263611" cy="334167"/>
          </a:xfrm>
          <a:prstGeom prst="downArrow">
            <a:avLst/>
          </a:prstGeom>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indent="0" algn="ctr" defTabSz="914400" eaLnBrk="1" fontAlgn="auto" latinLnBrk="0" hangingPunct="1">
              <a:lnSpc>
                <a:spcPct val="100000"/>
              </a:lnSpc>
              <a:spcBef>
                <a:spcPts val="0"/>
              </a:spcBef>
              <a:spcAft>
                <a:spcPts val="0"/>
              </a:spcAft>
              <a:buClrTx/>
              <a:buSzTx/>
              <a:buFontTx/>
              <a:buNone/>
              <a:tabLst/>
            </a:pPr>
            <a:endParaRPr kumimoji="0" lang="ja-JP" altLang="en-US" sz="1800" b="0" i="0" u="none" strike="noStrike" kern="0" cap="none" spc="0" normalizeH="0" baseline="0" noProof="0" smtClean="0">
              <a:ln>
                <a:noFill/>
              </a:ln>
              <a:solidFill>
                <a:prstClr val="white"/>
              </a:solidFill>
              <a:effectLst/>
              <a:uLnTx/>
              <a:uFillTx/>
              <a:latin typeface="Calibri" panose="020F0502020204030204"/>
              <a:ea typeface="ＭＳ Ｐゴシック" panose="020B0600070205080204" pitchFamily="50" charset="-128"/>
              <a:cs typeface="+mn-cs"/>
            </a:endParaRPr>
          </a:p>
        </p:txBody>
      </p:sp>
      <p:sp>
        <p:nvSpPr>
          <p:cNvPr id="21" name="円/楕円 20"/>
          <p:cNvSpPr/>
          <p:nvPr/>
        </p:nvSpPr>
        <p:spPr>
          <a:xfrm>
            <a:off x="8010260" y="4547646"/>
            <a:ext cx="3935623" cy="633352"/>
          </a:xfrm>
          <a:prstGeom prst="ellipse">
            <a:avLst/>
          </a:prstGeom>
          <a:solidFill>
            <a:schemeClr val="accent1"/>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indent="0" algn="ctr" defTabSz="914400" eaLnBrk="1" fontAlgn="auto" latinLnBrk="0" hangingPunct="1">
              <a:lnSpc>
                <a:spcPct val="100000"/>
              </a:lnSpc>
              <a:spcBef>
                <a:spcPts val="0"/>
              </a:spcBef>
              <a:spcAft>
                <a:spcPts val="0"/>
              </a:spcAft>
              <a:buClrTx/>
              <a:buSzTx/>
              <a:buFontTx/>
              <a:buNone/>
              <a:tabLst/>
            </a:pPr>
            <a:r>
              <a:rPr kumimoji="0" lang="ja-JP" altLang="en-US" sz="1800" b="0" i="0" u="none" strike="noStrike" kern="0" cap="none" spc="0" normalizeH="0" baseline="0" noProof="0" dirty="0" smtClean="0">
                <a:ln>
                  <a:noFill/>
                </a:ln>
                <a:solidFill>
                  <a:schemeClr val="bg1"/>
                </a:solidFill>
                <a:effectLst/>
                <a:uLnTx/>
                <a:uFillTx/>
                <a:latin typeface="Calibri" panose="020F0502020204030204"/>
                <a:ea typeface="ＭＳ Ｐゴシック" panose="020B0600070205080204" pitchFamily="50" charset="-128"/>
                <a:cs typeface="+mn-cs"/>
              </a:rPr>
              <a:t>「売り込み」はしても良い</a:t>
            </a:r>
          </a:p>
        </p:txBody>
      </p:sp>
      <p:sp>
        <p:nvSpPr>
          <p:cNvPr id="22" name="角丸四角形 21"/>
          <p:cNvSpPr/>
          <p:nvPr/>
        </p:nvSpPr>
        <p:spPr>
          <a:xfrm>
            <a:off x="2504303" y="2563332"/>
            <a:ext cx="9374661" cy="1062681"/>
          </a:xfrm>
          <a:prstGeom prst="roundRect">
            <a:avLst/>
          </a:prstGeom>
          <a:noFill/>
          <a:ln>
            <a:solidFill>
              <a:schemeClr val="accent1">
                <a:lumMod val="50000"/>
              </a:schemeClr>
            </a:solidFill>
            <a:prstDash val="dash"/>
          </a:ln>
        </p:spPr>
        <p:style>
          <a:lnRef idx="2">
            <a:schemeClr val="accent5"/>
          </a:lnRef>
          <a:fillRef idx="1">
            <a:schemeClr val="lt1"/>
          </a:fillRef>
          <a:effectRef idx="0">
            <a:schemeClr val="accent5"/>
          </a:effectRef>
          <a:fontRef idx="minor">
            <a:schemeClr val="dk1"/>
          </a:fontRef>
        </p:style>
        <p:txBody>
          <a:bodyPr rtlCol="0" anchor="ctr"/>
          <a:lstStyle/>
          <a:p>
            <a:pPr marL="0" marR="0" indent="0" algn="ctr" defTabSz="914400" eaLnBrk="1" fontAlgn="auto" latinLnBrk="0" hangingPunct="1">
              <a:lnSpc>
                <a:spcPct val="100000"/>
              </a:lnSpc>
              <a:spcBef>
                <a:spcPts val="0"/>
              </a:spcBef>
              <a:spcAft>
                <a:spcPts val="0"/>
              </a:spcAft>
              <a:buClrTx/>
              <a:buSzTx/>
              <a:buFontTx/>
              <a:buNone/>
              <a:tabLst/>
            </a:pPr>
            <a:endParaRPr kumimoji="0" lang="ja-JP" altLang="en-US" sz="1800" b="0" i="0" u="none" strike="noStrike" kern="0" cap="none" spc="0" normalizeH="0" baseline="0" noProof="0" smtClean="0">
              <a:ln>
                <a:noFill/>
              </a:ln>
              <a:solidFill>
                <a:prstClr val="white"/>
              </a:solidFill>
              <a:effectLst/>
              <a:uLnTx/>
              <a:uFillTx/>
              <a:latin typeface="Calibri" panose="020F0502020204030204"/>
              <a:ea typeface="ＭＳ Ｐゴシック" panose="020B0600070205080204" pitchFamily="50" charset="-128"/>
              <a:cs typeface="+mn-cs"/>
            </a:endParaRPr>
          </a:p>
        </p:txBody>
      </p:sp>
      <p:sp>
        <p:nvSpPr>
          <p:cNvPr id="23" name="正方形/長方形 22"/>
          <p:cNvSpPr/>
          <p:nvPr/>
        </p:nvSpPr>
        <p:spPr>
          <a:xfrm>
            <a:off x="4942701" y="2660690"/>
            <a:ext cx="6960974" cy="923330"/>
          </a:xfrm>
          <a:prstGeom prst="rect">
            <a:avLst/>
          </a:prstGeom>
        </p:spPr>
        <p:txBody>
          <a:bodyPr wrap="square">
            <a:spAutoFit/>
          </a:bodyPr>
          <a:lstStyle/>
          <a:p>
            <a:r>
              <a:rPr lang="ja-JP" altLang="en-US" dirty="0">
                <a:solidFill>
                  <a:schemeClr val="tx1">
                    <a:lumMod val="75000"/>
                    <a:lumOff val="25000"/>
                  </a:schemeClr>
                </a:solidFill>
              </a:rPr>
              <a:t>約７５％の人がコンテンツを読んだ後</a:t>
            </a:r>
            <a:r>
              <a:rPr lang="ja-JP" altLang="en-US" dirty="0" smtClean="0">
                <a:solidFill>
                  <a:schemeClr val="tx1">
                    <a:lumMod val="75000"/>
                    <a:lumOff val="25000"/>
                  </a:schemeClr>
                </a:solidFill>
              </a:rPr>
              <a:t>に紹介されていた商</a:t>
            </a:r>
            <a:r>
              <a:rPr lang="ja-JP" altLang="en-US" dirty="0">
                <a:solidFill>
                  <a:schemeClr val="tx1">
                    <a:lumMod val="75000"/>
                    <a:lumOff val="25000"/>
                  </a:schemeClr>
                </a:solidFill>
              </a:rPr>
              <a:t>品名を覚えていたため、コンテンツ内で商品紹介をすることは商品の認知度向上に効果的であると考えられる。</a:t>
            </a:r>
            <a:endParaRPr lang="en-US" altLang="ja-JP" dirty="0">
              <a:solidFill>
                <a:schemeClr val="tx1">
                  <a:lumMod val="75000"/>
                  <a:lumOff val="25000"/>
                </a:schemeClr>
              </a:solidFill>
            </a:endParaRPr>
          </a:p>
        </p:txBody>
      </p:sp>
      <p:sp>
        <p:nvSpPr>
          <p:cNvPr id="25" name="十字形 24"/>
          <p:cNvSpPr/>
          <p:nvPr/>
        </p:nvSpPr>
        <p:spPr>
          <a:xfrm rot="2631079">
            <a:off x="1258267" y="3631526"/>
            <a:ext cx="1177288" cy="1180729"/>
          </a:xfrm>
          <a:prstGeom prst="plus">
            <a:avLst>
              <a:gd name="adj" fmla="val 50000"/>
            </a:avLst>
          </a:prstGeom>
          <a:noFill/>
          <a:ln w="127000" cap="flat" cmpd="sng" algn="ctr">
            <a:solidFill>
              <a:srgbClr val="003399">
                <a:alpha val="72941"/>
              </a:srgbClr>
            </a:solidFill>
            <a:prstDash val="solid"/>
            <a:miter lim="800000"/>
          </a:ln>
          <a:effectLst/>
        </p:spPr>
        <p:txBody>
          <a:bodyPr rtlCol="0" anchor="ctr"/>
          <a:lstStyle/>
          <a:p>
            <a:pPr marL="0" marR="0" indent="0" algn="ctr" defTabSz="914400" eaLnBrk="1" fontAlgn="auto" latinLnBrk="0" hangingPunct="1">
              <a:lnSpc>
                <a:spcPct val="100000"/>
              </a:lnSpc>
              <a:spcBef>
                <a:spcPts val="0"/>
              </a:spcBef>
              <a:spcAft>
                <a:spcPts val="0"/>
              </a:spcAft>
              <a:buClrTx/>
              <a:buSzTx/>
              <a:buFontTx/>
              <a:buNone/>
              <a:tabLst/>
            </a:pPr>
            <a:endParaRPr kumimoji="0" lang="ja-JP" altLang="en-US" sz="1800" b="0" i="0" u="none" strike="noStrike" kern="0" cap="none" spc="0" normalizeH="0" baseline="0" noProof="0" smtClean="0">
              <a:ln>
                <a:noFill/>
              </a:ln>
              <a:solidFill>
                <a:prstClr val="white"/>
              </a:solidFill>
              <a:effectLst/>
              <a:uLnTx/>
              <a:uFillTx/>
              <a:latin typeface="Calibri" panose="020F0502020204030204"/>
              <a:ea typeface="ＭＳ Ｐゴシック" panose="020B0600070205080204" pitchFamily="50" charset="-128"/>
              <a:cs typeface="+mn-cs"/>
            </a:endParaRPr>
          </a:p>
        </p:txBody>
      </p:sp>
      <p:sp>
        <p:nvSpPr>
          <p:cNvPr id="27" name="正方形/長方形 26"/>
          <p:cNvSpPr/>
          <p:nvPr/>
        </p:nvSpPr>
        <p:spPr>
          <a:xfrm>
            <a:off x="1125399" y="1774208"/>
            <a:ext cx="1443024" cy="323165"/>
          </a:xfrm>
          <a:prstGeom prst="rect">
            <a:avLst/>
          </a:prstGeom>
        </p:spPr>
        <p:txBody>
          <a:bodyPr wrap="none">
            <a:spAutoFit/>
          </a:bodyPr>
          <a:lstStyle/>
          <a:p>
            <a:pPr algn="ctr"/>
            <a:r>
              <a:rPr lang="ja-JP" altLang="en-US" sz="1500" dirty="0" smtClean="0">
                <a:solidFill>
                  <a:schemeClr val="tx1">
                    <a:lumMod val="75000"/>
                    <a:lumOff val="25000"/>
                  </a:schemeClr>
                </a:solidFill>
              </a:rPr>
              <a:t>スライド</a:t>
            </a:r>
            <a:r>
              <a:rPr lang="en-US" altLang="ja-JP" sz="1500" dirty="0" smtClean="0">
                <a:solidFill>
                  <a:schemeClr val="tx1">
                    <a:lumMod val="75000"/>
                    <a:lumOff val="25000"/>
                  </a:schemeClr>
                </a:solidFill>
              </a:rPr>
              <a:t>2</a:t>
            </a:r>
            <a:r>
              <a:rPr lang="en-US" altLang="ja-JP" sz="1500" dirty="0">
                <a:solidFill>
                  <a:schemeClr val="tx1">
                    <a:lumMod val="75000"/>
                    <a:lumOff val="25000"/>
                  </a:schemeClr>
                </a:solidFill>
              </a:rPr>
              <a:t>0</a:t>
            </a:r>
            <a:r>
              <a:rPr lang="ja-JP" altLang="en-US" sz="1500" dirty="0" smtClean="0">
                <a:solidFill>
                  <a:schemeClr val="tx1">
                    <a:lumMod val="75000"/>
                    <a:lumOff val="25000"/>
                  </a:schemeClr>
                </a:solidFill>
              </a:rPr>
              <a:t>より</a:t>
            </a:r>
            <a:r>
              <a:rPr lang="ja-JP" altLang="en-US" sz="1500" dirty="0" smtClean="0">
                <a:solidFill>
                  <a:schemeClr val="tx1">
                    <a:lumMod val="75000"/>
                    <a:lumOff val="25000"/>
                  </a:schemeClr>
                </a:solidFill>
              </a:rPr>
              <a:t>、</a:t>
            </a:r>
            <a:endParaRPr lang="ja-JP" altLang="en-US" sz="1500" dirty="0">
              <a:solidFill>
                <a:schemeClr val="tx1">
                  <a:lumMod val="75000"/>
                  <a:lumOff val="25000"/>
                </a:schemeClr>
              </a:solidFill>
            </a:endParaRPr>
          </a:p>
        </p:txBody>
      </p:sp>
    </p:spTree>
    <p:extLst>
      <p:ext uri="{BB962C8B-B14F-4D97-AF65-F5344CB8AC3E}">
        <p14:creationId xmlns:p14="http://schemas.microsoft.com/office/powerpoint/2010/main" val="4654802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wipe(down)">
                                      <p:cBhvr>
                                        <p:cTn id="7" dur="500"/>
                                        <p:tgtEl>
                                          <p:spTgt spid="20"/>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21"/>
                                        </p:tgtEl>
                                        <p:attrNameLst>
                                          <p:attrName>style.visibility</p:attrName>
                                        </p:attrNameLst>
                                      </p:cBhvr>
                                      <p:to>
                                        <p:strVal val="visible"/>
                                      </p:to>
                                    </p:set>
                                    <p:animEffect transition="in" filter="wipe(down)">
                                      <p:cBhvr>
                                        <p:cTn id="10" dur="500"/>
                                        <p:tgtEl>
                                          <p:spTgt spid="21"/>
                                        </p:tgtEl>
                                      </p:cBhvr>
                                    </p:animEffect>
                                  </p:childTnLst>
                                </p:cTn>
                              </p:par>
                            </p:childTnLst>
                          </p:cTn>
                        </p:par>
                      </p:childTnLst>
                    </p:cTn>
                  </p:par>
                  <p:par>
                    <p:cTn id="11" fill="hold">
                      <p:stCondLst>
                        <p:cond delay="indefinite"/>
                      </p:stCondLst>
                      <p:childTnLst>
                        <p:par>
                          <p:cTn id="12" fill="hold">
                            <p:stCondLst>
                              <p:cond delay="0"/>
                            </p:stCondLst>
                            <p:childTnLst>
                              <p:par>
                                <p:cTn id="13" presetID="53" presetClass="entr" presetSubtype="16" fill="hold" grpId="0" nodeType="clickEffect">
                                  <p:stCondLst>
                                    <p:cond delay="0"/>
                                  </p:stCondLst>
                                  <p:childTnLst>
                                    <p:set>
                                      <p:cBhvr>
                                        <p:cTn id="14" dur="1" fill="hold">
                                          <p:stCondLst>
                                            <p:cond delay="0"/>
                                          </p:stCondLst>
                                        </p:cTn>
                                        <p:tgtEl>
                                          <p:spTgt spid="25"/>
                                        </p:tgtEl>
                                        <p:attrNameLst>
                                          <p:attrName>style.visibility</p:attrName>
                                        </p:attrNameLst>
                                      </p:cBhvr>
                                      <p:to>
                                        <p:strVal val="visible"/>
                                      </p:to>
                                    </p:set>
                                    <p:anim calcmode="lin" valueType="num">
                                      <p:cBhvr>
                                        <p:cTn id="15" dur="500" fill="hold"/>
                                        <p:tgtEl>
                                          <p:spTgt spid="25"/>
                                        </p:tgtEl>
                                        <p:attrNameLst>
                                          <p:attrName>ppt_w</p:attrName>
                                        </p:attrNameLst>
                                      </p:cBhvr>
                                      <p:tavLst>
                                        <p:tav tm="0">
                                          <p:val>
                                            <p:fltVal val="0"/>
                                          </p:val>
                                        </p:tav>
                                        <p:tav tm="100000">
                                          <p:val>
                                            <p:strVal val="#ppt_w"/>
                                          </p:val>
                                        </p:tav>
                                      </p:tavLst>
                                    </p:anim>
                                    <p:anim calcmode="lin" valueType="num">
                                      <p:cBhvr>
                                        <p:cTn id="16" dur="500" fill="hold"/>
                                        <p:tgtEl>
                                          <p:spTgt spid="25"/>
                                        </p:tgtEl>
                                        <p:attrNameLst>
                                          <p:attrName>ppt_h</p:attrName>
                                        </p:attrNameLst>
                                      </p:cBhvr>
                                      <p:tavLst>
                                        <p:tav tm="0">
                                          <p:val>
                                            <p:fltVal val="0"/>
                                          </p:val>
                                        </p:tav>
                                        <p:tav tm="100000">
                                          <p:val>
                                            <p:strVal val="#ppt_h"/>
                                          </p:val>
                                        </p:tav>
                                      </p:tavLst>
                                    </p:anim>
                                    <p:animEffect transition="in" filter="fade">
                                      <p:cBhvr>
                                        <p:cTn id="17" dur="500"/>
                                        <p:tgtEl>
                                          <p:spTgt spid="25"/>
                                        </p:tgtEl>
                                      </p:cBhvr>
                                    </p:animEffect>
                                  </p:childTnLst>
                                </p:cTn>
                              </p:par>
                            </p:childTnLst>
                          </p:cTn>
                        </p:par>
                      </p:childTnLst>
                    </p:cTn>
                  </p:par>
                  <p:par>
                    <p:cTn id="18" fill="hold">
                      <p:stCondLst>
                        <p:cond delay="indefinite"/>
                      </p:stCondLst>
                      <p:childTnLst>
                        <p:par>
                          <p:cTn id="19" fill="hold">
                            <p:stCondLst>
                              <p:cond delay="0"/>
                            </p:stCondLst>
                            <p:childTnLst>
                              <p:par>
                                <p:cTn id="20" presetID="16" presetClass="entr" presetSubtype="21" fill="hold" grpId="0" nodeType="click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barn(inVertical)">
                                      <p:cBhvr>
                                        <p:cTn id="22"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20" grpId="0" animBg="1"/>
      <p:bldP spid="21" grpId="0" animBg="1"/>
      <p:bldP spid="25" grpId="0" animBg="1"/>
    </p:bld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smtClean="0"/>
              <a:t>実務的インプリケーション</a:t>
            </a:r>
            <a:endParaRPr kumimoji="1" lang="ja-JP" altLang="en-US" dirty="0"/>
          </a:p>
        </p:txBody>
      </p:sp>
      <p:sp>
        <p:nvSpPr>
          <p:cNvPr id="3" name="スライド番号プレースホルダー 2"/>
          <p:cNvSpPr>
            <a:spLocks noGrp="1"/>
          </p:cNvSpPr>
          <p:nvPr>
            <p:ph type="sldNum" sz="quarter" idx="12"/>
          </p:nvPr>
        </p:nvSpPr>
        <p:spPr>
          <a:xfrm>
            <a:off x="10724242" y="6436530"/>
            <a:ext cx="1312025" cy="365125"/>
          </a:xfrm>
        </p:spPr>
        <p:txBody>
          <a:bodyPr/>
          <a:lstStyle/>
          <a:p>
            <a:fld id="{F46A3120-87D5-48FE-95FF-B9D32DB3470B}" type="slidenum">
              <a:rPr kumimoji="1" lang="ja-JP" altLang="en-US" smtClean="0"/>
              <a:t>67</a:t>
            </a:fld>
            <a:endParaRPr kumimoji="1" lang="ja-JP" altLang="en-US" dirty="0"/>
          </a:p>
        </p:txBody>
      </p:sp>
      <p:sp>
        <p:nvSpPr>
          <p:cNvPr id="7" name="角丸四角形 6"/>
          <p:cNvSpPr/>
          <p:nvPr/>
        </p:nvSpPr>
        <p:spPr>
          <a:xfrm>
            <a:off x="7655058" y="1011981"/>
            <a:ext cx="4223906" cy="640108"/>
          </a:xfrm>
          <a:prstGeom prst="roundRect">
            <a:avLst/>
          </a:prstGeom>
          <a:solidFill>
            <a:schemeClr val="accent2">
              <a:lumMod val="20000"/>
              <a:lumOff val="80000"/>
            </a:schemeClr>
          </a:solidFill>
          <a:ln w="12700" cap="flat" cmpd="sng" algn="ctr">
            <a:solidFill>
              <a:schemeClr val="accent1">
                <a:lumMod val="75000"/>
              </a:schemeClr>
            </a:solidFill>
            <a:prstDash val="solid"/>
            <a:miter lim="800000"/>
          </a:ln>
          <a:effectLst/>
        </p:spPr>
        <p:txBody>
          <a:bodyPr rtlCol="0" anchor="ctr"/>
          <a:lstStyle/>
          <a:p>
            <a:r>
              <a:rPr lang="ja-JP" altLang="en-US" sz="2200" dirty="0" smtClean="0">
                <a:solidFill>
                  <a:schemeClr val="tx1">
                    <a:lumMod val="75000"/>
                    <a:lumOff val="25000"/>
                  </a:schemeClr>
                </a:solidFill>
              </a:rPr>
              <a:t>①商品紹介は行った方が良い</a:t>
            </a:r>
            <a:endParaRPr lang="en-US" altLang="ja-JP" sz="2200" dirty="0">
              <a:solidFill>
                <a:schemeClr val="tx1">
                  <a:lumMod val="75000"/>
                  <a:lumOff val="25000"/>
                </a:schemeClr>
              </a:solidFill>
            </a:endParaRPr>
          </a:p>
        </p:txBody>
      </p:sp>
      <p:sp>
        <p:nvSpPr>
          <p:cNvPr id="8" name="角丸四角形 7"/>
          <p:cNvSpPr/>
          <p:nvPr/>
        </p:nvSpPr>
        <p:spPr>
          <a:xfrm>
            <a:off x="546632" y="1850373"/>
            <a:ext cx="11159695" cy="2136742"/>
          </a:xfrm>
          <a:prstGeom prst="roundRect">
            <a:avLst/>
          </a:prstGeom>
          <a:solidFill>
            <a:schemeClr val="accent2">
              <a:lumMod val="20000"/>
              <a:lumOff val="80000"/>
            </a:schemeClr>
          </a:solidFill>
          <a:ln w="12700" cap="flat" cmpd="sng" algn="ctr">
            <a:solidFill>
              <a:schemeClr val="accent1">
                <a:lumMod val="75000"/>
              </a:schemeClr>
            </a:solidFill>
            <a:prstDash val="solid"/>
            <a:miter lim="800000"/>
          </a:ln>
          <a:effectLst/>
        </p:spPr>
        <p:txBody>
          <a:bodyPr rtlCol="0" anchor="t"/>
          <a:lstStyle/>
          <a:p>
            <a:r>
              <a:rPr lang="ja-JP" altLang="en-US" sz="1500" dirty="0" smtClean="0">
                <a:solidFill>
                  <a:schemeClr val="tx1">
                    <a:lumMod val="75000"/>
                    <a:lumOff val="25000"/>
                  </a:schemeClr>
                </a:solidFill>
              </a:rPr>
              <a:t>スライド</a:t>
            </a:r>
            <a:r>
              <a:rPr lang="en-US" altLang="ja-JP" sz="1500" dirty="0" smtClean="0">
                <a:solidFill>
                  <a:schemeClr val="tx1">
                    <a:lumMod val="75000"/>
                    <a:lumOff val="25000"/>
                  </a:schemeClr>
                </a:solidFill>
              </a:rPr>
              <a:t>61.62</a:t>
            </a:r>
            <a:r>
              <a:rPr lang="ja-JP" altLang="en-US" sz="1500" dirty="0" smtClean="0">
                <a:solidFill>
                  <a:schemeClr val="tx1">
                    <a:lumMod val="75000"/>
                    <a:lumOff val="25000"/>
                  </a:schemeClr>
                </a:solidFill>
              </a:rPr>
              <a:t>より</a:t>
            </a:r>
            <a:r>
              <a:rPr lang="ja-JP" altLang="en-US" sz="1500" dirty="0" smtClean="0">
                <a:solidFill>
                  <a:schemeClr val="tx1">
                    <a:lumMod val="75000"/>
                    <a:lumOff val="25000"/>
                  </a:schemeClr>
                </a:solidFill>
              </a:rPr>
              <a:t>、</a:t>
            </a:r>
            <a:endParaRPr lang="en-US" altLang="ja-JP" sz="1500" dirty="0" smtClean="0">
              <a:solidFill>
                <a:schemeClr val="tx1">
                  <a:lumMod val="75000"/>
                  <a:lumOff val="25000"/>
                </a:schemeClr>
              </a:solidFill>
            </a:endParaRPr>
          </a:p>
          <a:p>
            <a:endParaRPr lang="ja-JP" altLang="en-US" sz="1500" dirty="0">
              <a:solidFill>
                <a:schemeClr val="tx1">
                  <a:lumMod val="75000"/>
                  <a:lumOff val="25000"/>
                </a:schemeClr>
              </a:solidFill>
            </a:endParaRPr>
          </a:p>
          <a:p>
            <a:pPr marL="285750" indent="-285750">
              <a:buFont typeface="Wingdings" panose="05000000000000000000" pitchFamily="2" charset="2"/>
              <a:buChar char="u"/>
            </a:pPr>
            <a:r>
              <a:rPr lang="ja-JP" altLang="en-US" dirty="0" smtClean="0">
                <a:solidFill>
                  <a:schemeClr val="tx1">
                    <a:lumMod val="75000"/>
                    <a:lumOff val="25000"/>
                  </a:schemeClr>
                </a:solidFill>
              </a:rPr>
              <a:t>消費者</a:t>
            </a:r>
            <a:r>
              <a:rPr lang="ja-JP" altLang="en-US" dirty="0">
                <a:solidFill>
                  <a:schemeClr val="tx1">
                    <a:lumMod val="75000"/>
                    <a:lumOff val="25000"/>
                  </a:schemeClr>
                </a:solidFill>
              </a:rPr>
              <a:t>が記事へ</a:t>
            </a:r>
            <a:r>
              <a:rPr lang="ja-JP" altLang="en-US" dirty="0">
                <a:solidFill>
                  <a:srgbClr val="E01633"/>
                </a:solidFill>
              </a:rPr>
              <a:t>満足</a:t>
            </a:r>
            <a:r>
              <a:rPr lang="ja-JP" altLang="en-US" dirty="0">
                <a:solidFill>
                  <a:schemeClr val="tx1">
                    <a:lumMod val="75000"/>
                    <a:lumOff val="25000"/>
                  </a:schemeClr>
                </a:solidFill>
              </a:rPr>
              <a:t>しているコンテンツで商品紹介をする場合</a:t>
            </a:r>
            <a:r>
              <a:rPr lang="ja-JP" altLang="en-US" dirty="0" smtClean="0">
                <a:solidFill>
                  <a:schemeClr val="tx1">
                    <a:lumMod val="75000"/>
                    <a:lumOff val="25000"/>
                  </a:schemeClr>
                </a:solidFill>
              </a:rPr>
              <a:t>、</a:t>
            </a:r>
            <a:endParaRPr lang="en-US" altLang="ja-JP" dirty="0" smtClean="0">
              <a:solidFill>
                <a:schemeClr val="tx1">
                  <a:lumMod val="75000"/>
                  <a:lumOff val="25000"/>
                </a:schemeClr>
              </a:solidFill>
            </a:endParaRPr>
          </a:p>
          <a:p>
            <a:r>
              <a:rPr lang="ja-JP" altLang="en-US" dirty="0" smtClean="0">
                <a:solidFill>
                  <a:schemeClr val="tx1">
                    <a:lumMod val="75000"/>
                    <a:lumOff val="25000"/>
                  </a:schemeClr>
                </a:solidFill>
              </a:rPr>
              <a:t>　　（</a:t>
            </a:r>
            <a:r>
              <a:rPr lang="en-US" altLang="ja-JP" dirty="0" smtClean="0">
                <a:solidFill>
                  <a:schemeClr val="tx1">
                    <a:lumMod val="75000"/>
                    <a:lumOff val="25000"/>
                  </a:schemeClr>
                </a:solidFill>
              </a:rPr>
              <a:t>A</a:t>
            </a:r>
            <a:r>
              <a:rPr lang="ja-JP" altLang="en-US" dirty="0" smtClean="0">
                <a:solidFill>
                  <a:schemeClr val="tx1">
                    <a:lumMod val="75000"/>
                    <a:lumOff val="25000"/>
                  </a:schemeClr>
                </a:solidFill>
              </a:rPr>
              <a:t>）</a:t>
            </a:r>
            <a:r>
              <a:rPr lang="ja-JP" altLang="en-US" dirty="0">
                <a:solidFill>
                  <a:schemeClr val="tx1">
                    <a:lumMod val="75000"/>
                    <a:lumOff val="25000"/>
                  </a:schemeClr>
                </a:solidFill>
              </a:rPr>
              <a:t> </a:t>
            </a:r>
            <a:r>
              <a:rPr lang="ja-JP" altLang="en-US" dirty="0" smtClean="0">
                <a:solidFill>
                  <a:schemeClr val="tx1">
                    <a:lumMod val="75000"/>
                    <a:lumOff val="25000"/>
                  </a:schemeClr>
                </a:solidFill>
              </a:rPr>
              <a:t>や（</a:t>
            </a:r>
            <a:r>
              <a:rPr lang="en-US" altLang="ja-JP" dirty="0">
                <a:solidFill>
                  <a:schemeClr val="tx1">
                    <a:lumMod val="75000"/>
                    <a:lumOff val="25000"/>
                  </a:schemeClr>
                </a:solidFill>
              </a:rPr>
              <a:t>C</a:t>
            </a:r>
            <a:r>
              <a:rPr lang="ja-JP" altLang="en-US" dirty="0">
                <a:solidFill>
                  <a:schemeClr val="tx1">
                    <a:lumMod val="75000"/>
                    <a:lumOff val="25000"/>
                  </a:schemeClr>
                </a:solidFill>
              </a:rPr>
              <a:t>）</a:t>
            </a:r>
            <a:r>
              <a:rPr lang="ja-JP" altLang="en-US" dirty="0" smtClean="0">
                <a:solidFill>
                  <a:schemeClr val="tx1">
                    <a:lumMod val="75000"/>
                    <a:lumOff val="25000"/>
                  </a:schemeClr>
                </a:solidFill>
              </a:rPr>
              <a:t>より</a:t>
            </a:r>
            <a:r>
              <a:rPr lang="ja-JP" altLang="en-US" dirty="0">
                <a:solidFill>
                  <a:schemeClr val="tx1">
                    <a:lumMod val="75000"/>
                    <a:lumOff val="25000"/>
                  </a:schemeClr>
                </a:solidFill>
              </a:rPr>
              <a:t>も（</a:t>
            </a:r>
            <a:r>
              <a:rPr lang="en-US" altLang="ja-JP" dirty="0" smtClean="0">
                <a:solidFill>
                  <a:schemeClr val="tx1">
                    <a:lumMod val="75000"/>
                    <a:lumOff val="25000"/>
                  </a:schemeClr>
                </a:solidFill>
              </a:rPr>
              <a:t>B</a:t>
            </a:r>
            <a:r>
              <a:rPr lang="ja-JP" altLang="en-US" dirty="0" smtClean="0">
                <a:solidFill>
                  <a:schemeClr val="tx1">
                    <a:lumMod val="75000"/>
                    <a:lumOff val="25000"/>
                  </a:schemeClr>
                </a:solidFill>
              </a:rPr>
              <a:t>）のように</a:t>
            </a:r>
            <a:r>
              <a:rPr lang="ja-JP" altLang="en-US" dirty="0">
                <a:solidFill>
                  <a:srgbClr val="E01633"/>
                </a:solidFill>
              </a:rPr>
              <a:t>オンラインストアへのリンクするバナーがある商品紹介</a:t>
            </a:r>
            <a:r>
              <a:rPr lang="ja-JP" altLang="en-US" dirty="0">
                <a:solidFill>
                  <a:schemeClr val="tx1">
                    <a:lumMod val="75000"/>
                    <a:lumOff val="25000"/>
                  </a:schemeClr>
                </a:solidFill>
              </a:rPr>
              <a:t>の仕方が有効である。</a:t>
            </a:r>
            <a:endParaRPr lang="en-US" altLang="ja-JP" dirty="0">
              <a:solidFill>
                <a:schemeClr val="tx1">
                  <a:lumMod val="75000"/>
                  <a:lumOff val="25000"/>
                </a:schemeClr>
              </a:solidFill>
            </a:endParaRPr>
          </a:p>
          <a:p>
            <a:pPr marL="285750" indent="-285750">
              <a:buFont typeface="Wingdings" panose="05000000000000000000" pitchFamily="2" charset="2"/>
              <a:buChar char="u"/>
            </a:pPr>
            <a:endParaRPr lang="en-US" altLang="ja-JP" dirty="0" smtClean="0">
              <a:solidFill>
                <a:schemeClr val="tx1">
                  <a:lumMod val="75000"/>
                  <a:lumOff val="25000"/>
                </a:schemeClr>
              </a:solidFill>
            </a:endParaRPr>
          </a:p>
          <a:p>
            <a:pPr marL="285750" indent="-285750">
              <a:buFont typeface="Wingdings" panose="05000000000000000000" pitchFamily="2" charset="2"/>
              <a:buChar char="u"/>
            </a:pPr>
            <a:r>
              <a:rPr lang="ja-JP" altLang="en-US" dirty="0">
                <a:solidFill>
                  <a:schemeClr val="tx1">
                    <a:lumMod val="75000"/>
                    <a:lumOff val="25000"/>
                  </a:schemeClr>
                </a:solidFill>
              </a:rPr>
              <a:t>消費者が記事へ</a:t>
            </a:r>
            <a:r>
              <a:rPr lang="ja-JP" altLang="en-US" dirty="0">
                <a:solidFill>
                  <a:srgbClr val="E01633"/>
                </a:solidFill>
              </a:rPr>
              <a:t>共感</a:t>
            </a:r>
            <a:r>
              <a:rPr lang="ja-JP" altLang="en-US" dirty="0">
                <a:solidFill>
                  <a:schemeClr val="tx1">
                    <a:lumMod val="75000"/>
                    <a:lumOff val="25000"/>
                  </a:schemeClr>
                </a:solidFill>
              </a:rPr>
              <a:t>しているコンテンツで商品紹介をする場合</a:t>
            </a:r>
            <a:r>
              <a:rPr lang="ja-JP" altLang="en-US" dirty="0" smtClean="0">
                <a:solidFill>
                  <a:schemeClr val="tx1">
                    <a:lumMod val="75000"/>
                    <a:lumOff val="25000"/>
                  </a:schemeClr>
                </a:solidFill>
              </a:rPr>
              <a:t>、</a:t>
            </a:r>
            <a:endParaRPr lang="en-US" altLang="ja-JP" dirty="0" smtClean="0">
              <a:solidFill>
                <a:schemeClr val="tx1">
                  <a:lumMod val="75000"/>
                  <a:lumOff val="25000"/>
                </a:schemeClr>
              </a:solidFill>
            </a:endParaRPr>
          </a:p>
          <a:p>
            <a:r>
              <a:rPr lang="ja-JP" altLang="en-US" dirty="0" smtClean="0">
                <a:solidFill>
                  <a:schemeClr val="tx1">
                    <a:lumMod val="75000"/>
                    <a:lumOff val="25000"/>
                  </a:schemeClr>
                </a:solidFill>
              </a:rPr>
              <a:t>　　（</a:t>
            </a:r>
            <a:r>
              <a:rPr lang="en-US" altLang="ja-JP" dirty="0" smtClean="0">
                <a:solidFill>
                  <a:schemeClr val="tx1">
                    <a:lumMod val="75000"/>
                    <a:lumOff val="25000"/>
                  </a:schemeClr>
                </a:solidFill>
              </a:rPr>
              <a:t>C</a:t>
            </a:r>
            <a:r>
              <a:rPr lang="ja-JP" altLang="en-US" dirty="0" smtClean="0">
                <a:solidFill>
                  <a:schemeClr val="tx1">
                    <a:lumMod val="75000"/>
                    <a:lumOff val="25000"/>
                  </a:schemeClr>
                </a:solidFill>
              </a:rPr>
              <a:t>）より</a:t>
            </a:r>
            <a:r>
              <a:rPr lang="ja-JP" altLang="en-US" dirty="0">
                <a:solidFill>
                  <a:schemeClr val="tx1">
                    <a:lumMod val="75000"/>
                    <a:lumOff val="25000"/>
                  </a:schemeClr>
                </a:solidFill>
              </a:rPr>
              <a:t>も（</a:t>
            </a:r>
            <a:r>
              <a:rPr lang="en-US" altLang="ja-JP" dirty="0" smtClean="0">
                <a:solidFill>
                  <a:schemeClr val="tx1">
                    <a:lumMod val="75000"/>
                    <a:lumOff val="25000"/>
                  </a:schemeClr>
                </a:solidFill>
              </a:rPr>
              <a:t>B</a:t>
            </a:r>
            <a:r>
              <a:rPr lang="ja-JP" altLang="en-US" dirty="0" smtClean="0">
                <a:solidFill>
                  <a:schemeClr val="tx1">
                    <a:lumMod val="75000"/>
                    <a:lumOff val="25000"/>
                  </a:schemeClr>
                </a:solidFill>
              </a:rPr>
              <a:t>）のように</a:t>
            </a:r>
            <a:r>
              <a:rPr lang="ja-JP" altLang="en-US" dirty="0">
                <a:solidFill>
                  <a:srgbClr val="E01633"/>
                </a:solidFill>
              </a:rPr>
              <a:t>オンラインストアへのリンクするバナーがある商品紹介</a:t>
            </a:r>
            <a:r>
              <a:rPr lang="ja-JP" altLang="en-US" dirty="0">
                <a:solidFill>
                  <a:schemeClr val="tx1">
                    <a:lumMod val="75000"/>
                    <a:lumOff val="25000"/>
                  </a:schemeClr>
                </a:solidFill>
              </a:rPr>
              <a:t>の仕方が有効である</a:t>
            </a:r>
            <a:r>
              <a:rPr lang="ja-JP" altLang="en-US" dirty="0" smtClean="0">
                <a:solidFill>
                  <a:schemeClr val="tx1">
                    <a:lumMod val="75000"/>
                    <a:lumOff val="25000"/>
                  </a:schemeClr>
                </a:solidFill>
              </a:rPr>
              <a:t>。</a:t>
            </a:r>
            <a:endParaRPr lang="en-US" altLang="ja-JP" dirty="0" smtClean="0">
              <a:solidFill>
                <a:schemeClr val="tx1">
                  <a:lumMod val="75000"/>
                  <a:lumOff val="25000"/>
                </a:schemeClr>
              </a:solidFill>
            </a:endParaRPr>
          </a:p>
        </p:txBody>
      </p:sp>
      <p:pic>
        <p:nvPicPr>
          <p:cNvPr id="10" name="図 9" descr="画面の領域"/>
          <p:cNvPicPr>
            <a:picLocks noChangeAspect="1"/>
          </p:cNvPicPr>
          <p:nvPr/>
        </p:nvPicPr>
        <p:blipFill rotWithShape="1">
          <a:blip r:embed="rId2" cstate="print">
            <a:extLst>
              <a:ext uri="{28A0092B-C50C-407E-A947-70E740481C1C}">
                <a14:useLocalDpi xmlns:a14="http://schemas.microsoft.com/office/drawing/2010/main" val="0"/>
              </a:ext>
            </a:extLst>
          </a:blip>
          <a:srcRect t="2478" r="5013" b="-1"/>
          <a:stretch/>
        </p:blipFill>
        <p:spPr>
          <a:xfrm>
            <a:off x="5202005" y="4185399"/>
            <a:ext cx="1881900" cy="2073325"/>
          </a:xfrm>
          <a:prstGeom prst="rect">
            <a:avLst/>
          </a:prstGeom>
        </p:spPr>
      </p:pic>
      <p:pic>
        <p:nvPicPr>
          <p:cNvPr id="9" name="図 8"/>
          <p:cNvPicPr>
            <a:picLocks noChangeAspect="1"/>
          </p:cNvPicPr>
          <p:nvPr/>
        </p:nvPicPr>
        <p:blipFill>
          <a:blip r:embed="rId3" cstate="print">
            <a:duotone>
              <a:prstClr val="black"/>
              <a:schemeClr val="accent6">
                <a:tint val="45000"/>
                <a:satMod val="400000"/>
              </a:schemeClr>
            </a:duotone>
            <a:extLst>
              <a:ext uri="{28A0092B-C50C-407E-A947-70E740481C1C}">
                <a14:useLocalDpi xmlns:a14="http://schemas.microsoft.com/office/drawing/2010/main" val="0"/>
              </a:ext>
            </a:extLst>
          </a:blip>
          <a:stretch>
            <a:fillRect/>
          </a:stretch>
        </p:blipFill>
        <p:spPr>
          <a:xfrm>
            <a:off x="5799438" y="4959840"/>
            <a:ext cx="593484" cy="617176"/>
          </a:xfrm>
          <a:prstGeom prst="rect">
            <a:avLst/>
          </a:prstGeom>
        </p:spPr>
      </p:pic>
    </p:spTree>
    <p:extLst>
      <p:ext uri="{BB962C8B-B14F-4D97-AF65-F5344CB8AC3E}">
        <p14:creationId xmlns:p14="http://schemas.microsoft.com/office/powerpoint/2010/main" val="1178550421"/>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smtClean="0"/>
              <a:t>実務的インプリケーション</a:t>
            </a:r>
            <a:endParaRPr kumimoji="1" lang="ja-JP" altLang="en-US" dirty="0"/>
          </a:p>
        </p:txBody>
      </p:sp>
      <p:sp>
        <p:nvSpPr>
          <p:cNvPr id="3" name="スライド番号プレースホルダー 2"/>
          <p:cNvSpPr>
            <a:spLocks noGrp="1"/>
          </p:cNvSpPr>
          <p:nvPr>
            <p:ph type="sldNum" sz="quarter" idx="12"/>
          </p:nvPr>
        </p:nvSpPr>
        <p:spPr>
          <a:xfrm>
            <a:off x="10724242" y="6436530"/>
            <a:ext cx="1312025" cy="365125"/>
          </a:xfrm>
        </p:spPr>
        <p:txBody>
          <a:bodyPr/>
          <a:lstStyle/>
          <a:p>
            <a:fld id="{F46A3120-87D5-48FE-95FF-B9D32DB3470B}" type="slidenum">
              <a:rPr kumimoji="1" lang="ja-JP" altLang="en-US" smtClean="0"/>
              <a:t>68</a:t>
            </a:fld>
            <a:endParaRPr kumimoji="1" lang="ja-JP" altLang="en-US" dirty="0"/>
          </a:p>
        </p:txBody>
      </p:sp>
      <p:sp>
        <p:nvSpPr>
          <p:cNvPr id="7" name="角丸四角形 6"/>
          <p:cNvSpPr/>
          <p:nvPr/>
        </p:nvSpPr>
        <p:spPr>
          <a:xfrm>
            <a:off x="7655058" y="1011981"/>
            <a:ext cx="4223906" cy="640108"/>
          </a:xfrm>
          <a:prstGeom prst="roundRect">
            <a:avLst/>
          </a:prstGeom>
          <a:solidFill>
            <a:schemeClr val="accent2">
              <a:lumMod val="20000"/>
              <a:lumOff val="80000"/>
            </a:schemeClr>
          </a:solidFill>
          <a:ln w="12700" cap="flat" cmpd="sng" algn="ctr">
            <a:solidFill>
              <a:schemeClr val="accent1">
                <a:lumMod val="75000"/>
              </a:schemeClr>
            </a:solidFill>
            <a:prstDash val="solid"/>
            <a:miter lim="800000"/>
          </a:ln>
          <a:effectLst/>
        </p:spPr>
        <p:txBody>
          <a:bodyPr rtlCol="0" anchor="ctr"/>
          <a:lstStyle/>
          <a:p>
            <a:r>
              <a:rPr lang="ja-JP" altLang="en-US" sz="2200" dirty="0" smtClean="0">
                <a:solidFill>
                  <a:schemeClr val="tx1">
                    <a:lumMod val="75000"/>
                    <a:lumOff val="25000"/>
                  </a:schemeClr>
                </a:solidFill>
              </a:rPr>
              <a:t>①商品紹介は行った方が良い</a:t>
            </a:r>
            <a:endParaRPr lang="en-US" altLang="ja-JP" sz="2200" dirty="0">
              <a:solidFill>
                <a:schemeClr val="tx1">
                  <a:lumMod val="75000"/>
                  <a:lumOff val="25000"/>
                </a:schemeClr>
              </a:solidFill>
            </a:endParaRPr>
          </a:p>
        </p:txBody>
      </p:sp>
      <p:sp>
        <p:nvSpPr>
          <p:cNvPr id="8" name="角丸四角形 7"/>
          <p:cNvSpPr/>
          <p:nvPr/>
        </p:nvSpPr>
        <p:spPr>
          <a:xfrm>
            <a:off x="546632" y="1850372"/>
            <a:ext cx="11159695" cy="1321195"/>
          </a:xfrm>
          <a:prstGeom prst="roundRect">
            <a:avLst/>
          </a:prstGeom>
          <a:solidFill>
            <a:schemeClr val="accent2">
              <a:lumMod val="20000"/>
              <a:lumOff val="80000"/>
            </a:schemeClr>
          </a:solidFill>
          <a:ln w="12700" cap="flat" cmpd="sng" algn="ctr">
            <a:solidFill>
              <a:schemeClr val="accent1">
                <a:lumMod val="75000"/>
              </a:schemeClr>
            </a:solidFill>
            <a:prstDash val="solid"/>
            <a:miter lim="800000"/>
          </a:ln>
          <a:effectLst/>
        </p:spPr>
        <p:txBody>
          <a:bodyPr rtlCol="0" anchor="t"/>
          <a:lstStyle/>
          <a:p>
            <a:r>
              <a:rPr lang="ja-JP" altLang="en-US" sz="1500" dirty="0" smtClean="0">
                <a:solidFill>
                  <a:schemeClr val="tx1">
                    <a:lumMod val="75000"/>
                    <a:lumOff val="25000"/>
                  </a:schemeClr>
                </a:solidFill>
              </a:rPr>
              <a:t>スライド</a:t>
            </a:r>
            <a:r>
              <a:rPr lang="en-US" altLang="ja-JP" sz="1500" dirty="0" smtClean="0">
                <a:solidFill>
                  <a:schemeClr val="tx1">
                    <a:lumMod val="75000"/>
                    <a:lumOff val="25000"/>
                  </a:schemeClr>
                </a:solidFill>
              </a:rPr>
              <a:t>62</a:t>
            </a:r>
            <a:r>
              <a:rPr lang="ja-JP" altLang="en-US" sz="1500" dirty="0" smtClean="0">
                <a:solidFill>
                  <a:schemeClr val="tx1">
                    <a:lumMod val="75000"/>
                    <a:lumOff val="25000"/>
                  </a:schemeClr>
                </a:solidFill>
              </a:rPr>
              <a:t>より</a:t>
            </a:r>
            <a:r>
              <a:rPr lang="ja-JP" altLang="en-US" sz="1500" dirty="0" smtClean="0">
                <a:solidFill>
                  <a:schemeClr val="tx1">
                    <a:lumMod val="75000"/>
                    <a:lumOff val="25000"/>
                  </a:schemeClr>
                </a:solidFill>
              </a:rPr>
              <a:t>、</a:t>
            </a:r>
            <a:endParaRPr lang="en-US" altLang="ja-JP" sz="1500" dirty="0" smtClean="0">
              <a:solidFill>
                <a:schemeClr val="tx1">
                  <a:lumMod val="75000"/>
                  <a:lumOff val="25000"/>
                </a:schemeClr>
              </a:solidFill>
            </a:endParaRPr>
          </a:p>
          <a:p>
            <a:endParaRPr lang="ja-JP" altLang="en-US" sz="1500" dirty="0">
              <a:solidFill>
                <a:schemeClr val="tx1">
                  <a:lumMod val="75000"/>
                  <a:lumOff val="25000"/>
                </a:schemeClr>
              </a:solidFill>
            </a:endParaRPr>
          </a:p>
          <a:p>
            <a:pPr marL="285750" indent="-285750">
              <a:buFont typeface="Wingdings" panose="05000000000000000000" pitchFamily="2" charset="2"/>
              <a:buChar char="u"/>
            </a:pPr>
            <a:r>
              <a:rPr lang="ja-JP" altLang="en-US" dirty="0" smtClean="0">
                <a:solidFill>
                  <a:schemeClr val="tx1">
                    <a:lumMod val="75000"/>
                    <a:lumOff val="25000"/>
                  </a:schemeClr>
                </a:solidFill>
              </a:rPr>
              <a:t>消費者</a:t>
            </a:r>
            <a:r>
              <a:rPr lang="ja-JP" altLang="en-US" dirty="0">
                <a:solidFill>
                  <a:schemeClr val="tx1">
                    <a:lumMod val="75000"/>
                    <a:lumOff val="25000"/>
                  </a:schemeClr>
                </a:solidFill>
              </a:rPr>
              <a:t>が記事へ</a:t>
            </a:r>
            <a:r>
              <a:rPr lang="ja-JP" altLang="en-US" dirty="0">
                <a:solidFill>
                  <a:srgbClr val="E01633"/>
                </a:solidFill>
              </a:rPr>
              <a:t>信頼</a:t>
            </a:r>
            <a:r>
              <a:rPr lang="ja-JP" altLang="en-US" dirty="0">
                <a:solidFill>
                  <a:schemeClr val="tx1">
                    <a:lumMod val="75000"/>
                    <a:lumOff val="25000"/>
                  </a:schemeClr>
                </a:solidFill>
              </a:rPr>
              <a:t>しているコンテンツで商品紹介をする場合</a:t>
            </a:r>
            <a:r>
              <a:rPr lang="ja-JP" altLang="en-US" dirty="0" smtClean="0">
                <a:solidFill>
                  <a:schemeClr val="tx1">
                    <a:lumMod val="75000"/>
                    <a:lumOff val="25000"/>
                  </a:schemeClr>
                </a:solidFill>
              </a:rPr>
              <a:t>、</a:t>
            </a:r>
            <a:endParaRPr lang="en-US" altLang="ja-JP" dirty="0" smtClean="0">
              <a:solidFill>
                <a:schemeClr val="tx1">
                  <a:lumMod val="75000"/>
                  <a:lumOff val="25000"/>
                </a:schemeClr>
              </a:solidFill>
            </a:endParaRPr>
          </a:p>
          <a:p>
            <a:r>
              <a:rPr lang="ja-JP" altLang="en-US" dirty="0" smtClean="0">
                <a:solidFill>
                  <a:schemeClr val="tx1">
                    <a:lumMod val="75000"/>
                    <a:lumOff val="25000"/>
                  </a:schemeClr>
                </a:solidFill>
              </a:rPr>
              <a:t>　　（</a:t>
            </a:r>
            <a:r>
              <a:rPr lang="en-US" altLang="ja-JP" dirty="0" smtClean="0">
                <a:solidFill>
                  <a:schemeClr val="tx1">
                    <a:lumMod val="75000"/>
                    <a:lumOff val="25000"/>
                  </a:schemeClr>
                </a:solidFill>
              </a:rPr>
              <a:t>B</a:t>
            </a:r>
            <a:r>
              <a:rPr lang="ja-JP" altLang="en-US" dirty="0" smtClean="0">
                <a:solidFill>
                  <a:schemeClr val="tx1">
                    <a:lumMod val="75000"/>
                    <a:lumOff val="25000"/>
                  </a:schemeClr>
                </a:solidFill>
              </a:rPr>
              <a:t>）より</a:t>
            </a:r>
            <a:r>
              <a:rPr lang="ja-JP" altLang="en-US" dirty="0">
                <a:solidFill>
                  <a:schemeClr val="tx1">
                    <a:lumMod val="75000"/>
                    <a:lumOff val="25000"/>
                  </a:schemeClr>
                </a:solidFill>
              </a:rPr>
              <a:t>も（</a:t>
            </a:r>
            <a:r>
              <a:rPr lang="en-US" altLang="ja-JP" dirty="0" smtClean="0">
                <a:solidFill>
                  <a:schemeClr val="tx1">
                    <a:lumMod val="75000"/>
                    <a:lumOff val="25000"/>
                  </a:schemeClr>
                </a:solidFill>
              </a:rPr>
              <a:t>C</a:t>
            </a:r>
            <a:r>
              <a:rPr lang="ja-JP" altLang="en-US" dirty="0" smtClean="0">
                <a:solidFill>
                  <a:schemeClr val="tx1">
                    <a:lumMod val="75000"/>
                    <a:lumOff val="25000"/>
                  </a:schemeClr>
                </a:solidFill>
              </a:rPr>
              <a:t>）のように</a:t>
            </a:r>
            <a:r>
              <a:rPr lang="ja-JP" altLang="en-US" dirty="0">
                <a:solidFill>
                  <a:srgbClr val="E01633"/>
                </a:solidFill>
              </a:rPr>
              <a:t>他社の商品と自社商品を並列する商品紹介</a:t>
            </a:r>
            <a:r>
              <a:rPr lang="ja-JP" altLang="en-US" dirty="0">
                <a:solidFill>
                  <a:schemeClr val="tx1">
                    <a:lumMod val="75000"/>
                    <a:lumOff val="25000"/>
                  </a:schemeClr>
                </a:solidFill>
              </a:rPr>
              <a:t>の仕方が有効である</a:t>
            </a:r>
            <a:r>
              <a:rPr lang="ja-JP" altLang="en-US" dirty="0" smtClean="0">
                <a:solidFill>
                  <a:schemeClr val="tx1">
                    <a:lumMod val="75000"/>
                    <a:lumOff val="25000"/>
                  </a:schemeClr>
                </a:solidFill>
              </a:rPr>
              <a:t>。</a:t>
            </a:r>
            <a:endParaRPr lang="ja-JP" altLang="en-US" dirty="0"/>
          </a:p>
        </p:txBody>
      </p:sp>
      <p:pic>
        <p:nvPicPr>
          <p:cNvPr id="12" name="図 11" descr="画面の領域"/>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801833" y="4275438"/>
            <a:ext cx="4649291" cy="1886465"/>
          </a:xfrm>
          <a:prstGeom prst="rect">
            <a:avLst/>
          </a:prstGeom>
        </p:spPr>
      </p:pic>
      <p:pic>
        <p:nvPicPr>
          <p:cNvPr id="13" name="図 12"/>
          <p:cNvPicPr>
            <a:picLocks noChangeAspect="1"/>
          </p:cNvPicPr>
          <p:nvPr/>
        </p:nvPicPr>
        <p:blipFill>
          <a:blip r:embed="rId3" cstate="print">
            <a:duotone>
              <a:prstClr val="black"/>
              <a:schemeClr val="accent6">
                <a:tint val="45000"/>
                <a:satMod val="400000"/>
              </a:schemeClr>
            </a:duotone>
            <a:extLst>
              <a:ext uri="{28A0092B-C50C-407E-A947-70E740481C1C}">
                <a14:useLocalDpi xmlns:a14="http://schemas.microsoft.com/office/drawing/2010/main" val="0"/>
              </a:ext>
            </a:extLst>
          </a:blip>
          <a:stretch>
            <a:fillRect/>
          </a:stretch>
        </p:blipFill>
        <p:spPr>
          <a:xfrm>
            <a:off x="5741773" y="5149311"/>
            <a:ext cx="700216" cy="617176"/>
          </a:xfrm>
          <a:prstGeom prst="rect">
            <a:avLst/>
          </a:prstGeom>
        </p:spPr>
      </p:pic>
      <p:pic>
        <p:nvPicPr>
          <p:cNvPr id="14" name="図 13"/>
          <p:cNvPicPr>
            <a:picLocks noChangeAspect="1"/>
          </p:cNvPicPr>
          <p:nvPr/>
        </p:nvPicPr>
        <p:blipFill>
          <a:blip r:embed="rId4" cstate="print">
            <a:duotone>
              <a:prstClr val="black"/>
              <a:srgbClr val="D9C3A5">
                <a:tint val="50000"/>
                <a:satMod val="180000"/>
              </a:srgbClr>
            </a:duotone>
            <a:extLst>
              <a:ext uri="{28A0092B-C50C-407E-A947-70E740481C1C}">
                <a14:useLocalDpi xmlns:a14="http://schemas.microsoft.com/office/drawing/2010/main" val="0"/>
              </a:ext>
            </a:extLst>
          </a:blip>
          <a:stretch>
            <a:fillRect/>
          </a:stretch>
        </p:blipFill>
        <p:spPr>
          <a:xfrm>
            <a:off x="4118918" y="4840723"/>
            <a:ext cx="675503" cy="645678"/>
          </a:xfrm>
          <a:prstGeom prst="rect">
            <a:avLst/>
          </a:prstGeom>
        </p:spPr>
      </p:pic>
      <p:pic>
        <p:nvPicPr>
          <p:cNvPr id="15" name="図 14"/>
          <p:cNvPicPr>
            <a:picLocks noChangeAspect="1"/>
          </p:cNvPicPr>
          <p:nvPr/>
        </p:nvPicPr>
        <p:blipFill>
          <a:blip r:embed="rId5" cstate="print">
            <a:duotone>
              <a:prstClr val="black"/>
              <a:schemeClr val="accent6">
                <a:tint val="45000"/>
                <a:satMod val="400000"/>
              </a:schemeClr>
            </a:duotone>
            <a:extLst>
              <a:ext uri="{BEBA8EAE-BF5A-486C-A8C5-ECC9F3942E4B}">
                <a14:imgProps xmlns:a14="http://schemas.microsoft.com/office/drawing/2010/main">
                  <a14:imgLayer r:embed="rId6">
                    <a14:imgEffect>
                      <a14:brightnessContrast bright="-20000" contrast="20000"/>
                    </a14:imgEffect>
                  </a14:imgLayer>
                </a14:imgProps>
              </a:ext>
              <a:ext uri="{28A0092B-C50C-407E-A947-70E740481C1C}">
                <a14:useLocalDpi xmlns:a14="http://schemas.microsoft.com/office/drawing/2010/main" val="0"/>
              </a:ext>
            </a:extLst>
          </a:blip>
          <a:stretch>
            <a:fillRect/>
          </a:stretch>
        </p:blipFill>
        <p:spPr>
          <a:xfrm>
            <a:off x="7463481" y="4840723"/>
            <a:ext cx="477795" cy="480920"/>
          </a:xfrm>
          <a:prstGeom prst="rect">
            <a:avLst/>
          </a:prstGeom>
        </p:spPr>
      </p:pic>
    </p:spTree>
    <p:extLst>
      <p:ext uri="{BB962C8B-B14F-4D97-AF65-F5344CB8AC3E}">
        <p14:creationId xmlns:p14="http://schemas.microsoft.com/office/powerpoint/2010/main" val="794163887"/>
      </p:ext>
    </p:extLst>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実務的インプリケーション②</a:t>
            </a:r>
            <a:endParaRPr kumimoji="1" lang="ja-JP" altLang="en-US" dirty="0"/>
          </a:p>
        </p:txBody>
      </p:sp>
      <p:sp>
        <p:nvSpPr>
          <p:cNvPr id="3" name="コンテンツ プレースホルダー 2"/>
          <p:cNvSpPr>
            <a:spLocks noGrp="1"/>
          </p:cNvSpPr>
          <p:nvPr>
            <p:ph idx="1"/>
          </p:nvPr>
        </p:nvSpPr>
        <p:spPr>
          <a:xfrm>
            <a:off x="1097280" y="1845734"/>
            <a:ext cx="10058400" cy="524529"/>
          </a:xfrm>
        </p:spPr>
        <p:txBody>
          <a:bodyPr>
            <a:normAutofit fontScale="92500" lnSpcReduction="20000"/>
          </a:bodyPr>
          <a:lstStyle/>
          <a:p>
            <a:pPr marL="0" indent="0">
              <a:buNone/>
            </a:pPr>
            <a:r>
              <a:rPr kumimoji="1" lang="ja-JP" altLang="en-US" sz="2000" dirty="0" smtClean="0"/>
              <a:t>パス修正後（スライド</a:t>
            </a:r>
            <a:r>
              <a:rPr kumimoji="1" lang="en-US" altLang="ja-JP" sz="2000" dirty="0" smtClean="0"/>
              <a:t>53</a:t>
            </a:r>
            <a:r>
              <a:rPr kumimoji="1" lang="ja-JP" altLang="en-US" sz="2000" dirty="0" smtClean="0"/>
              <a:t>～</a:t>
            </a:r>
            <a:r>
              <a:rPr kumimoji="1" lang="en-US" altLang="ja-JP" sz="2000" dirty="0" smtClean="0"/>
              <a:t>56</a:t>
            </a:r>
            <a:r>
              <a:rPr kumimoji="1" lang="ja-JP" altLang="en-US" sz="2000" dirty="0" smtClean="0"/>
              <a:t>）の結果から</a:t>
            </a:r>
            <a:r>
              <a:rPr kumimoji="1" lang="en-US" altLang="ja-JP" sz="2000" dirty="0" smtClean="0"/>
              <a:t>､</a:t>
            </a:r>
            <a:r>
              <a:rPr kumimoji="1" lang="ja-JP" altLang="en-US" sz="2000" dirty="0" smtClean="0"/>
              <a:t>「記事への満足」から「記事への態度」への推定値が高いことが分かる。</a:t>
            </a:r>
            <a:endParaRPr kumimoji="1" lang="en-US" altLang="ja-JP" sz="2000" dirty="0" smtClean="0"/>
          </a:p>
        </p:txBody>
      </p:sp>
      <p:cxnSp>
        <p:nvCxnSpPr>
          <p:cNvPr id="22" name="直線矢印コネクタ 21"/>
          <p:cNvCxnSpPr>
            <a:stCxn id="24" idx="6"/>
            <a:endCxn id="23" idx="2"/>
          </p:cNvCxnSpPr>
          <p:nvPr/>
        </p:nvCxnSpPr>
        <p:spPr>
          <a:xfrm>
            <a:off x="8482820" y="3800631"/>
            <a:ext cx="633205" cy="0"/>
          </a:xfrm>
          <a:prstGeom prst="straightConnector1">
            <a:avLst/>
          </a:prstGeom>
          <a:ln w="76200">
            <a:tailEnd type="triangle"/>
          </a:ln>
        </p:spPr>
        <p:style>
          <a:lnRef idx="1">
            <a:schemeClr val="accent1"/>
          </a:lnRef>
          <a:fillRef idx="0">
            <a:schemeClr val="accent1"/>
          </a:fillRef>
          <a:effectRef idx="0">
            <a:schemeClr val="accent1"/>
          </a:effectRef>
          <a:fontRef idx="minor">
            <a:schemeClr val="tx1"/>
          </a:fontRef>
        </p:style>
      </p:cxnSp>
      <p:sp>
        <p:nvSpPr>
          <p:cNvPr id="25" name="テキスト ボックス 24"/>
          <p:cNvSpPr txBox="1"/>
          <p:nvPr/>
        </p:nvSpPr>
        <p:spPr>
          <a:xfrm>
            <a:off x="12554465" y="1831251"/>
            <a:ext cx="184731" cy="369332"/>
          </a:xfrm>
          <a:prstGeom prst="rect">
            <a:avLst/>
          </a:prstGeom>
          <a:noFill/>
        </p:spPr>
        <p:txBody>
          <a:bodyPr wrap="none" rtlCol="0">
            <a:spAutoFit/>
          </a:bodyPr>
          <a:lstStyle/>
          <a:p>
            <a:endParaRPr kumimoji="1" lang="ja-JP" altLang="en-US" dirty="0"/>
          </a:p>
        </p:txBody>
      </p:sp>
      <p:grpSp>
        <p:nvGrpSpPr>
          <p:cNvPr id="37" name="グループ化 36"/>
          <p:cNvGrpSpPr/>
          <p:nvPr/>
        </p:nvGrpSpPr>
        <p:grpSpPr>
          <a:xfrm>
            <a:off x="1702340" y="2472043"/>
            <a:ext cx="8848279" cy="1647910"/>
            <a:chOff x="1401957" y="2274332"/>
            <a:chExt cx="8848279" cy="1647910"/>
          </a:xfrm>
        </p:grpSpPr>
        <p:grpSp>
          <p:nvGrpSpPr>
            <p:cNvPr id="10" name="グループ化 9"/>
            <p:cNvGrpSpPr/>
            <p:nvPr/>
          </p:nvGrpSpPr>
          <p:grpSpPr>
            <a:xfrm>
              <a:off x="1416589" y="2274333"/>
              <a:ext cx="3905041" cy="803631"/>
              <a:chOff x="1416589" y="2274333"/>
              <a:chExt cx="3905041" cy="803631"/>
            </a:xfrm>
          </p:grpSpPr>
          <p:cxnSp>
            <p:nvCxnSpPr>
              <p:cNvPr id="4" name="直線矢印コネクタ 3"/>
              <p:cNvCxnSpPr>
                <a:endCxn id="5" idx="2"/>
              </p:cNvCxnSpPr>
              <p:nvPr/>
            </p:nvCxnSpPr>
            <p:spPr>
              <a:xfrm flipV="1">
                <a:off x="3266639" y="2758642"/>
                <a:ext cx="620397" cy="11419"/>
              </a:xfrm>
              <a:prstGeom prst="straightConnector1">
                <a:avLst/>
              </a:prstGeom>
              <a:ln w="76200">
                <a:tailEnd type="triangle"/>
              </a:ln>
            </p:spPr>
            <p:style>
              <a:lnRef idx="1">
                <a:schemeClr val="accent1"/>
              </a:lnRef>
              <a:fillRef idx="0">
                <a:schemeClr val="accent1"/>
              </a:fillRef>
              <a:effectRef idx="0">
                <a:schemeClr val="accent1"/>
              </a:effectRef>
              <a:fontRef idx="minor">
                <a:schemeClr val="tx1"/>
              </a:fontRef>
            </p:style>
          </p:cxnSp>
          <p:sp>
            <p:nvSpPr>
              <p:cNvPr id="5" name="円/楕円 4"/>
              <p:cNvSpPr/>
              <p:nvPr/>
            </p:nvSpPr>
            <p:spPr>
              <a:xfrm>
                <a:off x="3887036" y="2439320"/>
                <a:ext cx="1434594" cy="638643"/>
              </a:xfrm>
              <a:prstGeom prst="ellipse">
                <a:avLst/>
              </a:prstGeom>
              <a:solidFill>
                <a:srgbClr val="EEC8CD"/>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400" dirty="0">
                    <a:solidFill>
                      <a:srgbClr val="242852"/>
                    </a:solidFill>
                  </a:rPr>
                  <a:t>記事への態度</a:t>
                </a:r>
              </a:p>
            </p:txBody>
          </p:sp>
          <p:sp>
            <p:nvSpPr>
              <p:cNvPr id="6" name="円/楕円 5"/>
              <p:cNvSpPr/>
              <p:nvPr/>
            </p:nvSpPr>
            <p:spPr>
              <a:xfrm>
                <a:off x="1832045" y="2439320"/>
                <a:ext cx="1434594" cy="638644"/>
              </a:xfrm>
              <a:prstGeom prst="ellipse">
                <a:avLst/>
              </a:prstGeom>
              <a:solidFill>
                <a:srgbClr val="EEC8CD"/>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400" dirty="0">
                    <a:solidFill>
                      <a:srgbClr val="242852"/>
                    </a:solidFill>
                  </a:rPr>
                  <a:t>記事への満足</a:t>
                </a:r>
              </a:p>
            </p:txBody>
          </p:sp>
          <p:sp>
            <p:nvSpPr>
              <p:cNvPr id="13" name="テキスト ボックス 12"/>
              <p:cNvSpPr txBox="1"/>
              <p:nvPr/>
            </p:nvSpPr>
            <p:spPr>
              <a:xfrm>
                <a:off x="3266639" y="2274333"/>
                <a:ext cx="633205" cy="369332"/>
              </a:xfrm>
              <a:prstGeom prst="rect">
                <a:avLst/>
              </a:prstGeom>
              <a:noFill/>
            </p:spPr>
            <p:txBody>
              <a:bodyPr wrap="square" rtlCol="0">
                <a:spAutoFit/>
              </a:bodyPr>
              <a:lstStyle/>
              <a:p>
                <a:r>
                  <a:rPr kumimoji="1" lang="en-US" altLang="ja-JP" b="1" dirty="0" smtClean="0"/>
                  <a:t>.</a:t>
                </a:r>
                <a:r>
                  <a:rPr lang="en-US" altLang="ja-JP" b="1" dirty="0" smtClean="0"/>
                  <a:t>78</a:t>
                </a:r>
                <a:endParaRPr kumimoji="1" lang="ja-JP" altLang="en-US" b="1" dirty="0"/>
              </a:p>
            </p:txBody>
          </p:sp>
          <p:sp>
            <p:nvSpPr>
              <p:cNvPr id="8" name="正方形/長方形 7"/>
              <p:cNvSpPr/>
              <p:nvPr/>
            </p:nvSpPr>
            <p:spPr>
              <a:xfrm>
                <a:off x="1416589" y="2493281"/>
                <a:ext cx="569387" cy="461665"/>
              </a:xfrm>
              <a:prstGeom prst="rect">
                <a:avLst/>
              </a:prstGeom>
            </p:spPr>
            <p:txBody>
              <a:bodyPr wrap="none">
                <a:spAutoFit/>
              </a:bodyPr>
              <a:lstStyle/>
              <a:p>
                <a:r>
                  <a:rPr lang="ja-JP" altLang="en-US" dirty="0"/>
                  <a:t> </a:t>
                </a:r>
                <a:r>
                  <a:rPr lang="en-US" altLang="ja-JP" sz="2400" dirty="0">
                    <a:solidFill>
                      <a:schemeClr val="tx1">
                        <a:lumMod val="75000"/>
                        <a:lumOff val="25000"/>
                      </a:schemeClr>
                    </a:solidFill>
                  </a:rPr>
                  <a:t>A</a:t>
                </a:r>
                <a:r>
                  <a:rPr lang="ja-JP" altLang="en-US" dirty="0"/>
                  <a:t>　</a:t>
                </a:r>
              </a:p>
            </p:txBody>
          </p:sp>
        </p:grpSp>
        <p:grpSp>
          <p:nvGrpSpPr>
            <p:cNvPr id="9" name="グループ化 8"/>
            <p:cNvGrpSpPr/>
            <p:nvPr/>
          </p:nvGrpSpPr>
          <p:grpSpPr>
            <a:xfrm>
              <a:off x="1401957" y="3028404"/>
              <a:ext cx="3902906" cy="826635"/>
              <a:chOff x="1403677" y="3152094"/>
              <a:chExt cx="3902906" cy="826635"/>
            </a:xfrm>
          </p:grpSpPr>
          <p:grpSp>
            <p:nvGrpSpPr>
              <p:cNvPr id="7" name="グループ化 6"/>
              <p:cNvGrpSpPr/>
              <p:nvPr/>
            </p:nvGrpSpPr>
            <p:grpSpPr>
              <a:xfrm>
                <a:off x="1816998" y="3152094"/>
                <a:ext cx="3489585" cy="826635"/>
                <a:chOff x="1819237" y="3095242"/>
                <a:chExt cx="3489585" cy="826635"/>
              </a:xfrm>
            </p:grpSpPr>
            <p:cxnSp>
              <p:nvCxnSpPr>
                <p:cNvPr id="19" name="直線矢印コネクタ 18"/>
                <p:cNvCxnSpPr>
                  <a:endCxn id="20" idx="2"/>
                </p:cNvCxnSpPr>
                <p:nvPr/>
              </p:nvCxnSpPr>
              <p:spPr>
                <a:xfrm flipV="1">
                  <a:off x="3253831" y="3602555"/>
                  <a:ext cx="620397" cy="11419"/>
                </a:xfrm>
                <a:prstGeom prst="straightConnector1">
                  <a:avLst/>
                </a:prstGeom>
                <a:ln w="76200">
                  <a:tailEnd type="triangle"/>
                </a:ln>
              </p:spPr>
              <p:style>
                <a:lnRef idx="1">
                  <a:schemeClr val="accent1"/>
                </a:lnRef>
                <a:fillRef idx="0">
                  <a:schemeClr val="accent1"/>
                </a:fillRef>
                <a:effectRef idx="0">
                  <a:schemeClr val="accent1"/>
                </a:effectRef>
                <a:fontRef idx="minor">
                  <a:schemeClr val="tx1"/>
                </a:fontRef>
              </p:style>
            </p:cxnSp>
            <p:sp>
              <p:nvSpPr>
                <p:cNvPr id="20" name="円/楕円 19"/>
                <p:cNvSpPr/>
                <p:nvPr/>
              </p:nvSpPr>
              <p:spPr>
                <a:xfrm>
                  <a:off x="3874228" y="3283233"/>
                  <a:ext cx="1434594" cy="638643"/>
                </a:xfrm>
                <a:prstGeom prst="ellipse">
                  <a:avLst/>
                </a:prstGeom>
                <a:solidFill>
                  <a:srgbClr val="EEC8CD"/>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400" dirty="0">
                      <a:solidFill>
                        <a:srgbClr val="242852"/>
                      </a:solidFill>
                    </a:rPr>
                    <a:t>記事への態度</a:t>
                  </a:r>
                </a:p>
              </p:txBody>
            </p:sp>
            <p:sp>
              <p:nvSpPr>
                <p:cNvPr id="21" name="円/楕円 20"/>
                <p:cNvSpPr/>
                <p:nvPr/>
              </p:nvSpPr>
              <p:spPr>
                <a:xfrm>
                  <a:off x="1819237" y="3283233"/>
                  <a:ext cx="1434594" cy="638644"/>
                </a:xfrm>
                <a:prstGeom prst="ellipse">
                  <a:avLst/>
                </a:prstGeom>
                <a:solidFill>
                  <a:srgbClr val="EEC8CD"/>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400" dirty="0">
                      <a:solidFill>
                        <a:srgbClr val="242852"/>
                      </a:solidFill>
                    </a:rPr>
                    <a:t>記事への満足</a:t>
                  </a:r>
                </a:p>
              </p:txBody>
            </p:sp>
            <p:sp>
              <p:nvSpPr>
                <p:cNvPr id="26" name="テキスト ボックス 25"/>
                <p:cNvSpPr txBox="1"/>
                <p:nvPr/>
              </p:nvSpPr>
              <p:spPr>
                <a:xfrm>
                  <a:off x="3266639" y="3095242"/>
                  <a:ext cx="633205" cy="369332"/>
                </a:xfrm>
                <a:prstGeom prst="rect">
                  <a:avLst/>
                </a:prstGeom>
                <a:noFill/>
              </p:spPr>
              <p:txBody>
                <a:bodyPr wrap="square" rtlCol="0">
                  <a:spAutoFit/>
                </a:bodyPr>
                <a:lstStyle/>
                <a:p>
                  <a:r>
                    <a:rPr kumimoji="1" lang="en-US" altLang="ja-JP" b="1" dirty="0" smtClean="0"/>
                    <a:t>.70</a:t>
                  </a:r>
                  <a:endParaRPr kumimoji="1" lang="ja-JP" altLang="en-US" b="1" dirty="0"/>
                </a:p>
              </p:txBody>
            </p:sp>
          </p:grpSp>
          <p:sp>
            <p:nvSpPr>
              <p:cNvPr id="32" name="正方形/長方形 31"/>
              <p:cNvSpPr/>
              <p:nvPr/>
            </p:nvSpPr>
            <p:spPr>
              <a:xfrm>
                <a:off x="1403677" y="3439993"/>
                <a:ext cx="554960" cy="461665"/>
              </a:xfrm>
              <a:prstGeom prst="rect">
                <a:avLst/>
              </a:prstGeom>
            </p:spPr>
            <p:txBody>
              <a:bodyPr wrap="none">
                <a:spAutoFit/>
              </a:bodyPr>
              <a:lstStyle/>
              <a:p>
                <a:r>
                  <a:rPr lang="ja-JP" altLang="en-US" dirty="0" smtClean="0"/>
                  <a:t> </a:t>
                </a:r>
                <a:r>
                  <a:rPr lang="en-US" altLang="ja-JP" sz="2400" dirty="0">
                    <a:solidFill>
                      <a:schemeClr val="tx1">
                        <a:lumMod val="75000"/>
                        <a:lumOff val="25000"/>
                      </a:schemeClr>
                    </a:solidFill>
                  </a:rPr>
                  <a:t>C</a:t>
                </a:r>
                <a:r>
                  <a:rPr lang="ja-JP" altLang="en-US" dirty="0"/>
                  <a:t>　</a:t>
                </a:r>
              </a:p>
            </p:txBody>
          </p:sp>
        </p:grpSp>
        <p:grpSp>
          <p:nvGrpSpPr>
            <p:cNvPr id="11" name="グループ化 10"/>
            <p:cNvGrpSpPr/>
            <p:nvPr/>
          </p:nvGrpSpPr>
          <p:grpSpPr>
            <a:xfrm>
              <a:off x="6214265" y="3085118"/>
              <a:ext cx="4035971" cy="837124"/>
              <a:chOff x="6525039" y="3089383"/>
              <a:chExt cx="4035971" cy="837124"/>
            </a:xfrm>
          </p:grpSpPr>
          <p:sp>
            <p:nvSpPr>
              <p:cNvPr id="23" name="円/楕円 22"/>
              <p:cNvSpPr/>
              <p:nvPr/>
            </p:nvSpPr>
            <p:spPr>
              <a:xfrm>
                <a:off x="9126416" y="3287863"/>
                <a:ext cx="1434594" cy="638643"/>
              </a:xfrm>
              <a:prstGeom prst="ellipse">
                <a:avLst/>
              </a:prstGeom>
              <a:solidFill>
                <a:srgbClr val="EEC8CD"/>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400" dirty="0">
                    <a:solidFill>
                      <a:srgbClr val="242852"/>
                    </a:solidFill>
                  </a:rPr>
                  <a:t>記事への態度</a:t>
                </a:r>
              </a:p>
            </p:txBody>
          </p:sp>
          <p:sp>
            <p:nvSpPr>
              <p:cNvPr id="24" name="円/楕円 23"/>
              <p:cNvSpPr/>
              <p:nvPr/>
            </p:nvSpPr>
            <p:spPr>
              <a:xfrm>
                <a:off x="7058617" y="3287863"/>
                <a:ext cx="1434594" cy="638644"/>
              </a:xfrm>
              <a:prstGeom prst="ellipse">
                <a:avLst/>
              </a:prstGeom>
              <a:solidFill>
                <a:srgbClr val="EEC8CD"/>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400" dirty="0">
                    <a:solidFill>
                      <a:srgbClr val="242852"/>
                    </a:solidFill>
                  </a:rPr>
                  <a:t>記事への満足</a:t>
                </a:r>
              </a:p>
            </p:txBody>
          </p:sp>
          <p:sp>
            <p:nvSpPr>
              <p:cNvPr id="28" name="テキスト ボックス 27"/>
              <p:cNvSpPr txBox="1"/>
              <p:nvPr/>
            </p:nvSpPr>
            <p:spPr>
              <a:xfrm>
                <a:off x="8507694" y="3089383"/>
                <a:ext cx="633205" cy="369332"/>
              </a:xfrm>
              <a:prstGeom prst="rect">
                <a:avLst/>
              </a:prstGeom>
              <a:noFill/>
            </p:spPr>
            <p:txBody>
              <a:bodyPr wrap="square" rtlCol="0">
                <a:spAutoFit/>
              </a:bodyPr>
              <a:lstStyle/>
              <a:p>
                <a:r>
                  <a:rPr kumimoji="1" lang="en-US" altLang="ja-JP" b="1" dirty="0" smtClean="0"/>
                  <a:t>.70</a:t>
                </a:r>
                <a:endParaRPr kumimoji="1" lang="ja-JP" altLang="en-US" b="1" dirty="0"/>
              </a:p>
            </p:txBody>
          </p:sp>
          <p:sp>
            <p:nvSpPr>
              <p:cNvPr id="33" name="正方形/長方形 32"/>
              <p:cNvSpPr/>
              <p:nvPr/>
            </p:nvSpPr>
            <p:spPr>
              <a:xfrm>
                <a:off x="6525039" y="3387771"/>
                <a:ext cx="580608" cy="461665"/>
              </a:xfrm>
              <a:prstGeom prst="rect">
                <a:avLst/>
              </a:prstGeom>
            </p:spPr>
            <p:txBody>
              <a:bodyPr wrap="none">
                <a:spAutoFit/>
              </a:bodyPr>
              <a:lstStyle/>
              <a:p>
                <a:r>
                  <a:rPr lang="ja-JP" altLang="en-US" dirty="0" smtClean="0"/>
                  <a:t> </a:t>
                </a:r>
                <a:r>
                  <a:rPr lang="en-US" altLang="ja-JP" sz="2400" dirty="0">
                    <a:solidFill>
                      <a:schemeClr val="tx1">
                        <a:lumMod val="75000"/>
                        <a:lumOff val="25000"/>
                      </a:schemeClr>
                    </a:solidFill>
                  </a:rPr>
                  <a:t>D</a:t>
                </a:r>
                <a:r>
                  <a:rPr lang="ja-JP" altLang="en-US" dirty="0"/>
                  <a:t>　</a:t>
                </a:r>
              </a:p>
            </p:txBody>
          </p:sp>
        </p:grpSp>
        <p:grpSp>
          <p:nvGrpSpPr>
            <p:cNvPr id="36" name="グループ化 35"/>
            <p:cNvGrpSpPr/>
            <p:nvPr/>
          </p:nvGrpSpPr>
          <p:grpSpPr>
            <a:xfrm>
              <a:off x="6227073" y="2274332"/>
              <a:ext cx="4023163" cy="803631"/>
              <a:chOff x="6525039" y="2274333"/>
              <a:chExt cx="4023163" cy="803631"/>
            </a:xfrm>
          </p:grpSpPr>
          <p:cxnSp>
            <p:nvCxnSpPr>
              <p:cNvPr id="16" name="直線矢印コネクタ 15"/>
              <p:cNvCxnSpPr>
                <a:stCxn id="18" idx="6"/>
                <a:endCxn id="17" idx="2"/>
              </p:cNvCxnSpPr>
              <p:nvPr/>
            </p:nvCxnSpPr>
            <p:spPr>
              <a:xfrm>
                <a:off x="8493211" y="2758642"/>
                <a:ext cx="620397" cy="0"/>
              </a:xfrm>
              <a:prstGeom prst="straightConnector1">
                <a:avLst/>
              </a:prstGeom>
              <a:ln w="76200">
                <a:tailEnd type="triangle"/>
              </a:ln>
            </p:spPr>
            <p:style>
              <a:lnRef idx="1">
                <a:schemeClr val="accent1"/>
              </a:lnRef>
              <a:fillRef idx="0">
                <a:schemeClr val="accent1"/>
              </a:fillRef>
              <a:effectRef idx="0">
                <a:schemeClr val="accent1"/>
              </a:effectRef>
              <a:fontRef idx="minor">
                <a:schemeClr val="tx1"/>
              </a:fontRef>
            </p:style>
          </p:cxnSp>
          <p:sp>
            <p:nvSpPr>
              <p:cNvPr id="17" name="円/楕円 16"/>
              <p:cNvSpPr/>
              <p:nvPr/>
            </p:nvSpPr>
            <p:spPr>
              <a:xfrm>
                <a:off x="9113608" y="2439320"/>
                <a:ext cx="1434594" cy="638643"/>
              </a:xfrm>
              <a:prstGeom prst="ellipse">
                <a:avLst/>
              </a:prstGeom>
              <a:solidFill>
                <a:srgbClr val="EEC8CD"/>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400" dirty="0">
                    <a:solidFill>
                      <a:srgbClr val="242852"/>
                    </a:solidFill>
                  </a:rPr>
                  <a:t>記事への態度</a:t>
                </a:r>
              </a:p>
            </p:txBody>
          </p:sp>
          <p:sp>
            <p:nvSpPr>
              <p:cNvPr id="18" name="円/楕円 17"/>
              <p:cNvSpPr/>
              <p:nvPr/>
            </p:nvSpPr>
            <p:spPr>
              <a:xfrm>
                <a:off x="7058617" y="2439320"/>
                <a:ext cx="1434594" cy="638644"/>
              </a:xfrm>
              <a:prstGeom prst="ellipse">
                <a:avLst/>
              </a:prstGeom>
              <a:solidFill>
                <a:srgbClr val="EEC8CD"/>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400" dirty="0">
                    <a:solidFill>
                      <a:srgbClr val="242852"/>
                    </a:solidFill>
                  </a:rPr>
                  <a:t>記事への満足</a:t>
                </a:r>
              </a:p>
            </p:txBody>
          </p:sp>
          <p:sp>
            <p:nvSpPr>
              <p:cNvPr id="27" name="テキスト ボックス 26"/>
              <p:cNvSpPr txBox="1"/>
              <p:nvPr/>
            </p:nvSpPr>
            <p:spPr>
              <a:xfrm>
                <a:off x="8507694" y="2274333"/>
                <a:ext cx="633205" cy="369332"/>
              </a:xfrm>
              <a:prstGeom prst="rect">
                <a:avLst/>
              </a:prstGeom>
              <a:noFill/>
            </p:spPr>
            <p:txBody>
              <a:bodyPr wrap="square" rtlCol="0">
                <a:spAutoFit/>
              </a:bodyPr>
              <a:lstStyle/>
              <a:p>
                <a:r>
                  <a:rPr kumimoji="1" lang="en-US" altLang="ja-JP" b="1" dirty="0" smtClean="0"/>
                  <a:t>.96</a:t>
                </a:r>
                <a:endParaRPr kumimoji="1" lang="ja-JP" altLang="en-US" b="1" dirty="0"/>
              </a:p>
            </p:txBody>
          </p:sp>
          <p:sp>
            <p:nvSpPr>
              <p:cNvPr id="34" name="正方形/長方形 33"/>
              <p:cNvSpPr/>
              <p:nvPr/>
            </p:nvSpPr>
            <p:spPr>
              <a:xfrm>
                <a:off x="6525039" y="2527808"/>
                <a:ext cx="558166" cy="461665"/>
              </a:xfrm>
              <a:prstGeom prst="rect">
                <a:avLst/>
              </a:prstGeom>
            </p:spPr>
            <p:txBody>
              <a:bodyPr wrap="none">
                <a:spAutoFit/>
              </a:bodyPr>
              <a:lstStyle/>
              <a:p>
                <a:r>
                  <a:rPr lang="ja-JP" altLang="en-US" dirty="0"/>
                  <a:t> </a:t>
                </a:r>
                <a:r>
                  <a:rPr lang="en-US" altLang="ja-JP" sz="2400" dirty="0">
                    <a:solidFill>
                      <a:schemeClr val="tx1">
                        <a:lumMod val="75000"/>
                        <a:lumOff val="25000"/>
                      </a:schemeClr>
                    </a:solidFill>
                  </a:rPr>
                  <a:t>B</a:t>
                </a:r>
                <a:r>
                  <a:rPr lang="ja-JP" altLang="en-US" dirty="0"/>
                  <a:t>　</a:t>
                </a:r>
              </a:p>
            </p:txBody>
          </p:sp>
        </p:grpSp>
      </p:grpSp>
      <p:sp>
        <p:nvSpPr>
          <p:cNvPr id="35" name="角丸四角形 34"/>
          <p:cNvSpPr/>
          <p:nvPr/>
        </p:nvSpPr>
        <p:spPr>
          <a:xfrm>
            <a:off x="6804952" y="5424533"/>
            <a:ext cx="4889391" cy="1054700"/>
          </a:xfrm>
          <a:prstGeom prst="roundRect">
            <a:avLst/>
          </a:prstGeom>
          <a:solidFill>
            <a:schemeClr val="accent5">
              <a:lumMod val="20000"/>
              <a:lumOff val="80000"/>
            </a:schemeClr>
          </a:solidFill>
          <a:ln w="12700" cap="flat" cmpd="sng" algn="ctr">
            <a:solidFill>
              <a:schemeClr val="accent1">
                <a:lumMod val="75000"/>
              </a:schemeClr>
            </a:solidFill>
            <a:prstDash val="solid"/>
            <a:miter lim="800000"/>
          </a:ln>
          <a:effectLst/>
        </p:spPr>
        <p:txBody>
          <a:bodyPr rtlCol="0" anchor="ctr"/>
          <a:lstStyle/>
          <a:p>
            <a:r>
              <a:rPr lang="ja-JP" altLang="en-US" sz="2400" dirty="0" smtClean="0">
                <a:solidFill>
                  <a:schemeClr val="tx1">
                    <a:lumMod val="75000"/>
                    <a:lumOff val="25000"/>
                  </a:schemeClr>
                </a:solidFill>
              </a:rPr>
              <a:t>「記事に対する満足」は重要である</a:t>
            </a:r>
            <a:endParaRPr lang="en-US" altLang="ja-JP" sz="2400" dirty="0">
              <a:solidFill>
                <a:schemeClr val="tx1">
                  <a:lumMod val="75000"/>
                  <a:lumOff val="25000"/>
                </a:schemeClr>
              </a:solidFill>
            </a:endParaRPr>
          </a:p>
        </p:txBody>
      </p:sp>
      <p:sp>
        <p:nvSpPr>
          <p:cNvPr id="38" name="角丸四角形 37"/>
          <p:cNvSpPr/>
          <p:nvPr/>
        </p:nvSpPr>
        <p:spPr>
          <a:xfrm>
            <a:off x="3753016" y="4487727"/>
            <a:ext cx="5363009" cy="617485"/>
          </a:xfrm>
          <a:prstGeom prst="roundRect">
            <a:avLst/>
          </a:prstGeom>
          <a:noFill/>
          <a:ln>
            <a:solidFill>
              <a:schemeClr val="accent1">
                <a:lumMod val="50000"/>
              </a:schemeClr>
            </a:solidFill>
            <a:prstDash val="dash"/>
          </a:ln>
        </p:spPr>
        <p:style>
          <a:lnRef idx="2">
            <a:schemeClr val="accent5"/>
          </a:lnRef>
          <a:fillRef idx="1">
            <a:schemeClr val="lt1"/>
          </a:fillRef>
          <a:effectRef idx="0">
            <a:schemeClr val="accent5"/>
          </a:effectRef>
          <a:fontRef idx="minor">
            <a:schemeClr val="dk1"/>
          </a:fontRef>
        </p:style>
        <p:txBody>
          <a:bodyPr rtlCol="0" anchor="ctr"/>
          <a:lstStyle/>
          <a:p>
            <a:pPr algn="ctr"/>
            <a:r>
              <a:rPr kumimoji="0" lang="ja-JP" altLang="en-US" sz="1800" b="0" i="0" u="none" strike="noStrike" kern="0" cap="none" spc="0" normalizeH="0" baseline="0" noProof="0" dirty="0" smtClean="0">
                <a:ln>
                  <a:noFill/>
                </a:ln>
                <a:solidFill>
                  <a:schemeClr val="tx1">
                    <a:lumMod val="75000"/>
                    <a:lumOff val="25000"/>
                  </a:schemeClr>
                </a:solidFill>
                <a:effectLst/>
                <a:uLnTx/>
                <a:uFillTx/>
                <a:latin typeface="Calibri" panose="020F0502020204030204"/>
                <a:ea typeface="ＭＳ Ｐゴシック" panose="020B0600070205080204" pitchFamily="50" charset="-128"/>
                <a:cs typeface="+mn-cs"/>
              </a:rPr>
              <a:t>推定値が高い</a:t>
            </a:r>
            <a:r>
              <a:rPr kumimoji="0" lang="ja-JP" altLang="en-US" kern="0" dirty="0">
                <a:solidFill>
                  <a:schemeClr val="tx1">
                    <a:lumMod val="75000"/>
                    <a:lumOff val="25000"/>
                  </a:schemeClr>
                </a:solidFill>
              </a:rPr>
              <a:t>　</a:t>
            </a:r>
            <a:r>
              <a:rPr kumimoji="0" lang="ja-JP" altLang="en-US" kern="0" dirty="0" smtClean="0">
                <a:solidFill>
                  <a:schemeClr val="tx1">
                    <a:lumMod val="75000"/>
                    <a:lumOff val="25000"/>
                  </a:schemeClr>
                </a:solidFill>
              </a:rPr>
              <a:t>＝　記事</a:t>
            </a:r>
            <a:r>
              <a:rPr kumimoji="0" lang="ja-JP" altLang="en-US" kern="0" dirty="0">
                <a:solidFill>
                  <a:schemeClr val="tx1">
                    <a:lumMod val="75000"/>
                    <a:lumOff val="25000"/>
                  </a:schemeClr>
                </a:solidFill>
              </a:rPr>
              <a:t>への態度の影響力が</a:t>
            </a:r>
            <a:r>
              <a:rPr kumimoji="0" lang="ja-JP" altLang="en-US" kern="0" dirty="0" smtClean="0">
                <a:solidFill>
                  <a:schemeClr val="tx1">
                    <a:lumMod val="75000"/>
                    <a:lumOff val="25000"/>
                  </a:schemeClr>
                </a:solidFill>
              </a:rPr>
              <a:t>大きい</a:t>
            </a:r>
            <a:endParaRPr kumimoji="0" lang="ja-JP" altLang="en-US" kern="0" dirty="0">
              <a:solidFill>
                <a:schemeClr val="tx1">
                  <a:lumMod val="75000"/>
                  <a:lumOff val="25000"/>
                </a:schemeClr>
              </a:solidFill>
            </a:endParaRPr>
          </a:p>
        </p:txBody>
      </p:sp>
    </p:spTree>
    <p:extLst>
      <p:ext uri="{BB962C8B-B14F-4D97-AF65-F5344CB8AC3E}">
        <p14:creationId xmlns:p14="http://schemas.microsoft.com/office/powerpoint/2010/main" val="161137105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はじめに</a:t>
            </a:r>
            <a:endParaRPr kumimoji="1" lang="ja-JP" altLang="en-US" dirty="0"/>
          </a:p>
        </p:txBody>
      </p:sp>
      <p:sp>
        <p:nvSpPr>
          <p:cNvPr id="4" name="角丸四角形 3"/>
          <p:cNvSpPr/>
          <p:nvPr/>
        </p:nvSpPr>
        <p:spPr>
          <a:xfrm>
            <a:off x="1322660" y="2018139"/>
            <a:ext cx="9607639" cy="183927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800" dirty="0" smtClean="0"/>
              <a:t>消費者が必要としているコンテンツ</a:t>
            </a:r>
            <a:r>
              <a:rPr lang="ja-JP" altLang="en-US" sz="2800" dirty="0"/>
              <a:t>を</a:t>
            </a:r>
            <a:r>
              <a:rPr lang="ja-JP" altLang="en-US" sz="2800" dirty="0" smtClean="0"/>
              <a:t>提供する必要がある。</a:t>
            </a:r>
            <a:endParaRPr kumimoji="1" lang="ja-JP" altLang="en-US" sz="2800" dirty="0"/>
          </a:p>
        </p:txBody>
      </p:sp>
      <p:grpSp>
        <p:nvGrpSpPr>
          <p:cNvPr id="17" name="グループ化 16"/>
          <p:cNvGrpSpPr/>
          <p:nvPr/>
        </p:nvGrpSpPr>
        <p:grpSpPr>
          <a:xfrm>
            <a:off x="3735726" y="4410162"/>
            <a:ext cx="4781505" cy="1443476"/>
            <a:chOff x="3524847" y="4332295"/>
            <a:chExt cx="4781505" cy="1443476"/>
          </a:xfrm>
        </p:grpSpPr>
        <p:pic>
          <p:nvPicPr>
            <p:cNvPr id="12" name="コンテンツ プレースホルダー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524847" y="4332295"/>
              <a:ext cx="1081247" cy="1428961"/>
            </a:xfrm>
            <a:prstGeom prst="rect">
              <a:avLst/>
            </a:prstGeom>
          </p:spPr>
        </p:pic>
        <p:sp>
          <p:nvSpPr>
            <p:cNvPr id="13" name="下矢印 12"/>
            <p:cNvSpPr/>
            <p:nvPr/>
          </p:nvSpPr>
          <p:spPr>
            <a:xfrm rot="16200000">
              <a:off x="5786455" y="3863860"/>
              <a:ext cx="208616" cy="2157214"/>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左矢印 13"/>
            <p:cNvSpPr/>
            <p:nvPr/>
          </p:nvSpPr>
          <p:spPr>
            <a:xfrm>
              <a:off x="4812156" y="5169430"/>
              <a:ext cx="2157214" cy="167425"/>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15" name="図 1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862876" y="4332295"/>
              <a:ext cx="1443476" cy="1443476"/>
            </a:xfrm>
            <a:prstGeom prst="rect">
              <a:avLst/>
            </a:prstGeom>
          </p:spPr>
        </p:pic>
        <p:sp>
          <p:nvSpPr>
            <p:cNvPr id="16" name="ハート 15"/>
            <p:cNvSpPr/>
            <p:nvPr/>
          </p:nvSpPr>
          <p:spPr>
            <a:xfrm>
              <a:off x="5729777" y="4456361"/>
              <a:ext cx="321972" cy="357946"/>
            </a:xfrm>
            <a:prstGeom prst="heart">
              <a:avLst/>
            </a:prstGeom>
            <a:solidFill>
              <a:srgbClr val="EE9CA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19" name="星 8 18"/>
          <p:cNvSpPr/>
          <p:nvPr/>
        </p:nvSpPr>
        <p:spPr>
          <a:xfrm>
            <a:off x="1657229" y="1815634"/>
            <a:ext cx="8938500" cy="2471873"/>
          </a:xfrm>
          <a:prstGeom prst="star8">
            <a:avLst/>
          </a:prstGeom>
          <a:solidFill>
            <a:srgbClr val="FFFEE5"/>
          </a:solidFill>
          <a:ln w="28575">
            <a:solidFill>
              <a:srgbClr val="C7D0E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3000" dirty="0" smtClean="0">
                <a:solidFill>
                  <a:schemeClr val="tx2"/>
                </a:solidFill>
              </a:rPr>
              <a:t>コンテンツマーケティングに注</a:t>
            </a:r>
            <a:r>
              <a:rPr kumimoji="1" lang="ja-JP" altLang="en-US" sz="3000" dirty="0" smtClean="0">
                <a:solidFill>
                  <a:schemeClr val="tx2"/>
                </a:solidFill>
              </a:rPr>
              <a:t>目！！</a:t>
            </a:r>
            <a:endParaRPr kumimoji="1" lang="ja-JP" altLang="en-US" sz="3000" dirty="0">
              <a:solidFill>
                <a:schemeClr val="tx2"/>
              </a:solidFill>
            </a:endParaRPr>
          </a:p>
        </p:txBody>
      </p:sp>
      <p:sp>
        <p:nvSpPr>
          <p:cNvPr id="3" name="スライド番号プレースホルダー 2"/>
          <p:cNvSpPr>
            <a:spLocks noGrp="1"/>
          </p:cNvSpPr>
          <p:nvPr>
            <p:ph type="sldNum" sz="quarter" idx="12"/>
          </p:nvPr>
        </p:nvSpPr>
        <p:spPr/>
        <p:txBody>
          <a:bodyPr/>
          <a:lstStyle/>
          <a:p>
            <a:fld id="{F46A3120-87D5-48FE-95FF-B9D32DB3470B}" type="slidenum">
              <a:rPr kumimoji="1" lang="ja-JP" altLang="en-US" smtClean="0"/>
              <a:t>7</a:t>
            </a:fld>
            <a:endParaRPr kumimoji="1" lang="ja-JP" altLang="en-US"/>
          </a:p>
        </p:txBody>
      </p:sp>
    </p:spTree>
    <p:extLst>
      <p:ext uri="{BB962C8B-B14F-4D97-AF65-F5344CB8AC3E}">
        <p14:creationId xmlns:p14="http://schemas.microsoft.com/office/powerpoint/2010/main" val="1163273352"/>
      </p:ext>
    </p:extLst>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今後の課題</a:t>
            </a:r>
            <a:endParaRPr kumimoji="1" lang="ja-JP" altLang="en-US" dirty="0"/>
          </a:p>
        </p:txBody>
      </p:sp>
      <p:sp>
        <p:nvSpPr>
          <p:cNvPr id="4" name="スライド番号プレースホルダー 3"/>
          <p:cNvSpPr>
            <a:spLocks noGrp="1"/>
          </p:cNvSpPr>
          <p:nvPr>
            <p:ph type="sldNum" sz="quarter" idx="12"/>
          </p:nvPr>
        </p:nvSpPr>
        <p:spPr/>
        <p:txBody>
          <a:bodyPr/>
          <a:lstStyle/>
          <a:p>
            <a:fld id="{F46A3120-87D5-48FE-95FF-B9D32DB3470B}" type="slidenum">
              <a:rPr kumimoji="1" lang="ja-JP" altLang="en-US" smtClean="0"/>
              <a:t>70</a:t>
            </a:fld>
            <a:endParaRPr kumimoji="1" lang="ja-JP" altLang="en-US"/>
          </a:p>
        </p:txBody>
      </p:sp>
      <p:sp>
        <p:nvSpPr>
          <p:cNvPr id="5" name="角丸四角形 4"/>
          <p:cNvSpPr/>
          <p:nvPr/>
        </p:nvSpPr>
        <p:spPr>
          <a:xfrm>
            <a:off x="906162" y="2042984"/>
            <a:ext cx="10519719" cy="3962400"/>
          </a:xfrm>
          <a:prstGeom prst="roundRect">
            <a:avLst/>
          </a:prstGeom>
          <a:solidFill>
            <a:schemeClr val="accent6">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buFont typeface="Wingdings" panose="05000000000000000000" pitchFamily="2" charset="2"/>
              <a:buChar char="Ø"/>
            </a:pPr>
            <a:r>
              <a:rPr lang="ja-JP" altLang="en-US" sz="2000" dirty="0">
                <a:solidFill>
                  <a:schemeClr val="tx1">
                    <a:lumMod val="75000"/>
                    <a:lumOff val="25000"/>
                  </a:schemeClr>
                </a:solidFill>
              </a:rPr>
              <a:t>今回の調査では、扱う商品や状況が低価格で緊急性のある二日酔いの場面と限定的になってしまった。商品や状況が異なればモデルも違ってくると考えられるため、他の商品でも調査したい</a:t>
            </a:r>
            <a:r>
              <a:rPr lang="ja-JP" altLang="en-US" sz="2000" dirty="0" smtClean="0">
                <a:solidFill>
                  <a:schemeClr val="tx1">
                    <a:lumMod val="75000"/>
                    <a:lumOff val="25000"/>
                  </a:schemeClr>
                </a:solidFill>
              </a:rPr>
              <a:t>。</a:t>
            </a:r>
            <a:endParaRPr lang="en-US" altLang="ja-JP" sz="2000" dirty="0" smtClean="0">
              <a:solidFill>
                <a:schemeClr val="tx1">
                  <a:lumMod val="75000"/>
                  <a:lumOff val="25000"/>
                </a:schemeClr>
              </a:solidFill>
            </a:endParaRPr>
          </a:p>
          <a:p>
            <a:pPr>
              <a:buFont typeface="Wingdings" panose="05000000000000000000" pitchFamily="2" charset="2"/>
              <a:buChar char="Ø"/>
            </a:pPr>
            <a:endParaRPr lang="en-US" altLang="ja-JP" sz="2000" dirty="0">
              <a:solidFill>
                <a:schemeClr val="tx1">
                  <a:lumMod val="75000"/>
                  <a:lumOff val="25000"/>
                </a:schemeClr>
              </a:solidFill>
            </a:endParaRPr>
          </a:p>
          <a:p>
            <a:pPr>
              <a:buFont typeface="Wingdings" panose="05000000000000000000" pitchFamily="2" charset="2"/>
              <a:buChar char="Ø"/>
            </a:pPr>
            <a:r>
              <a:rPr lang="ja-JP" altLang="en-US" sz="2000" dirty="0">
                <a:solidFill>
                  <a:schemeClr val="tx1">
                    <a:lumMod val="75000"/>
                    <a:lumOff val="25000"/>
                  </a:schemeClr>
                </a:solidFill>
              </a:rPr>
              <a:t>全体的に、記事への満足に比べて記事への信頼が与える影響の数値が低かったことは</a:t>
            </a:r>
            <a:r>
              <a:rPr lang="ja-JP" altLang="en-US" sz="2000" dirty="0" smtClean="0">
                <a:solidFill>
                  <a:schemeClr val="tx1">
                    <a:lumMod val="75000"/>
                    <a:lumOff val="25000"/>
                  </a:schemeClr>
                </a:solidFill>
              </a:rPr>
              <a:t>、ソルマック</a:t>
            </a:r>
            <a:r>
              <a:rPr lang="ja-JP" altLang="en-US" sz="2000" dirty="0">
                <a:solidFill>
                  <a:schemeClr val="tx1">
                    <a:lumMod val="75000"/>
                    <a:lumOff val="25000"/>
                  </a:schemeClr>
                </a:solidFill>
              </a:rPr>
              <a:t>自体の知名度が高かったために記事への信頼があまり重視されなかった可能性が考えられるため、知名度の低い商品でも研究する必要がある</a:t>
            </a:r>
            <a:r>
              <a:rPr lang="ja-JP" altLang="en-US" sz="2000" dirty="0" smtClean="0">
                <a:solidFill>
                  <a:schemeClr val="tx1">
                    <a:lumMod val="75000"/>
                    <a:lumOff val="25000"/>
                  </a:schemeClr>
                </a:solidFill>
              </a:rPr>
              <a:t>。</a:t>
            </a:r>
            <a:endParaRPr lang="en-US" altLang="ja-JP" sz="2000" dirty="0" smtClean="0">
              <a:solidFill>
                <a:schemeClr val="tx1">
                  <a:lumMod val="75000"/>
                  <a:lumOff val="25000"/>
                </a:schemeClr>
              </a:solidFill>
            </a:endParaRPr>
          </a:p>
          <a:p>
            <a:endParaRPr lang="en-US" altLang="ja-JP" sz="2000" dirty="0">
              <a:solidFill>
                <a:schemeClr val="tx1">
                  <a:lumMod val="75000"/>
                  <a:lumOff val="25000"/>
                </a:schemeClr>
              </a:solidFill>
            </a:endParaRPr>
          </a:p>
          <a:p>
            <a:pPr>
              <a:buFont typeface="Wingdings" panose="05000000000000000000" pitchFamily="2" charset="2"/>
              <a:buChar char="Ø"/>
            </a:pPr>
            <a:r>
              <a:rPr lang="ja-JP" altLang="en-US" sz="2000" dirty="0">
                <a:solidFill>
                  <a:schemeClr val="tx1">
                    <a:lumMod val="75000"/>
                    <a:lumOff val="25000"/>
                  </a:schemeClr>
                </a:solidFill>
              </a:rPr>
              <a:t>調査の結果、商品名を覚えている人が約</a:t>
            </a:r>
            <a:r>
              <a:rPr lang="en-US" altLang="ja-JP" sz="2000" dirty="0">
                <a:solidFill>
                  <a:schemeClr val="tx1">
                    <a:lumMod val="75000"/>
                    <a:lumOff val="25000"/>
                  </a:schemeClr>
                </a:solidFill>
              </a:rPr>
              <a:t>75</a:t>
            </a:r>
            <a:r>
              <a:rPr lang="ja-JP" altLang="en-US" sz="2000" dirty="0">
                <a:solidFill>
                  <a:schemeClr val="tx1">
                    <a:lumMod val="75000"/>
                    <a:lumOff val="25000"/>
                  </a:schemeClr>
                </a:solidFill>
              </a:rPr>
              <a:t>％だったのに対し、企業名を覚えている人は約</a:t>
            </a:r>
            <a:r>
              <a:rPr lang="en-US" altLang="ja-JP" sz="2000" dirty="0">
                <a:solidFill>
                  <a:schemeClr val="tx1">
                    <a:lumMod val="75000"/>
                    <a:lumOff val="25000"/>
                  </a:schemeClr>
                </a:solidFill>
              </a:rPr>
              <a:t>34</a:t>
            </a:r>
            <a:r>
              <a:rPr lang="ja-JP" altLang="en-US" sz="2000" dirty="0">
                <a:solidFill>
                  <a:schemeClr val="tx1">
                    <a:lumMod val="75000"/>
                    <a:lumOff val="25000"/>
                  </a:schemeClr>
                </a:solidFill>
              </a:rPr>
              <a:t>％しかいなかった。このことから、商品紹介をしたうえで企業名も覚えてもらうにはさらに工夫が必要と考えられるためさらに</a:t>
            </a:r>
            <a:r>
              <a:rPr lang="ja-JP" altLang="en-US" sz="2000" dirty="0" smtClean="0">
                <a:solidFill>
                  <a:schemeClr val="tx1">
                    <a:lumMod val="75000"/>
                    <a:lumOff val="25000"/>
                  </a:schemeClr>
                </a:solidFill>
              </a:rPr>
              <a:t>研究する</a:t>
            </a:r>
            <a:r>
              <a:rPr lang="ja-JP" altLang="en-US" sz="2000" dirty="0">
                <a:solidFill>
                  <a:schemeClr val="tx1">
                    <a:lumMod val="75000"/>
                    <a:lumOff val="25000"/>
                  </a:schemeClr>
                </a:solidFill>
              </a:rPr>
              <a:t>必要</a:t>
            </a:r>
            <a:r>
              <a:rPr lang="ja-JP" altLang="en-US" sz="2000" dirty="0" smtClean="0">
                <a:solidFill>
                  <a:schemeClr val="tx1">
                    <a:lumMod val="75000"/>
                    <a:lumOff val="25000"/>
                  </a:schemeClr>
                </a:solidFill>
              </a:rPr>
              <a:t>がある。</a:t>
            </a:r>
            <a:endParaRPr lang="en-US" altLang="ja-JP" sz="2000" dirty="0">
              <a:solidFill>
                <a:schemeClr val="tx1">
                  <a:lumMod val="75000"/>
                  <a:lumOff val="25000"/>
                </a:schemeClr>
              </a:solidFill>
            </a:endParaRPr>
          </a:p>
        </p:txBody>
      </p:sp>
    </p:spTree>
    <p:extLst>
      <p:ext uri="{BB962C8B-B14F-4D97-AF65-F5344CB8AC3E}">
        <p14:creationId xmlns:p14="http://schemas.microsoft.com/office/powerpoint/2010/main" val="3721489611"/>
      </p:ext>
    </p:extLst>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参考文献</a:t>
            </a:r>
            <a:endParaRPr kumimoji="1" lang="ja-JP" altLang="en-US" dirty="0"/>
          </a:p>
        </p:txBody>
      </p:sp>
      <p:sp>
        <p:nvSpPr>
          <p:cNvPr id="3" name="コンテンツ プレースホルダー 2"/>
          <p:cNvSpPr>
            <a:spLocks noGrp="1"/>
          </p:cNvSpPr>
          <p:nvPr>
            <p:ph idx="1"/>
          </p:nvPr>
        </p:nvSpPr>
        <p:spPr>
          <a:xfrm>
            <a:off x="1097280" y="1845734"/>
            <a:ext cx="10058400" cy="4777488"/>
          </a:xfrm>
        </p:spPr>
        <p:txBody>
          <a:bodyPr>
            <a:normAutofit lnSpcReduction="10000"/>
          </a:bodyPr>
          <a:lstStyle/>
          <a:p>
            <a:r>
              <a:rPr lang="ja-JP" altLang="en-US" dirty="0"/>
              <a:t>石崎徹（</a:t>
            </a:r>
            <a:r>
              <a:rPr lang="en-US" altLang="ja-JP" dirty="0"/>
              <a:t>2016</a:t>
            </a:r>
            <a:r>
              <a:rPr lang="ja-JP" altLang="en-US" dirty="0"/>
              <a:t>）　</a:t>
            </a:r>
            <a:r>
              <a:rPr lang="en-US" altLang="ja-JP" dirty="0"/>
              <a:t>『</a:t>
            </a:r>
            <a:r>
              <a:rPr lang="ja-JP" altLang="en-US" dirty="0"/>
              <a:t>わかりやすいマーケティング・コミュニケーションと広告</a:t>
            </a:r>
            <a:r>
              <a:rPr lang="en-US" altLang="ja-JP" dirty="0"/>
              <a:t>』</a:t>
            </a:r>
            <a:r>
              <a:rPr lang="ja-JP" altLang="en-US" dirty="0"/>
              <a:t>　八千代出版株式会社　</a:t>
            </a:r>
            <a:r>
              <a:rPr lang="en-US" altLang="ja-JP" dirty="0"/>
              <a:t>p.280</a:t>
            </a:r>
          </a:p>
          <a:p>
            <a:r>
              <a:rPr lang="ja-JP" altLang="en-US" dirty="0"/>
              <a:t>押切孝雄、上田大輔（</a:t>
            </a:r>
            <a:r>
              <a:rPr lang="en-US" altLang="ja-JP" dirty="0"/>
              <a:t>2014</a:t>
            </a:r>
            <a:r>
              <a:rPr lang="ja-JP" altLang="en-US" dirty="0"/>
              <a:t>）　</a:t>
            </a:r>
            <a:r>
              <a:rPr lang="en-US" altLang="ja-JP" dirty="0"/>
              <a:t>『</a:t>
            </a:r>
            <a:r>
              <a:rPr lang="ja-JP" altLang="en-US" dirty="0"/>
              <a:t>はじめてでもよくわかる！</a:t>
            </a:r>
            <a:r>
              <a:rPr lang="en-US" altLang="ja-JP" dirty="0"/>
              <a:t>Web</a:t>
            </a:r>
            <a:r>
              <a:rPr lang="ja-JP" altLang="en-US" dirty="0"/>
              <a:t>マーケティング集中講義</a:t>
            </a:r>
            <a:r>
              <a:rPr lang="en-US" altLang="ja-JP" dirty="0"/>
              <a:t>』</a:t>
            </a:r>
            <a:r>
              <a:rPr lang="ja-JP" altLang="en-US" dirty="0"/>
              <a:t>　株式会社マイナビ　</a:t>
            </a:r>
            <a:r>
              <a:rPr lang="en-US" altLang="ja-JP" dirty="0"/>
              <a:t>p.247</a:t>
            </a:r>
          </a:p>
          <a:p>
            <a:r>
              <a:rPr lang="ja-JP" altLang="en-US" dirty="0"/>
              <a:t>鎌田晶子、吉野大輔、臼井信男（</a:t>
            </a:r>
            <a:r>
              <a:rPr lang="en-US" altLang="ja-JP" dirty="0"/>
              <a:t>2014</a:t>
            </a:r>
            <a:r>
              <a:rPr lang="ja-JP" altLang="en-US" dirty="0"/>
              <a:t>）　</a:t>
            </a:r>
            <a:r>
              <a:rPr lang="en-US" altLang="ja-JP" dirty="0"/>
              <a:t>『</a:t>
            </a:r>
            <a:r>
              <a:rPr lang="ja-JP" altLang="en-US" dirty="0"/>
              <a:t>商品写真に対する印象評価と選択行動：</a:t>
            </a:r>
            <a:r>
              <a:rPr lang="en-US" altLang="ja-JP" dirty="0"/>
              <a:t>SD</a:t>
            </a:r>
            <a:r>
              <a:rPr lang="ja-JP" altLang="en-US" dirty="0"/>
              <a:t>法と一対比較を用いた検討</a:t>
            </a:r>
            <a:r>
              <a:rPr lang="en-US" altLang="ja-JP" dirty="0"/>
              <a:t>』</a:t>
            </a:r>
          </a:p>
          <a:p>
            <a:r>
              <a:rPr lang="ja-JP" altLang="en-US" dirty="0"/>
              <a:t>清水公一（</a:t>
            </a:r>
            <a:r>
              <a:rPr lang="en-US" altLang="ja-JP" dirty="0"/>
              <a:t>2005</a:t>
            </a:r>
            <a:r>
              <a:rPr lang="ja-JP" altLang="en-US" dirty="0"/>
              <a:t>）　</a:t>
            </a:r>
            <a:r>
              <a:rPr lang="en-US" altLang="ja-JP" dirty="0"/>
              <a:t>『</a:t>
            </a:r>
            <a:r>
              <a:rPr lang="ja-JP" altLang="en-US" dirty="0"/>
              <a:t>広告の理論と戦略（第</a:t>
            </a:r>
            <a:r>
              <a:rPr lang="en-US" altLang="ja-JP" dirty="0"/>
              <a:t>14</a:t>
            </a:r>
            <a:r>
              <a:rPr lang="ja-JP" altLang="en-US" dirty="0"/>
              <a:t>版）</a:t>
            </a:r>
            <a:r>
              <a:rPr lang="en-US" altLang="ja-JP" dirty="0"/>
              <a:t>』</a:t>
            </a:r>
            <a:r>
              <a:rPr lang="ja-JP" altLang="en-US" dirty="0"/>
              <a:t>　創成社</a:t>
            </a:r>
            <a:endParaRPr lang="en-US" altLang="ja-JP" dirty="0"/>
          </a:p>
          <a:p>
            <a:r>
              <a:rPr lang="ja-JP" altLang="en-US" dirty="0" smtClean="0"/>
              <a:t>ジョー</a:t>
            </a:r>
            <a:r>
              <a:rPr lang="ja-JP" altLang="en-US" dirty="0"/>
              <a:t>・</a:t>
            </a:r>
            <a:r>
              <a:rPr lang="ja-JP" altLang="en-US" dirty="0" smtClean="0"/>
              <a:t>ピュリッジ（</a:t>
            </a:r>
            <a:r>
              <a:rPr lang="en-US" altLang="ja-JP" dirty="0" smtClean="0"/>
              <a:t>2016</a:t>
            </a:r>
            <a:r>
              <a:rPr lang="ja-JP" altLang="en-US" dirty="0" smtClean="0"/>
              <a:t>）　</a:t>
            </a:r>
            <a:r>
              <a:rPr lang="en-US" altLang="ja-JP" dirty="0" smtClean="0"/>
              <a:t>『</a:t>
            </a:r>
            <a:r>
              <a:rPr lang="ja-JP" altLang="en-US" dirty="0"/>
              <a:t>エピック・コンテンツマーケティング～顧客を呼び込む最強コンテンツの教科書</a:t>
            </a:r>
            <a:r>
              <a:rPr lang="en-US" altLang="ja-JP" dirty="0" smtClean="0"/>
              <a:t>』</a:t>
            </a:r>
            <a:r>
              <a:rPr lang="ja-JP" altLang="en-US" dirty="0" smtClean="0"/>
              <a:t>　日本</a:t>
            </a:r>
            <a:r>
              <a:rPr lang="ja-JP" altLang="en-US" dirty="0"/>
              <a:t>経済新聞</a:t>
            </a:r>
            <a:r>
              <a:rPr lang="ja-JP" altLang="en-US" dirty="0" smtClean="0"/>
              <a:t>出版社　</a:t>
            </a:r>
            <a:r>
              <a:rPr lang="en-US" altLang="ja-JP" dirty="0" smtClean="0"/>
              <a:t>p.336</a:t>
            </a:r>
          </a:p>
          <a:p>
            <a:r>
              <a:rPr kumimoji="1" lang="ja-JP" altLang="en-US" dirty="0" smtClean="0"/>
              <a:t>染谷昌利（</a:t>
            </a:r>
            <a:r>
              <a:rPr kumimoji="1" lang="en-US" altLang="ja-JP" dirty="0" smtClean="0"/>
              <a:t>2015</a:t>
            </a:r>
            <a:r>
              <a:rPr kumimoji="1" lang="ja-JP" altLang="en-US" dirty="0" smtClean="0"/>
              <a:t>）</a:t>
            </a:r>
            <a:r>
              <a:rPr lang="ja-JP" altLang="en-US" dirty="0"/>
              <a:t>　</a:t>
            </a:r>
            <a:r>
              <a:rPr lang="en-US" altLang="ja-JP" dirty="0" smtClean="0"/>
              <a:t>『</a:t>
            </a:r>
            <a:r>
              <a:rPr lang="ja-JP" altLang="en-US" dirty="0" smtClean="0"/>
              <a:t>小さな</a:t>
            </a:r>
            <a:r>
              <a:rPr lang="en-US" altLang="ja-JP" dirty="0" smtClean="0"/>
              <a:t>Web</a:t>
            </a:r>
            <a:r>
              <a:rPr lang="ja-JP" altLang="en-US" dirty="0" smtClean="0"/>
              <a:t>会社の担当者のためのコンテンツマーケティングの常識</a:t>
            </a:r>
            <a:r>
              <a:rPr lang="en-US" altLang="ja-JP" dirty="0" smtClean="0"/>
              <a:t>』</a:t>
            </a:r>
            <a:r>
              <a:rPr lang="ja-JP" altLang="en-US" dirty="0" smtClean="0"/>
              <a:t>　　ソシム株式会社　</a:t>
            </a:r>
            <a:r>
              <a:rPr lang="en-US" altLang="ja-JP" dirty="0" smtClean="0"/>
              <a:t>p.207</a:t>
            </a:r>
          </a:p>
          <a:p>
            <a:pPr marL="0" indent="0">
              <a:buNone/>
            </a:pPr>
            <a:r>
              <a:rPr lang="ja-JP" altLang="en-US" dirty="0" smtClean="0"/>
              <a:t>　竹内</a:t>
            </a:r>
            <a:r>
              <a:rPr lang="ja-JP" altLang="en-US" dirty="0"/>
              <a:t>淑恵（</a:t>
            </a:r>
            <a:r>
              <a:rPr lang="en-US" altLang="ja-JP" dirty="0"/>
              <a:t>2016</a:t>
            </a:r>
            <a:r>
              <a:rPr lang="ja-JP" altLang="en-US" dirty="0" smtClean="0"/>
              <a:t>）　</a:t>
            </a:r>
            <a:r>
              <a:rPr lang="en-US" altLang="ja-JP" dirty="0" smtClean="0"/>
              <a:t> </a:t>
            </a:r>
            <a:r>
              <a:rPr lang="en-US" altLang="ja-JP" dirty="0"/>
              <a:t>『Facebook </a:t>
            </a:r>
            <a:r>
              <a:rPr lang="ja-JP" altLang="en-US" dirty="0"/>
              <a:t>ページへの共感発生と企業イメージへの影響</a:t>
            </a:r>
            <a:r>
              <a:rPr lang="en-US" altLang="ja-JP" dirty="0"/>
              <a:t>』</a:t>
            </a:r>
            <a:r>
              <a:rPr lang="ja-JP" altLang="en-US" dirty="0"/>
              <a:t> </a:t>
            </a:r>
            <a:endParaRPr lang="en-US" altLang="ja-JP" dirty="0" smtClean="0"/>
          </a:p>
          <a:p>
            <a:pPr marL="0" indent="0">
              <a:buNone/>
            </a:pPr>
            <a:r>
              <a:rPr lang="ja-JP" altLang="en-US" dirty="0" smtClean="0"/>
              <a:t>　田中</a:t>
            </a:r>
            <a:r>
              <a:rPr lang="ja-JP" altLang="en-US" dirty="0" smtClean="0"/>
              <a:t>洋（</a:t>
            </a:r>
            <a:r>
              <a:rPr lang="en-US" altLang="ja-JP" dirty="0" smtClean="0"/>
              <a:t>2006</a:t>
            </a:r>
            <a:r>
              <a:rPr lang="ja-JP" altLang="en-US" dirty="0" smtClean="0"/>
              <a:t>）　</a:t>
            </a:r>
            <a:r>
              <a:rPr lang="en-US" altLang="ja-JP" dirty="0" smtClean="0"/>
              <a:t>『</a:t>
            </a:r>
            <a:r>
              <a:rPr lang="ja-JP" altLang="en-US" dirty="0" smtClean="0"/>
              <a:t>消費者行動論序説</a:t>
            </a:r>
            <a:r>
              <a:rPr lang="en-US" altLang="ja-JP" dirty="0" smtClean="0"/>
              <a:t>(6)』</a:t>
            </a:r>
            <a:r>
              <a:rPr lang="ja-JP" altLang="en-US" dirty="0" smtClean="0"/>
              <a:t>　経営志林　第</a:t>
            </a:r>
            <a:r>
              <a:rPr lang="en-US" altLang="ja-JP" dirty="0" smtClean="0"/>
              <a:t>43</a:t>
            </a:r>
            <a:r>
              <a:rPr lang="ja-JP" altLang="en-US" dirty="0" smtClean="0"/>
              <a:t>巻</a:t>
            </a:r>
            <a:r>
              <a:rPr lang="en-US" altLang="ja-JP" dirty="0" smtClean="0"/>
              <a:t>3</a:t>
            </a:r>
            <a:r>
              <a:rPr lang="ja-JP" altLang="en-US" dirty="0" smtClean="0"/>
              <a:t>号</a:t>
            </a:r>
            <a:endParaRPr lang="en-US" altLang="ja-JP" dirty="0" smtClean="0"/>
          </a:p>
          <a:p>
            <a:pPr marL="0" indent="0">
              <a:buNone/>
            </a:pPr>
            <a:endParaRPr lang="en-US" altLang="ja-JP" dirty="0" smtClean="0"/>
          </a:p>
          <a:p>
            <a:pPr marL="0" indent="0">
              <a:buNone/>
            </a:pPr>
            <a:endParaRPr lang="ja-JP" altLang="en-US" dirty="0" smtClean="0"/>
          </a:p>
          <a:p>
            <a:endParaRPr lang="en-US" altLang="ja-JP" dirty="0"/>
          </a:p>
          <a:p>
            <a:pPr marL="0" indent="0">
              <a:buNone/>
            </a:pPr>
            <a:endParaRPr lang="en-US" altLang="ja-JP" dirty="0" smtClean="0"/>
          </a:p>
          <a:p>
            <a:endParaRPr kumimoji="1" lang="en-US" altLang="ja-JP" dirty="0" smtClean="0"/>
          </a:p>
        </p:txBody>
      </p:sp>
      <p:sp>
        <p:nvSpPr>
          <p:cNvPr id="4" name="スライド番号プレースホルダー 3"/>
          <p:cNvSpPr>
            <a:spLocks noGrp="1"/>
          </p:cNvSpPr>
          <p:nvPr>
            <p:ph type="sldNum" sz="quarter" idx="12"/>
          </p:nvPr>
        </p:nvSpPr>
        <p:spPr/>
        <p:txBody>
          <a:bodyPr/>
          <a:lstStyle/>
          <a:p>
            <a:fld id="{F46A3120-87D5-48FE-95FF-B9D32DB3470B}" type="slidenum">
              <a:rPr kumimoji="1" lang="ja-JP" altLang="en-US" smtClean="0"/>
              <a:t>71</a:t>
            </a:fld>
            <a:endParaRPr kumimoji="1" lang="ja-JP" altLang="en-US"/>
          </a:p>
        </p:txBody>
      </p:sp>
    </p:spTree>
    <p:extLst>
      <p:ext uri="{BB962C8B-B14F-4D97-AF65-F5344CB8AC3E}">
        <p14:creationId xmlns:p14="http://schemas.microsoft.com/office/powerpoint/2010/main" val="463109096"/>
      </p:ext>
    </p:extLst>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参考文献</a:t>
            </a:r>
            <a:endParaRPr kumimoji="1" lang="ja-JP" altLang="en-US" dirty="0"/>
          </a:p>
        </p:txBody>
      </p:sp>
      <p:sp>
        <p:nvSpPr>
          <p:cNvPr id="3" name="コンテンツ プレースホルダー 2"/>
          <p:cNvSpPr>
            <a:spLocks noGrp="1"/>
          </p:cNvSpPr>
          <p:nvPr>
            <p:ph idx="1"/>
          </p:nvPr>
        </p:nvSpPr>
        <p:spPr/>
        <p:txBody>
          <a:bodyPr/>
          <a:lstStyle/>
          <a:p>
            <a:r>
              <a:rPr lang="en-US" altLang="ja-JP" dirty="0" smtClean="0"/>
              <a:t>Denise </a:t>
            </a:r>
            <a:r>
              <a:rPr lang="en-US" altLang="ja-JP" dirty="0"/>
              <a:t>D .</a:t>
            </a:r>
            <a:r>
              <a:rPr lang="ja-JP" altLang="en-US" dirty="0"/>
              <a:t> </a:t>
            </a:r>
            <a:r>
              <a:rPr lang="en-US" altLang="ja-JP" dirty="0" err="1"/>
              <a:t>Schoenbachler</a:t>
            </a:r>
            <a:r>
              <a:rPr lang="en-US" altLang="ja-JP" dirty="0"/>
              <a:t> ,Geoffrey L.</a:t>
            </a:r>
            <a:r>
              <a:rPr lang="ja-JP" altLang="en-US" dirty="0"/>
              <a:t> </a:t>
            </a:r>
            <a:r>
              <a:rPr lang="en-US" altLang="ja-JP" dirty="0"/>
              <a:t>Gordon (2002</a:t>
            </a:r>
            <a:r>
              <a:rPr lang="en-US" altLang="ja-JP" dirty="0" smtClean="0"/>
              <a:t>),『Trust </a:t>
            </a:r>
            <a:r>
              <a:rPr lang="en-US" altLang="ja-JP" dirty="0"/>
              <a:t>and Customer Willingness to Provide Information in Database −driven Relationship </a:t>
            </a:r>
            <a:r>
              <a:rPr lang="en-US" altLang="ja-JP" dirty="0" smtClean="0"/>
              <a:t>Marketing</a:t>
            </a:r>
            <a:r>
              <a:rPr lang="en-US" altLang="ja-JP" dirty="0"/>
              <a:t>』</a:t>
            </a:r>
            <a:endParaRPr lang="ja-JP" altLang="en-US" dirty="0"/>
          </a:p>
        </p:txBody>
      </p:sp>
      <p:sp>
        <p:nvSpPr>
          <p:cNvPr id="4" name="スライド番号プレースホルダー 3"/>
          <p:cNvSpPr>
            <a:spLocks noGrp="1"/>
          </p:cNvSpPr>
          <p:nvPr>
            <p:ph type="sldNum" sz="quarter" idx="12"/>
          </p:nvPr>
        </p:nvSpPr>
        <p:spPr/>
        <p:txBody>
          <a:bodyPr/>
          <a:lstStyle/>
          <a:p>
            <a:fld id="{F46A3120-87D5-48FE-95FF-B9D32DB3470B}" type="slidenum">
              <a:rPr kumimoji="1" lang="ja-JP" altLang="en-US" smtClean="0"/>
              <a:t>72</a:t>
            </a:fld>
            <a:endParaRPr kumimoji="1" lang="ja-JP" altLang="en-US"/>
          </a:p>
        </p:txBody>
      </p:sp>
    </p:spTree>
    <p:extLst>
      <p:ext uri="{BB962C8B-B14F-4D97-AF65-F5344CB8AC3E}">
        <p14:creationId xmlns:p14="http://schemas.microsoft.com/office/powerpoint/2010/main" val="1995431291"/>
      </p:ext>
    </p:extLst>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参考</a:t>
            </a:r>
            <a:r>
              <a:rPr kumimoji="1" lang="en-US" altLang="ja-JP" dirty="0" smtClean="0"/>
              <a:t>URL</a:t>
            </a:r>
            <a:endParaRPr kumimoji="1" lang="ja-JP" altLang="en-US" dirty="0"/>
          </a:p>
        </p:txBody>
      </p:sp>
      <p:sp>
        <p:nvSpPr>
          <p:cNvPr id="3" name="コンテンツ プレースホルダー 2"/>
          <p:cNvSpPr>
            <a:spLocks noGrp="1"/>
          </p:cNvSpPr>
          <p:nvPr>
            <p:ph idx="1"/>
          </p:nvPr>
        </p:nvSpPr>
        <p:spPr/>
        <p:txBody>
          <a:bodyPr>
            <a:normAutofit/>
          </a:bodyPr>
          <a:lstStyle/>
          <a:p>
            <a:pPr marL="0" indent="0">
              <a:buNone/>
            </a:pPr>
            <a:r>
              <a:rPr lang="en-US" altLang="ja-JP" dirty="0"/>
              <a:t>『</a:t>
            </a:r>
            <a:r>
              <a:rPr lang="en-US" altLang="ja-JP" dirty="0" err="1"/>
              <a:t>nielsen</a:t>
            </a:r>
            <a:r>
              <a:rPr lang="en-US" altLang="ja-JP" dirty="0"/>
              <a:t>』</a:t>
            </a:r>
            <a:r>
              <a:rPr lang="ja-JP" altLang="en-US" dirty="0"/>
              <a:t>　</a:t>
            </a:r>
            <a:r>
              <a:rPr lang="ja-JP" altLang="en-US" dirty="0">
                <a:hlinkClick r:id="rId2"/>
              </a:rPr>
              <a:t>http://www.netratings.co.jp/email_magazine/2015/08/20150818.html</a:t>
            </a:r>
            <a:endParaRPr lang="en-US" altLang="ja-JP" dirty="0"/>
          </a:p>
          <a:p>
            <a:pPr marL="0" indent="0">
              <a:buNone/>
            </a:pPr>
            <a:r>
              <a:rPr lang="en-US" altLang="ja-JP" dirty="0"/>
              <a:t>『CONTENT</a:t>
            </a:r>
            <a:r>
              <a:rPr lang="ja-JP" altLang="en-US" dirty="0"/>
              <a:t>　</a:t>
            </a:r>
            <a:r>
              <a:rPr lang="en-US" altLang="ja-JP" dirty="0"/>
              <a:t>MARKETING</a:t>
            </a:r>
            <a:r>
              <a:rPr lang="ja-JP" altLang="en-US" dirty="0"/>
              <a:t>　</a:t>
            </a:r>
            <a:r>
              <a:rPr lang="en-US" altLang="ja-JP" dirty="0"/>
              <a:t>LAB』</a:t>
            </a:r>
            <a:r>
              <a:rPr lang="ja-JP" altLang="en-US" dirty="0"/>
              <a:t>　</a:t>
            </a:r>
            <a:r>
              <a:rPr lang="ja-JP" altLang="en-US" dirty="0">
                <a:hlinkClick r:id="rId3"/>
              </a:rPr>
              <a:t>http://contentmarketinglab.jp/content-marketing/what.html</a:t>
            </a:r>
            <a:endParaRPr lang="en-US" altLang="ja-JP" dirty="0"/>
          </a:p>
          <a:p>
            <a:pPr marL="0" indent="0">
              <a:buNone/>
            </a:pPr>
            <a:r>
              <a:rPr lang="en-US" altLang="ja-JP" dirty="0" smtClean="0"/>
              <a:t>『</a:t>
            </a:r>
            <a:r>
              <a:rPr lang="ja-JP" altLang="en-US" dirty="0" smtClean="0"/>
              <a:t>日東紅茶</a:t>
            </a:r>
            <a:r>
              <a:rPr lang="en-US" altLang="ja-JP" dirty="0" smtClean="0"/>
              <a:t>』</a:t>
            </a:r>
            <a:r>
              <a:rPr lang="ja-JP" altLang="en-US" dirty="0" smtClean="0"/>
              <a:t>　</a:t>
            </a:r>
            <a:r>
              <a:rPr lang="en-US" altLang="ja-JP" dirty="0">
                <a:hlinkClick r:id="rId4"/>
              </a:rPr>
              <a:t>http://www.nittoh-tea.com/enjoy/brew</a:t>
            </a:r>
            <a:r>
              <a:rPr lang="en-US" altLang="ja-JP" dirty="0" smtClean="0">
                <a:hlinkClick r:id="rId4"/>
              </a:rPr>
              <a:t>/</a:t>
            </a:r>
            <a:endParaRPr lang="en-US" altLang="ja-JP" dirty="0" smtClean="0"/>
          </a:p>
          <a:p>
            <a:pPr marL="0" indent="0">
              <a:buNone/>
            </a:pPr>
            <a:r>
              <a:rPr lang="en-US" altLang="ja-JP" dirty="0" smtClean="0"/>
              <a:t>『</a:t>
            </a:r>
            <a:r>
              <a:rPr lang="en-US" altLang="ja-JP" dirty="0"/>
              <a:t>Lipton</a:t>
            </a:r>
            <a:r>
              <a:rPr lang="en-US" altLang="ja-JP" dirty="0" smtClean="0"/>
              <a:t>』</a:t>
            </a:r>
            <a:r>
              <a:rPr lang="ja-JP" altLang="en-US" dirty="0" smtClean="0"/>
              <a:t>　</a:t>
            </a:r>
            <a:r>
              <a:rPr lang="en-US" altLang="ja-JP" dirty="0" smtClean="0">
                <a:hlinkClick r:id="rId5"/>
              </a:rPr>
              <a:t>http</a:t>
            </a:r>
            <a:r>
              <a:rPr lang="en-US" altLang="ja-JP" dirty="0">
                <a:hlinkClick r:id="rId5"/>
              </a:rPr>
              <a:t>://brand.lipton.jp/recipe/howto</a:t>
            </a:r>
            <a:r>
              <a:rPr lang="en-US" altLang="ja-JP" dirty="0" smtClean="0">
                <a:hlinkClick r:id="rId5"/>
              </a:rPr>
              <a:t>/</a:t>
            </a:r>
            <a:endParaRPr lang="en-US" altLang="ja-JP" dirty="0" smtClean="0"/>
          </a:p>
          <a:p>
            <a:pPr marL="0" indent="0">
              <a:buNone/>
            </a:pPr>
            <a:r>
              <a:rPr lang="en-US" altLang="ja-JP" dirty="0" smtClean="0"/>
              <a:t>『</a:t>
            </a:r>
            <a:r>
              <a:rPr lang="ja-JP" altLang="en-US" dirty="0" smtClean="0"/>
              <a:t>ボータルサイトビジネスファレッジ</a:t>
            </a:r>
            <a:r>
              <a:rPr lang="en-US" altLang="ja-JP" dirty="0" smtClean="0"/>
              <a:t>INC.』</a:t>
            </a:r>
            <a:r>
              <a:rPr lang="ja-JP" altLang="en-US" dirty="0" smtClean="0"/>
              <a:t>　</a:t>
            </a:r>
            <a:r>
              <a:rPr lang="ja-JP" altLang="en-US" dirty="0" smtClean="0">
                <a:hlinkClick r:id="rId6"/>
              </a:rPr>
              <a:t>http</a:t>
            </a:r>
            <a:r>
              <a:rPr lang="ja-JP" altLang="en-US" dirty="0">
                <a:hlinkClick r:id="rId6"/>
              </a:rPr>
              <a:t>://phaledge.co.jp/marketing/urikomanai.</a:t>
            </a:r>
            <a:r>
              <a:rPr lang="ja-JP" altLang="en-US" dirty="0" smtClean="0">
                <a:hlinkClick r:id="rId6"/>
              </a:rPr>
              <a:t>html</a:t>
            </a:r>
            <a:endParaRPr lang="en-US" altLang="ja-JP" dirty="0" smtClean="0"/>
          </a:p>
          <a:p>
            <a:pPr marL="0" indent="0">
              <a:buNone/>
            </a:pPr>
            <a:r>
              <a:rPr lang="en-US" altLang="ja-JP" dirty="0"/>
              <a:t>『</a:t>
            </a:r>
            <a:r>
              <a:rPr lang="ja-JP" altLang="en-US" dirty="0"/>
              <a:t>マイレピ（</a:t>
            </a:r>
            <a:r>
              <a:rPr lang="en-US" altLang="ja-JP" dirty="0"/>
              <a:t>P&amp;G)』</a:t>
            </a:r>
            <a:r>
              <a:rPr lang="ja-JP" altLang="en-US" dirty="0"/>
              <a:t>　</a:t>
            </a:r>
            <a:r>
              <a:rPr lang="en-US" altLang="ja-JP" dirty="0"/>
              <a:t>https://www.myrepi.com/tag/laundry-blood-stain-lp-2</a:t>
            </a:r>
            <a:endParaRPr lang="ja-JP" altLang="en-US" dirty="0"/>
          </a:p>
          <a:p>
            <a:pPr marL="0" indent="0">
              <a:buNone/>
            </a:pPr>
            <a:r>
              <a:rPr lang="en-US" altLang="ja-JP" dirty="0"/>
              <a:t>『</a:t>
            </a:r>
            <a:r>
              <a:rPr lang="ja-JP" altLang="en-US" dirty="0"/>
              <a:t>ニキペディア（プロアクティブ）</a:t>
            </a:r>
            <a:r>
              <a:rPr lang="en-US" altLang="ja-JP" dirty="0" smtClean="0"/>
              <a:t>』</a:t>
            </a:r>
            <a:r>
              <a:rPr lang="ja-JP" altLang="en-US" dirty="0" smtClean="0"/>
              <a:t>　</a:t>
            </a:r>
            <a:r>
              <a:rPr lang="en-US" altLang="ja-JP" dirty="0" smtClean="0"/>
              <a:t>http</a:t>
            </a:r>
            <a:r>
              <a:rPr lang="en-US" altLang="ja-JP" dirty="0"/>
              <a:t>://www.kao.com/jp/skincare/basic_03.html</a:t>
            </a:r>
            <a:endParaRPr lang="ja-JP" altLang="en-US" dirty="0"/>
          </a:p>
          <a:p>
            <a:pPr marL="0" indent="0">
              <a:buNone/>
            </a:pPr>
            <a:endParaRPr lang="ja-JP" altLang="en-US" dirty="0"/>
          </a:p>
          <a:p>
            <a:pPr marL="0" indent="0">
              <a:buNone/>
            </a:pPr>
            <a:endParaRPr lang="ja-JP" altLang="en-US" dirty="0"/>
          </a:p>
          <a:p>
            <a:pPr marL="0" indent="0">
              <a:buNone/>
            </a:pPr>
            <a:endParaRPr lang="ja-JP" altLang="en-US" dirty="0"/>
          </a:p>
          <a:p>
            <a:pPr marL="0" indent="0">
              <a:buNone/>
            </a:pPr>
            <a:endParaRPr lang="en-US" altLang="ja-JP" dirty="0" smtClean="0"/>
          </a:p>
          <a:p>
            <a:pPr marL="0" indent="0">
              <a:buNone/>
            </a:pPr>
            <a:endParaRPr lang="en-US" altLang="ja-JP" dirty="0"/>
          </a:p>
          <a:p>
            <a:endParaRPr kumimoji="1" lang="ja-JP" altLang="en-US" dirty="0"/>
          </a:p>
        </p:txBody>
      </p:sp>
      <p:sp>
        <p:nvSpPr>
          <p:cNvPr id="4" name="スライド番号プレースホルダー 3"/>
          <p:cNvSpPr>
            <a:spLocks noGrp="1"/>
          </p:cNvSpPr>
          <p:nvPr>
            <p:ph type="sldNum" sz="quarter" idx="12"/>
          </p:nvPr>
        </p:nvSpPr>
        <p:spPr/>
        <p:txBody>
          <a:bodyPr/>
          <a:lstStyle/>
          <a:p>
            <a:fld id="{F46A3120-87D5-48FE-95FF-B9D32DB3470B}" type="slidenum">
              <a:rPr kumimoji="1" lang="ja-JP" altLang="en-US" smtClean="0"/>
              <a:t>73</a:t>
            </a:fld>
            <a:endParaRPr kumimoji="1" lang="ja-JP" altLang="en-US"/>
          </a:p>
        </p:txBody>
      </p:sp>
    </p:spTree>
    <p:extLst>
      <p:ext uri="{BB962C8B-B14F-4D97-AF65-F5344CB8AC3E}">
        <p14:creationId xmlns:p14="http://schemas.microsoft.com/office/powerpoint/2010/main" val="1938613734"/>
      </p:ext>
    </p:extLst>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fld id="{F46A3120-87D5-48FE-95FF-B9D32DB3470B}" type="slidenum">
              <a:rPr kumimoji="1" lang="ja-JP" altLang="en-US" smtClean="0"/>
              <a:t>74</a:t>
            </a:fld>
            <a:endParaRPr kumimoji="1" lang="ja-JP" altLang="en-US"/>
          </a:p>
        </p:txBody>
      </p:sp>
      <p:pic>
        <p:nvPicPr>
          <p:cNvPr id="5" name="図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269686" y="3394272"/>
            <a:ext cx="1718214" cy="2270769"/>
          </a:xfrm>
          <a:prstGeom prst="rect">
            <a:avLst/>
          </a:prstGeom>
        </p:spPr>
      </p:pic>
      <p:sp>
        <p:nvSpPr>
          <p:cNvPr id="6" name="ハート 5"/>
          <p:cNvSpPr/>
          <p:nvPr/>
        </p:nvSpPr>
        <p:spPr>
          <a:xfrm>
            <a:off x="9510840" y="4404520"/>
            <a:ext cx="540913" cy="515155"/>
          </a:xfrm>
          <a:prstGeom prst="heart">
            <a:avLst/>
          </a:prstGeom>
          <a:solidFill>
            <a:srgbClr val="EA506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正方形/長方形 6"/>
          <p:cNvSpPr/>
          <p:nvPr/>
        </p:nvSpPr>
        <p:spPr>
          <a:xfrm>
            <a:off x="2987900" y="4308155"/>
            <a:ext cx="6522940" cy="707886"/>
          </a:xfrm>
          <a:prstGeom prst="rect">
            <a:avLst/>
          </a:prstGeom>
        </p:spPr>
        <p:txBody>
          <a:bodyPr wrap="none">
            <a:spAutoFit/>
          </a:bodyPr>
          <a:lstStyle/>
          <a:p>
            <a:pPr algn="ctr"/>
            <a:r>
              <a:rPr lang="ja-JP" altLang="en-US" sz="4000" dirty="0">
                <a:solidFill>
                  <a:schemeClr val="tx2"/>
                </a:solidFill>
              </a:rPr>
              <a:t>ご清聴ありがとうございました</a:t>
            </a:r>
          </a:p>
        </p:txBody>
      </p:sp>
    </p:spTree>
    <p:extLst>
      <p:ext uri="{BB962C8B-B14F-4D97-AF65-F5344CB8AC3E}">
        <p14:creationId xmlns:p14="http://schemas.microsoft.com/office/powerpoint/2010/main" val="32717657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現状分析</a:t>
            </a:r>
            <a:endParaRPr kumimoji="1" lang="ja-JP" altLang="en-US" dirty="0"/>
          </a:p>
        </p:txBody>
      </p:sp>
      <p:sp>
        <p:nvSpPr>
          <p:cNvPr id="4" name="スライド番号プレースホルダー 3"/>
          <p:cNvSpPr>
            <a:spLocks noGrp="1"/>
          </p:cNvSpPr>
          <p:nvPr>
            <p:ph type="sldNum" sz="quarter" idx="12"/>
          </p:nvPr>
        </p:nvSpPr>
        <p:spPr/>
        <p:txBody>
          <a:bodyPr/>
          <a:lstStyle/>
          <a:p>
            <a:fld id="{F46A3120-87D5-48FE-95FF-B9D32DB3470B}" type="slidenum">
              <a:rPr kumimoji="1" lang="ja-JP" altLang="en-US" smtClean="0"/>
              <a:t>8</a:t>
            </a:fld>
            <a:endParaRPr kumimoji="1" lang="ja-JP" altLang="en-US"/>
          </a:p>
        </p:txBody>
      </p:sp>
      <p:grpSp>
        <p:nvGrpSpPr>
          <p:cNvPr id="9" name="グループ化 8"/>
          <p:cNvGrpSpPr/>
          <p:nvPr/>
        </p:nvGrpSpPr>
        <p:grpSpPr>
          <a:xfrm>
            <a:off x="862162" y="2323521"/>
            <a:ext cx="10350321" cy="3541689"/>
            <a:chOff x="862162" y="2021984"/>
            <a:chExt cx="10350321" cy="3541689"/>
          </a:xfrm>
        </p:grpSpPr>
        <p:sp>
          <p:nvSpPr>
            <p:cNvPr id="8" name="角丸四角形 7"/>
            <p:cNvSpPr/>
            <p:nvPr/>
          </p:nvSpPr>
          <p:spPr>
            <a:xfrm>
              <a:off x="1330904" y="2753378"/>
              <a:ext cx="9225566" cy="2810295"/>
            </a:xfrm>
            <a:prstGeom prst="roundRect">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2500" dirty="0">
                  <a:solidFill>
                    <a:schemeClr val="tx2"/>
                  </a:solidFill>
                </a:rPr>
                <a:t>有益で説得力のあるコンテンツを制作・配信することによって、明確に定義・認識されたターゲットオーディエンスを引き寄せ、獲得し、エンゲージメントを作り出すためのマーケティングおよびビジネス手法を指す。その目的は、収益につながる顧客の行動の促進である。</a:t>
              </a:r>
              <a:endParaRPr lang="ja-JP" altLang="en-US" sz="2500" dirty="0"/>
            </a:p>
          </p:txBody>
        </p:sp>
        <p:sp>
          <p:nvSpPr>
            <p:cNvPr id="3" name="上リボン 2"/>
            <p:cNvSpPr/>
            <p:nvPr/>
          </p:nvSpPr>
          <p:spPr>
            <a:xfrm>
              <a:off x="862162" y="2021984"/>
              <a:ext cx="10350321" cy="940158"/>
            </a:xfrm>
            <a:prstGeom prst="ribbon2">
              <a:avLst>
                <a:gd name="adj1" fmla="val 16667"/>
                <a:gd name="adj2" fmla="val 7090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3000" dirty="0" smtClean="0"/>
                <a:t>コンテンツマーケティングとは</a:t>
              </a:r>
              <a:endParaRPr kumimoji="1" lang="ja-JP" altLang="en-US" sz="3000" dirty="0"/>
            </a:p>
          </p:txBody>
        </p:sp>
      </p:grpSp>
      <p:sp>
        <p:nvSpPr>
          <p:cNvPr id="7" name="正方形/長方形 6"/>
          <p:cNvSpPr/>
          <p:nvPr/>
        </p:nvSpPr>
        <p:spPr>
          <a:xfrm>
            <a:off x="165776" y="6455578"/>
            <a:ext cx="3695242" cy="369332"/>
          </a:xfrm>
          <a:prstGeom prst="rect">
            <a:avLst/>
          </a:prstGeom>
        </p:spPr>
        <p:txBody>
          <a:bodyPr wrap="none">
            <a:spAutoFit/>
          </a:bodyPr>
          <a:lstStyle/>
          <a:p>
            <a:r>
              <a:rPr lang="en-US" altLang="ja-JP" dirty="0"/>
              <a:t>『</a:t>
            </a:r>
            <a:r>
              <a:rPr lang="ja-JP" altLang="en-US" dirty="0"/>
              <a:t>エピック・コンテンツマーケティング</a:t>
            </a:r>
            <a:r>
              <a:rPr lang="en-US" altLang="ja-JP" dirty="0"/>
              <a:t>』</a:t>
            </a:r>
            <a:endParaRPr lang="ja-JP" altLang="en-US" dirty="0"/>
          </a:p>
        </p:txBody>
      </p:sp>
    </p:spTree>
    <p:extLst>
      <p:ext uri="{BB962C8B-B14F-4D97-AF65-F5344CB8AC3E}">
        <p14:creationId xmlns:p14="http://schemas.microsoft.com/office/powerpoint/2010/main" val="47636671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はじ</a:t>
            </a:r>
            <a:r>
              <a:rPr lang="ja-JP" altLang="en-US" dirty="0" smtClean="0"/>
              <a:t>め</a:t>
            </a:r>
            <a:r>
              <a:rPr lang="ja-JP" altLang="en-US" dirty="0"/>
              <a:t>に</a:t>
            </a:r>
            <a:endParaRPr kumimoji="1" lang="ja-JP" altLang="en-US" dirty="0"/>
          </a:p>
        </p:txBody>
      </p:sp>
      <p:pic>
        <p:nvPicPr>
          <p:cNvPr id="4" name="コンテンツ プレースホルダー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951869" y="1825625"/>
            <a:ext cx="8288262" cy="4351338"/>
          </a:xfrm>
        </p:spPr>
      </p:pic>
      <p:sp>
        <p:nvSpPr>
          <p:cNvPr id="3" name="スライド番号プレースホルダー 2"/>
          <p:cNvSpPr>
            <a:spLocks noGrp="1"/>
          </p:cNvSpPr>
          <p:nvPr>
            <p:ph type="sldNum" sz="quarter" idx="12"/>
          </p:nvPr>
        </p:nvSpPr>
        <p:spPr/>
        <p:txBody>
          <a:bodyPr/>
          <a:lstStyle/>
          <a:p>
            <a:fld id="{F46A3120-87D5-48FE-95FF-B9D32DB3470B}" type="slidenum">
              <a:rPr kumimoji="1" lang="ja-JP" altLang="en-US" smtClean="0"/>
              <a:t>9</a:t>
            </a:fld>
            <a:endParaRPr kumimoji="1" lang="ja-JP" altLang="en-US"/>
          </a:p>
        </p:txBody>
      </p:sp>
      <p:sp>
        <p:nvSpPr>
          <p:cNvPr id="5" name="円形吹き出し 4"/>
          <p:cNvSpPr/>
          <p:nvPr/>
        </p:nvSpPr>
        <p:spPr>
          <a:xfrm>
            <a:off x="116977" y="3711395"/>
            <a:ext cx="1960605" cy="1148930"/>
          </a:xfrm>
          <a:prstGeom prst="wedgeEllipseCallout">
            <a:avLst>
              <a:gd name="adj1" fmla="val 72473"/>
              <a:gd name="adj2" fmla="val 27991"/>
            </a:avLst>
          </a:prstGeom>
          <a:ln/>
        </p:spPr>
        <p:style>
          <a:lnRef idx="2">
            <a:schemeClr val="accent2"/>
          </a:lnRef>
          <a:fillRef idx="1">
            <a:schemeClr val="lt1"/>
          </a:fillRef>
          <a:effectRef idx="0">
            <a:schemeClr val="accent2"/>
          </a:effectRef>
          <a:fontRef idx="minor">
            <a:schemeClr val="dk1"/>
          </a:fontRef>
        </p:style>
        <p:txBody>
          <a:bodyPr rtlCol="0" anchor="ctr"/>
          <a:lstStyle/>
          <a:p>
            <a:pPr marL="0" marR="0" indent="0" algn="ctr" defTabSz="914400" eaLnBrk="1" fontAlgn="auto" latinLnBrk="0" hangingPunct="1">
              <a:lnSpc>
                <a:spcPct val="100000"/>
              </a:lnSpc>
              <a:spcBef>
                <a:spcPts val="0"/>
              </a:spcBef>
              <a:spcAft>
                <a:spcPts val="0"/>
              </a:spcAft>
              <a:buClrTx/>
              <a:buSzTx/>
              <a:buFontTx/>
              <a:buNone/>
              <a:tabLst/>
            </a:pPr>
            <a:r>
              <a:rPr kumimoji="0" lang="en-US" altLang="ja-JP" sz="2400" b="1" kern="0" dirty="0" smtClean="0">
                <a:solidFill>
                  <a:schemeClr val="tx1"/>
                </a:solidFill>
                <a:latin typeface="Calibri" panose="020F0502020204030204"/>
                <a:ea typeface="ＭＳ Ｐゴシック" panose="020B0600070205080204" pitchFamily="50" charset="-128"/>
              </a:rPr>
              <a:t>CM</a:t>
            </a:r>
            <a:r>
              <a:rPr kumimoji="0" lang="ja-JP" altLang="en-US" sz="2000" b="0" i="0" u="none" strike="noStrike" kern="0" cap="none" spc="0" normalizeH="0" baseline="0" noProof="0" dirty="0" smtClean="0">
                <a:ln>
                  <a:noFill/>
                </a:ln>
                <a:solidFill>
                  <a:schemeClr val="tx1"/>
                </a:solidFill>
                <a:effectLst/>
                <a:uLnTx/>
                <a:uFillTx/>
                <a:latin typeface="Calibri" panose="020F0502020204030204"/>
                <a:ea typeface="ＭＳ Ｐゴシック" panose="020B0600070205080204" pitchFamily="50" charset="-128"/>
                <a:cs typeface="+mn-cs"/>
              </a:rPr>
              <a:t>や</a:t>
            </a:r>
            <a:r>
              <a:rPr kumimoji="0" lang="en-US" altLang="ja-JP" sz="2400" b="1" i="0" u="none" strike="noStrike" kern="0" cap="none" spc="0" normalizeH="0" baseline="0" noProof="0" dirty="0" smtClean="0">
                <a:ln>
                  <a:noFill/>
                </a:ln>
                <a:solidFill>
                  <a:schemeClr val="tx1"/>
                </a:solidFill>
                <a:effectLst/>
                <a:uLnTx/>
                <a:uFillTx/>
                <a:latin typeface="Calibri" panose="020F0502020204030204"/>
                <a:ea typeface="ＭＳ Ｐゴシック" panose="020B0600070205080204" pitchFamily="50" charset="-128"/>
                <a:cs typeface="+mn-cs"/>
              </a:rPr>
              <a:t>DM</a:t>
            </a:r>
            <a:r>
              <a:rPr kumimoji="0" lang="ja-JP" altLang="en-US" sz="2000" b="0" i="0" u="none" strike="noStrike" kern="0" cap="none" spc="0" normalizeH="0" baseline="0" noProof="0" dirty="0" smtClean="0">
                <a:ln>
                  <a:noFill/>
                </a:ln>
                <a:solidFill>
                  <a:schemeClr val="tx1"/>
                </a:solidFill>
                <a:effectLst/>
                <a:uLnTx/>
                <a:uFillTx/>
                <a:latin typeface="Calibri" panose="020F0502020204030204"/>
                <a:ea typeface="ＭＳ Ｐゴシック" panose="020B0600070205080204" pitchFamily="50" charset="-128"/>
                <a:cs typeface="+mn-cs"/>
              </a:rPr>
              <a:t>など</a:t>
            </a:r>
            <a:endParaRPr kumimoji="0" lang="en-US" altLang="ja-JP" sz="2000" b="0" i="0" u="none" strike="noStrike" kern="0" cap="none" spc="0" normalizeH="0" baseline="0" noProof="0" dirty="0" smtClean="0">
              <a:ln>
                <a:noFill/>
              </a:ln>
              <a:solidFill>
                <a:schemeClr val="tx1"/>
              </a:solidFill>
              <a:effectLst/>
              <a:uLnTx/>
              <a:uFillTx/>
              <a:latin typeface="Calibri" panose="020F0502020204030204"/>
              <a:ea typeface="ＭＳ Ｐゴシック" panose="020B0600070205080204" pitchFamily="50" charset="-128"/>
              <a:cs typeface="+mn-cs"/>
            </a:endParaRPr>
          </a:p>
        </p:txBody>
      </p:sp>
      <p:sp>
        <p:nvSpPr>
          <p:cNvPr id="7" name="円形吹き出し 6"/>
          <p:cNvSpPr/>
          <p:nvPr/>
        </p:nvSpPr>
        <p:spPr>
          <a:xfrm>
            <a:off x="9532826" y="3814119"/>
            <a:ext cx="2659174" cy="1260389"/>
          </a:xfrm>
          <a:prstGeom prst="wedgeEllipseCallout">
            <a:avLst>
              <a:gd name="adj1" fmla="val -56976"/>
              <a:gd name="adj2" fmla="val 16618"/>
            </a:avLst>
          </a:prstGeom>
          <a:ln/>
        </p:spPr>
        <p:style>
          <a:lnRef idx="2">
            <a:schemeClr val="accent2"/>
          </a:lnRef>
          <a:fillRef idx="1">
            <a:schemeClr val="lt1"/>
          </a:fillRef>
          <a:effectRef idx="0">
            <a:schemeClr val="accent2"/>
          </a:effectRef>
          <a:fontRef idx="minor">
            <a:schemeClr val="dk1"/>
          </a:fontRef>
        </p:style>
        <p:txBody>
          <a:bodyPr rtlCol="0" anchor="ctr"/>
          <a:lstStyle/>
          <a:p>
            <a:pPr marL="0" marR="0" indent="0" algn="ctr" defTabSz="914400" eaLnBrk="1" fontAlgn="auto" latinLnBrk="0" hangingPunct="1">
              <a:lnSpc>
                <a:spcPct val="100000"/>
              </a:lnSpc>
              <a:spcBef>
                <a:spcPts val="0"/>
              </a:spcBef>
              <a:spcAft>
                <a:spcPts val="0"/>
              </a:spcAft>
              <a:buClrTx/>
              <a:buSzTx/>
              <a:buFontTx/>
              <a:buNone/>
              <a:tabLst/>
            </a:pPr>
            <a:r>
              <a:rPr kumimoji="0" lang="ja-JP" altLang="en-US" b="1" i="0" u="none" strike="noStrike" kern="0" cap="none" spc="0" normalizeH="0" baseline="0" noProof="0" dirty="0" smtClean="0">
                <a:ln>
                  <a:noFill/>
                </a:ln>
                <a:solidFill>
                  <a:schemeClr val="tx1"/>
                </a:solidFill>
                <a:effectLst/>
                <a:uLnTx/>
                <a:uFillTx/>
                <a:latin typeface="Calibri" panose="020F0502020204030204"/>
                <a:ea typeface="ＭＳ Ｐゴシック" panose="020B0600070205080204" pitchFamily="50" charset="-128"/>
                <a:cs typeface="+mn-cs"/>
              </a:rPr>
              <a:t>ハウツー記事</a:t>
            </a:r>
            <a:r>
              <a:rPr kumimoji="0" lang="ja-JP" altLang="en-US" sz="1600" b="0" i="0" u="none" strike="noStrike" kern="0" cap="none" spc="0" normalizeH="0" baseline="0" noProof="0" dirty="0" smtClean="0">
                <a:ln>
                  <a:noFill/>
                </a:ln>
                <a:solidFill>
                  <a:schemeClr val="tx1"/>
                </a:solidFill>
                <a:effectLst/>
                <a:uLnTx/>
                <a:uFillTx/>
                <a:latin typeface="Calibri" panose="020F0502020204030204"/>
                <a:ea typeface="ＭＳ Ｐゴシック" panose="020B0600070205080204" pitchFamily="50" charset="-128"/>
                <a:cs typeface="+mn-cs"/>
              </a:rPr>
              <a:t>や</a:t>
            </a:r>
            <a:r>
              <a:rPr kumimoji="0" lang="ja-JP" altLang="en-US" b="1" i="0" u="none" strike="noStrike" kern="0" cap="none" spc="0" normalizeH="0" baseline="0" noProof="0" dirty="0" smtClean="0">
                <a:ln>
                  <a:noFill/>
                </a:ln>
                <a:solidFill>
                  <a:schemeClr val="tx1"/>
                </a:solidFill>
                <a:effectLst/>
                <a:uLnTx/>
                <a:uFillTx/>
                <a:latin typeface="Calibri" panose="020F0502020204030204"/>
                <a:ea typeface="ＭＳ Ｐゴシック" panose="020B0600070205080204" pitchFamily="50" charset="-128"/>
                <a:cs typeface="+mn-cs"/>
              </a:rPr>
              <a:t>動画</a:t>
            </a:r>
            <a:r>
              <a:rPr kumimoji="0" lang="ja-JP" altLang="en-US" sz="1600" b="0" i="0" u="none" strike="noStrike" kern="0" cap="none" spc="0" normalizeH="0" baseline="0" noProof="0" dirty="0" smtClean="0">
                <a:ln>
                  <a:noFill/>
                </a:ln>
                <a:solidFill>
                  <a:schemeClr val="tx1"/>
                </a:solidFill>
                <a:effectLst/>
                <a:uLnTx/>
                <a:uFillTx/>
                <a:latin typeface="Calibri" panose="020F0502020204030204"/>
                <a:ea typeface="ＭＳ Ｐゴシック" panose="020B0600070205080204" pitchFamily="50" charset="-128"/>
                <a:cs typeface="+mn-cs"/>
              </a:rPr>
              <a:t>、</a:t>
            </a:r>
            <a:r>
              <a:rPr kumimoji="0" lang="ja-JP" altLang="en-US" b="1" i="0" u="none" strike="noStrike" kern="0" cap="none" spc="0" normalizeH="0" baseline="0" noProof="0" dirty="0" smtClean="0">
                <a:ln>
                  <a:noFill/>
                </a:ln>
                <a:solidFill>
                  <a:schemeClr val="tx1"/>
                </a:solidFill>
                <a:effectLst/>
                <a:uLnTx/>
                <a:uFillTx/>
                <a:latin typeface="Calibri" panose="020F0502020204030204"/>
                <a:ea typeface="ＭＳ Ｐゴシック" panose="020B0600070205080204" pitchFamily="50" charset="-128"/>
                <a:cs typeface="+mn-cs"/>
              </a:rPr>
              <a:t>ブログ記事</a:t>
            </a:r>
            <a:r>
              <a:rPr kumimoji="0" lang="ja-JP" altLang="en-US" sz="1600" b="0" i="0" u="none" strike="noStrike" kern="0" cap="none" spc="0" normalizeH="0" baseline="0" noProof="0" dirty="0" smtClean="0">
                <a:ln>
                  <a:noFill/>
                </a:ln>
                <a:solidFill>
                  <a:schemeClr val="tx1"/>
                </a:solidFill>
                <a:effectLst/>
                <a:uLnTx/>
                <a:uFillTx/>
                <a:latin typeface="Calibri" panose="020F0502020204030204"/>
                <a:ea typeface="ＭＳ Ｐゴシック" panose="020B0600070205080204" pitchFamily="50" charset="-128"/>
                <a:cs typeface="+mn-cs"/>
              </a:rPr>
              <a:t>など</a:t>
            </a:r>
            <a:endParaRPr kumimoji="0" lang="en-US" altLang="ja-JP" sz="1600" b="0" i="0" u="none" strike="noStrike" kern="0" cap="none" spc="0" normalizeH="0" baseline="0" noProof="0" dirty="0" smtClean="0">
              <a:ln>
                <a:noFill/>
              </a:ln>
              <a:solidFill>
                <a:schemeClr val="tx1"/>
              </a:solidFill>
              <a:effectLst/>
              <a:uLnTx/>
              <a:uFillTx/>
              <a:latin typeface="Calibri" panose="020F0502020204030204"/>
              <a:ea typeface="ＭＳ Ｐゴシック" panose="020B0600070205080204" pitchFamily="50" charset="-128"/>
              <a:cs typeface="+mn-cs"/>
            </a:endParaRPr>
          </a:p>
        </p:txBody>
      </p:sp>
      <p:sp>
        <p:nvSpPr>
          <p:cNvPr id="8" name="正方形/長方形 7"/>
          <p:cNvSpPr/>
          <p:nvPr/>
        </p:nvSpPr>
        <p:spPr>
          <a:xfrm>
            <a:off x="463728" y="6455578"/>
            <a:ext cx="5893473" cy="369332"/>
          </a:xfrm>
          <a:prstGeom prst="rect">
            <a:avLst/>
          </a:prstGeom>
        </p:spPr>
        <p:txBody>
          <a:bodyPr wrap="none">
            <a:spAutoFit/>
          </a:bodyPr>
          <a:lstStyle/>
          <a:p>
            <a:r>
              <a:rPr lang="ja-JP" altLang="en-US" dirty="0"/>
              <a:t>http://contentmarketinglab.jp/content-marketing/what.html</a:t>
            </a:r>
          </a:p>
        </p:txBody>
      </p:sp>
    </p:spTree>
    <p:extLst>
      <p:ext uri="{BB962C8B-B14F-4D97-AF65-F5344CB8AC3E}">
        <p14:creationId xmlns:p14="http://schemas.microsoft.com/office/powerpoint/2010/main" val="11234285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7" grpId="0" animBg="1"/>
    </p:bldLst>
  </p:timing>
</p:sld>
</file>

<file path=ppt/theme/theme1.xml><?xml version="1.0" encoding="utf-8"?>
<a:theme xmlns:a="http://schemas.openxmlformats.org/drawingml/2006/main" name="レトロスペクト">
  <a:themeElements>
    <a:clrScheme name="暖かみのある青">
      <a:dk1>
        <a:sysClr val="windowText" lastClr="000000"/>
      </a:dk1>
      <a:lt1>
        <a:sysClr val="window" lastClr="FFFFFF"/>
      </a:lt1>
      <a:dk2>
        <a:srgbClr val="242852"/>
      </a:dk2>
      <a:lt2>
        <a:srgbClr val="ACCBF9"/>
      </a:lt2>
      <a:accent1>
        <a:srgbClr val="4A66AC"/>
      </a:accent1>
      <a:accent2>
        <a:srgbClr val="629DD1"/>
      </a:accent2>
      <a:accent3>
        <a:srgbClr val="297FD5"/>
      </a:accent3>
      <a:accent4>
        <a:srgbClr val="7F8FA9"/>
      </a:accent4>
      <a:accent5>
        <a:srgbClr val="5AA2AE"/>
      </a:accent5>
      <a:accent6>
        <a:srgbClr val="9D90A0"/>
      </a:accent6>
      <a:hlink>
        <a:srgbClr val="9454C3"/>
      </a:hlink>
      <a:folHlink>
        <a:srgbClr val="3EBBF0"/>
      </a:folHlink>
    </a:clrScheme>
    <a:fontScheme name="レトロスペクト">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レトロスペクト">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spDef>
      <a:spPr>
        <a:noFill/>
        <a:ln w="12700" cap="flat" cmpd="sng" algn="ctr">
          <a:solidFill>
            <a:srgbClr val="FF0000"/>
          </a:solidFill>
          <a:prstDash val="solid"/>
          <a:miter lim="800000"/>
        </a:ln>
        <a:effectLst/>
      </a:spPr>
      <a:bodyPr rtlCol="0" anchor="ctr"/>
      <a:lstStyle>
        <a:defPPr marL="0" marR="0" indent="0" algn="ctr" defTabSz="914400" eaLnBrk="1" fontAlgn="auto" latinLnBrk="0" hangingPunct="1">
          <a:lnSpc>
            <a:spcPct val="100000"/>
          </a:lnSpc>
          <a:spcBef>
            <a:spcPts val="0"/>
          </a:spcBef>
          <a:spcAft>
            <a:spcPts val="0"/>
          </a:spcAft>
          <a:buClrTx/>
          <a:buSzTx/>
          <a:buFontTx/>
          <a:buNone/>
          <a:tabLst/>
          <a:defRPr kumimoji="0" sz="1800" b="0" i="0" u="none" strike="noStrike" kern="0" cap="none" spc="0" normalizeH="0" baseline="0" noProof="0" smtClean="0">
            <a:ln>
              <a:noFill/>
            </a:ln>
            <a:solidFill>
              <a:prstClr val="white"/>
            </a:solidFill>
            <a:effectLst/>
            <a:uLnTx/>
            <a:uFillTx/>
            <a:latin typeface="Calibri" panose="020F0502020204030204"/>
            <a:ea typeface="ＭＳ Ｐゴシック" panose="020B0600070205080204" pitchFamily="50" charset="-128"/>
            <a:cs typeface="+mn-cs"/>
          </a:defRPr>
        </a:defPPr>
      </a:lstStyle>
    </a:spDef>
  </a:objectDefaults>
  <a:extraClrSchemeLst/>
  <a:extLst>
    <a:ext uri="{05A4C25C-085E-4340-85A3-A5531E510DB2}">
      <thm15:themeFamily xmlns:thm15="http://schemas.microsoft.com/office/thememl/2012/main" name="Retrospect" id="{5F128B03-DCCA-4EEB-AB3B-CF2899314A46}" vid="{02006FA4-1611-4B07-AF7F-85CF6D20EB3E}"/>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Retrospect</Template>
  <TotalTime>8918</TotalTime>
  <Words>4766</Words>
  <Application>Microsoft Office PowerPoint</Application>
  <PresentationFormat>ワイド画面</PresentationFormat>
  <Paragraphs>1012</Paragraphs>
  <Slides>74</Slides>
  <Notes>4</Notes>
  <HiddenSlides>0</HiddenSlides>
  <MMClips>0</MMClips>
  <ScaleCrop>false</ScaleCrop>
  <HeadingPairs>
    <vt:vector size="6" baseType="variant">
      <vt:variant>
        <vt:lpstr>使用されているフォント</vt:lpstr>
      </vt:variant>
      <vt:variant>
        <vt:i4>6</vt:i4>
      </vt:variant>
      <vt:variant>
        <vt:lpstr>テーマ</vt:lpstr>
      </vt:variant>
      <vt:variant>
        <vt:i4>1</vt:i4>
      </vt:variant>
      <vt:variant>
        <vt:lpstr>スライド タイトル</vt:lpstr>
      </vt:variant>
      <vt:variant>
        <vt:i4>74</vt:i4>
      </vt:variant>
    </vt:vector>
  </HeadingPairs>
  <TitlesOfParts>
    <vt:vector size="81" baseType="lpstr">
      <vt:lpstr>HGP創英角ﾎﾟｯﾌﾟ体</vt:lpstr>
      <vt:lpstr>ＭＳ Ｐゴシック</vt:lpstr>
      <vt:lpstr>Arial</vt:lpstr>
      <vt:lpstr>Calibri</vt:lpstr>
      <vt:lpstr>Calibri Light</vt:lpstr>
      <vt:lpstr>Wingdings</vt:lpstr>
      <vt:lpstr>レトロスペクト</vt:lpstr>
      <vt:lpstr>シン・コンテンツマーケティング </vt:lpstr>
      <vt:lpstr>研究概要</vt:lpstr>
      <vt:lpstr>目次</vt:lpstr>
      <vt:lpstr>はじめに</vt:lpstr>
      <vt:lpstr>はじめに</vt:lpstr>
      <vt:lpstr>はじめに</vt:lpstr>
      <vt:lpstr>はじめに</vt:lpstr>
      <vt:lpstr>現状分析</vt:lpstr>
      <vt:lpstr>はじめに</vt:lpstr>
      <vt:lpstr>はじめに</vt:lpstr>
      <vt:lpstr>現状分析</vt:lpstr>
      <vt:lpstr>現状分析</vt:lpstr>
      <vt:lpstr>現状分析</vt:lpstr>
      <vt:lpstr>現状分析</vt:lpstr>
      <vt:lpstr>現状分析</vt:lpstr>
      <vt:lpstr>現状分析</vt:lpstr>
      <vt:lpstr>現状分析</vt:lpstr>
      <vt:lpstr>現状分析</vt:lpstr>
      <vt:lpstr>現状分析</vt:lpstr>
      <vt:lpstr>現状分析</vt:lpstr>
      <vt:lpstr>現状分析</vt:lpstr>
      <vt:lpstr>問題意識</vt:lpstr>
      <vt:lpstr>問題意識</vt:lpstr>
      <vt:lpstr>問題意識</vt:lpstr>
      <vt:lpstr>問題意識</vt:lpstr>
      <vt:lpstr>問題意識</vt:lpstr>
      <vt:lpstr>問題意識</vt:lpstr>
      <vt:lpstr>研究目的</vt:lpstr>
      <vt:lpstr>仮説導出1</vt:lpstr>
      <vt:lpstr>仮説導出1</vt:lpstr>
      <vt:lpstr>仮説導出1</vt:lpstr>
      <vt:lpstr>仮説導出1</vt:lpstr>
      <vt:lpstr>仮説導出1</vt:lpstr>
      <vt:lpstr>仮説導出1</vt:lpstr>
      <vt:lpstr>仮説1</vt:lpstr>
      <vt:lpstr>仮説導出2</vt:lpstr>
      <vt:lpstr>仮説導出2</vt:lpstr>
      <vt:lpstr>仮説導出2</vt:lpstr>
      <vt:lpstr>仮説導出2</vt:lpstr>
      <vt:lpstr>事前調査概要</vt:lpstr>
      <vt:lpstr>事前調査</vt:lpstr>
      <vt:lpstr>仮説2</vt:lpstr>
      <vt:lpstr>仮説2</vt:lpstr>
      <vt:lpstr>仮説2</vt:lpstr>
      <vt:lpstr>仮説導出3</vt:lpstr>
      <vt:lpstr>仮説3</vt:lpstr>
      <vt:lpstr>事前調査</vt:lpstr>
      <vt:lpstr>本調査概要</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非有意になった理由　　　</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検証結果　まとめ</vt:lpstr>
      <vt:lpstr>学術的インプリケーション</vt:lpstr>
      <vt:lpstr>実務的インプリケーション</vt:lpstr>
      <vt:lpstr>実務的インプリケーション①</vt:lpstr>
      <vt:lpstr>実務的インプリケーション</vt:lpstr>
      <vt:lpstr>実務的インプリケーション</vt:lpstr>
      <vt:lpstr>実務的インプリケーション②</vt:lpstr>
      <vt:lpstr>今後の課題</vt:lpstr>
      <vt:lpstr>参考文献</vt:lpstr>
      <vt:lpstr>参考文献</vt:lpstr>
      <vt:lpstr>参考URL</vt:lpstr>
      <vt:lpstr>PowerPoint プレゼンテーション</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コンテンツマーケティング</dc:title>
  <dc:creator>猪股海</dc:creator>
  <cp:lastModifiedBy>s13201401349</cp:lastModifiedBy>
  <cp:revision>656</cp:revision>
  <cp:lastPrinted>2016-12-14T05:51:54Z</cp:lastPrinted>
  <dcterms:created xsi:type="dcterms:W3CDTF">2016-06-04T13:13:26Z</dcterms:created>
  <dcterms:modified xsi:type="dcterms:W3CDTF">2016-12-14T06:15:17Z</dcterms:modified>
</cp:coreProperties>
</file>